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446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</p:sldIdLst>
  <p:sldSz cx="12192000" cy="6858000"/>
  <p:notesSz cx="12192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516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662" y="856615"/>
            <a:ext cx="103806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1">
                <a:solidFill>
                  <a:srgbClr val="FD92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5450" y="1547240"/>
            <a:ext cx="8801099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0537" y="1497838"/>
            <a:ext cx="11310924" cy="1457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1">
                <a:solidFill>
                  <a:srgbClr val="FD92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7.jp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3.jp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3.png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2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0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3.png"/><Relationship Id="rId9" Type="http://schemas.openxmlformats.org/officeDocument/2006/relationships/image" Target="../media/image9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6.png"/><Relationship Id="rId7" Type="http://schemas.openxmlformats.org/officeDocument/2006/relationships/image" Target="../media/image10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7.png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8.png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1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4.png"/><Relationship Id="rId4" Type="http://schemas.openxmlformats.org/officeDocument/2006/relationships/image" Target="../media/image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5.png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8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6.png"/><Relationship Id="rId7" Type="http://schemas.openxmlformats.org/officeDocument/2006/relationships/image" Target="../media/image1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3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32.png"/><Relationship Id="rId4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33.png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34.png"/><Relationship Id="rId4" Type="http://schemas.openxmlformats.org/officeDocument/2006/relationships/image" Target="../media/image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34.png"/><Relationship Id="rId4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35.png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36.png"/><Relationship Id="rId4" Type="http://schemas.openxmlformats.org/officeDocument/2006/relationships/image" Target="../media/image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3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jpg"/><Relationship Id="rId4" Type="http://schemas.openxmlformats.org/officeDocument/2006/relationships/image" Target="../media/image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3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39.png"/><Relationship Id="rId4" Type="http://schemas.openxmlformats.org/officeDocument/2006/relationships/image" Target="../media/image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0.png"/><Relationship Id="rId4" Type="http://schemas.openxmlformats.org/officeDocument/2006/relationships/image" Target="../media/image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1.png"/><Relationship Id="rId4" Type="http://schemas.openxmlformats.org/officeDocument/2006/relationships/image" Target="../media/image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0.jpg"/><Relationship Id="rId4" Type="http://schemas.openxmlformats.org/officeDocument/2006/relationships/image" Target="../media/image3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6.png"/><Relationship Id="rId7" Type="http://schemas.openxmlformats.org/officeDocument/2006/relationships/image" Target="../media/image1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5.png"/><Relationship Id="rId4" Type="http://schemas.openxmlformats.org/officeDocument/2006/relationships/image" Target="../media/image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6.png"/><Relationship Id="rId4" Type="http://schemas.openxmlformats.org/officeDocument/2006/relationships/image" Target="../media/image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kubernetes.io/docs/concepts/configuration/assign-pod-node/" TargetMode="External"/><Relationship Id="rId18" Type="http://schemas.openxmlformats.org/officeDocument/2006/relationships/hyperlink" Target="https://microservices.io/patterns/index.html" TargetMode="External"/><Relationship Id="rId3" Type="http://schemas.openxmlformats.org/officeDocument/2006/relationships/image" Target="../media/image149.png"/><Relationship Id="rId21" Type="http://schemas.openxmlformats.org/officeDocument/2006/relationships/image" Target="../media/image9.png"/><Relationship Id="rId7" Type="http://schemas.openxmlformats.org/officeDocument/2006/relationships/image" Target="../media/image153.png"/><Relationship Id="rId12" Type="http://schemas.openxmlformats.org/officeDocument/2006/relationships/hyperlink" Target="https://docs.microsoft.com/en-us/azure/architecture/patterns/sidecar" TargetMode="External"/><Relationship Id="rId17" Type="http://schemas.openxmlformats.org/officeDocument/2006/relationships/hyperlink" Target="https://www.confluent.io/blog/apache-kafka-for-service-architectures/" TargetMode="External"/><Relationship Id="rId2" Type="http://schemas.openxmlformats.org/officeDocument/2006/relationships/image" Target="../media/image148.png"/><Relationship Id="rId16" Type="http://schemas.openxmlformats.org/officeDocument/2006/relationships/hyperlink" Target="https://docs.microsoft.com/en-us/azure/cosmos-db/consistency-levels" TargetMode="Externa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png"/><Relationship Id="rId11" Type="http://schemas.openxmlformats.org/officeDocument/2006/relationships/hyperlink" Target="https://docs.microsoft.com/en-us/azure/architecture/patterns/ambassador" TargetMode="External"/><Relationship Id="rId5" Type="http://schemas.openxmlformats.org/officeDocument/2006/relationships/image" Target="../media/image151.png"/><Relationship Id="rId15" Type="http://schemas.openxmlformats.org/officeDocument/2006/relationships/hyperlink" Target="https://www.hashicorp.com/products/consul/service-discovery/" TargetMode="External"/><Relationship Id="rId10" Type="http://schemas.openxmlformats.org/officeDocument/2006/relationships/hyperlink" Target="https://kubernetes.io/docs/concepts/workloads/pods/pod-overview/" TargetMode="External"/><Relationship Id="rId19" Type="http://schemas.openxmlformats.org/officeDocument/2006/relationships/hyperlink" Target="https://kubernetes.io/docs/tasks/access-application-cluster/create-external-load-balancer/" TargetMode="External"/><Relationship Id="rId4" Type="http://schemas.openxmlformats.org/officeDocument/2006/relationships/image" Target="../media/image150.png"/><Relationship Id="rId9" Type="http://schemas.openxmlformats.org/officeDocument/2006/relationships/hyperlink" Target="https://docs.microsoft.com/en-us/dotnet/architecture/microservices/architect-microservice-container-applications/data-sovereignty-per-microservice" TargetMode="External"/><Relationship Id="rId14" Type="http://schemas.openxmlformats.org/officeDocument/2006/relationships/hyperlink" Target="https://www.nginx.com/blog/deploying-nginx-plus-as-an-api-gateway-part-1/" TargetMode="Externa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cloud.google.com/functions?hl=es" TargetMode="External"/><Relationship Id="rId18" Type="http://schemas.openxmlformats.org/officeDocument/2006/relationships/hyperlink" Target="https://dzone.com/articles/event-driven-microservices-patterns" TargetMode="External"/><Relationship Id="rId3" Type="http://schemas.openxmlformats.org/officeDocument/2006/relationships/image" Target="../media/image149.png"/><Relationship Id="rId21" Type="http://schemas.openxmlformats.org/officeDocument/2006/relationships/image" Target="../media/image9.png"/><Relationship Id="rId7" Type="http://schemas.openxmlformats.org/officeDocument/2006/relationships/image" Target="../media/image153.png"/><Relationship Id="rId12" Type="http://schemas.openxmlformats.org/officeDocument/2006/relationships/hyperlink" Target="https://azure.microsoft.com/es-es/services/functions/" TargetMode="External"/><Relationship Id="rId17" Type="http://schemas.openxmlformats.org/officeDocument/2006/relationships/hyperlink" Target="https://www.confluent.io/blog/kafka-streams-tables-part-1-event-streaming" TargetMode="External"/><Relationship Id="rId2" Type="http://schemas.openxmlformats.org/officeDocument/2006/relationships/image" Target="../media/image148.png"/><Relationship Id="rId16" Type="http://schemas.openxmlformats.org/officeDocument/2006/relationships/hyperlink" Target="https://docs.microsoft.com/en-us/azure/architecture/patterns/event-sourcing" TargetMode="External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png"/><Relationship Id="rId11" Type="http://schemas.openxmlformats.org/officeDocument/2006/relationships/hyperlink" Target="https://aws.amazon.com/autoscaling/" TargetMode="External"/><Relationship Id="rId5" Type="http://schemas.openxmlformats.org/officeDocument/2006/relationships/image" Target="../media/image151.png"/><Relationship Id="rId15" Type="http://schemas.openxmlformats.org/officeDocument/2006/relationships/hyperlink" Target="https://jaceklaskowski.gitbooks.io/apache-kafka/kafka-demo-using-kafka-leader-election.html" TargetMode="External"/><Relationship Id="rId10" Type="http://schemas.openxmlformats.org/officeDocument/2006/relationships/hyperlink" Target="https://docs.microsoft.com/en-us/azure/aks/cluster-autoscaler" TargetMode="External"/><Relationship Id="rId19" Type="http://schemas.openxmlformats.org/officeDocument/2006/relationships/hyperlink" Target="https://curator.apache.org/" TargetMode="External"/><Relationship Id="rId4" Type="http://schemas.openxmlformats.org/officeDocument/2006/relationships/image" Target="../media/image150.png"/><Relationship Id="rId9" Type="http://schemas.openxmlformats.org/officeDocument/2006/relationships/hyperlink" Target="https://kubernetes.io/docs/tasks/run-application/horizontal-pod-autoscale/" TargetMode="External"/><Relationship Id="rId14" Type="http://schemas.openxmlformats.org/officeDocument/2006/relationships/hyperlink" Target="https://docs.aws.amazon.com/es_es/lambda/latest/dg/welcome.html" TargetMode="Externa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9.png"/><Relationship Id="rId7" Type="http://schemas.openxmlformats.org/officeDocument/2006/relationships/image" Target="../media/image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9.png"/><Relationship Id="rId4" Type="http://schemas.openxmlformats.org/officeDocument/2006/relationships/image" Target="../media/image150.png"/><Relationship Id="rId9" Type="http://schemas.openxmlformats.org/officeDocument/2006/relationships/image" Target="../media/image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0.jpg"/><Relationship Id="rId4" Type="http://schemas.openxmlformats.org/officeDocument/2006/relationships/image" Target="../media/image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9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3.png"/><Relationship Id="rId7" Type="http://schemas.openxmlformats.org/officeDocument/2006/relationships/image" Target="../media/image151.pn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9.png"/><Relationship Id="rId4" Type="http://schemas.openxmlformats.org/officeDocument/2006/relationships/image" Target="../media/image14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1.jp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jp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jp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4.jp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5.jp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3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0.jp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1.jp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0.jp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1.jp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1.jp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82" y="1715643"/>
            <a:ext cx="12086817" cy="5087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133" y="176529"/>
            <a:ext cx="530542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6000" b="0" spc="-240" dirty="0">
                <a:solidFill>
                  <a:srgbClr val="252525"/>
                </a:solidFill>
                <a:latin typeface="Arial"/>
                <a:cs typeface="Arial"/>
              </a:rPr>
              <a:t>Curso </a:t>
            </a:r>
            <a:r>
              <a:rPr sz="6000" b="0" spc="-275" dirty="0">
                <a:solidFill>
                  <a:srgbClr val="252525"/>
                </a:solidFill>
                <a:latin typeface="Arial"/>
                <a:cs typeface="Arial"/>
              </a:rPr>
              <a:t>Arquitecto  </a:t>
            </a:r>
            <a:r>
              <a:rPr sz="6000" b="0" spc="-155" dirty="0">
                <a:solidFill>
                  <a:srgbClr val="252525"/>
                </a:solidFill>
                <a:latin typeface="Arial"/>
                <a:cs typeface="Arial"/>
              </a:rPr>
              <a:t>de</a:t>
            </a:r>
            <a:r>
              <a:rPr sz="6000" b="0" spc="-6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6000" b="0" spc="-285" dirty="0">
                <a:solidFill>
                  <a:srgbClr val="252525"/>
                </a:solidFill>
                <a:latin typeface="Arial"/>
                <a:cs typeface="Arial"/>
              </a:rPr>
              <a:t>Microservicios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48116" y="270814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75" y="291226"/>
                </a:lnTo>
                <a:lnTo>
                  <a:pt x="81216" y="263556"/>
                </a:lnTo>
                <a:lnTo>
                  <a:pt x="53387" y="222504"/>
                </a:lnTo>
                <a:lnTo>
                  <a:pt x="43179" y="172212"/>
                </a:lnTo>
                <a:lnTo>
                  <a:pt x="53387" y="121920"/>
                </a:lnTo>
                <a:lnTo>
                  <a:pt x="81216" y="80867"/>
                </a:lnTo>
                <a:lnTo>
                  <a:pt x="12247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5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8648" y="4447032"/>
            <a:ext cx="173990" cy="173990"/>
          </a:xfrm>
          <a:custGeom>
            <a:avLst/>
            <a:gdLst/>
            <a:ahLst/>
            <a:cxnLst/>
            <a:rect l="l" t="t" r="r" b="b"/>
            <a:pathLst>
              <a:path w="173990" h="173989">
                <a:moveTo>
                  <a:pt x="173736" y="72771"/>
                </a:moveTo>
                <a:lnTo>
                  <a:pt x="168021" y="67056"/>
                </a:lnTo>
                <a:lnTo>
                  <a:pt x="106680" y="67056"/>
                </a:lnTo>
                <a:lnTo>
                  <a:pt x="106680" y="5715"/>
                </a:lnTo>
                <a:lnTo>
                  <a:pt x="100965" y="0"/>
                </a:lnTo>
                <a:lnTo>
                  <a:pt x="72771" y="0"/>
                </a:lnTo>
                <a:lnTo>
                  <a:pt x="67056" y="5715"/>
                </a:lnTo>
                <a:lnTo>
                  <a:pt x="67056" y="67056"/>
                </a:lnTo>
                <a:lnTo>
                  <a:pt x="5715" y="67056"/>
                </a:lnTo>
                <a:lnTo>
                  <a:pt x="0" y="72771"/>
                </a:lnTo>
                <a:lnTo>
                  <a:pt x="0" y="100965"/>
                </a:lnTo>
                <a:lnTo>
                  <a:pt x="5715" y="106680"/>
                </a:lnTo>
                <a:lnTo>
                  <a:pt x="67056" y="106680"/>
                </a:lnTo>
                <a:lnTo>
                  <a:pt x="67056" y="168021"/>
                </a:lnTo>
                <a:lnTo>
                  <a:pt x="72771" y="173736"/>
                </a:lnTo>
                <a:lnTo>
                  <a:pt x="100965" y="173736"/>
                </a:lnTo>
                <a:lnTo>
                  <a:pt x="106680" y="168021"/>
                </a:lnTo>
                <a:lnTo>
                  <a:pt x="106680" y="106680"/>
                </a:lnTo>
                <a:lnTo>
                  <a:pt x="168021" y="106680"/>
                </a:lnTo>
                <a:lnTo>
                  <a:pt x="173736" y="100965"/>
                </a:lnTo>
                <a:lnTo>
                  <a:pt x="173736" y="72771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78468" y="4818888"/>
            <a:ext cx="325120" cy="325120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324612" y="150876"/>
                </a:moveTo>
                <a:lnTo>
                  <a:pt x="322580" y="140779"/>
                </a:lnTo>
                <a:lnTo>
                  <a:pt x="317030" y="132549"/>
                </a:lnTo>
                <a:lnTo>
                  <a:pt x="308800" y="127000"/>
                </a:lnTo>
                <a:lnTo>
                  <a:pt x="298704" y="124968"/>
                </a:lnTo>
                <a:lnTo>
                  <a:pt x="199644" y="124968"/>
                </a:lnTo>
                <a:lnTo>
                  <a:pt x="199644" y="25908"/>
                </a:lnTo>
                <a:lnTo>
                  <a:pt x="197612" y="15811"/>
                </a:lnTo>
                <a:lnTo>
                  <a:pt x="192062" y="7581"/>
                </a:lnTo>
                <a:lnTo>
                  <a:pt x="183832" y="2032"/>
                </a:lnTo>
                <a:lnTo>
                  <a:pt x="173736" y="0"/>
                </a:lnTo>
                <a:lnTo>
                  <a:pt x="150876" y="0"/>
                </a:lnTo>
                <a:lnTo>
                  <a:pt x="140766" y="2032"/>
                </a:lnTo>
                <a:lnTo>
                  <a:pt x="132537" y="7581"/>
                </a:lnTo>
                <a:lnTo>
                  <a:pt x="126987" y="15811"/>
                </a:lnTo>
                <a:lnTo>
                  <a:pt x="124968" y="25908"/>
                </a:lnTo>
                <a:lnTo>
                  <a:pt x="124968" y="124968"/>
                </a:lnTo>
                <a:lnTo>
                  <a:pt x="25908" y="124968"/>
                </a:lnTo>
                <a:lnTo>
                  <a:pt x="15798" y="127000"/>
                </a:lnTo>
                <a:lnTo>
                  <a:pt x="7569" y="132549"/>
                </a:lnTo>
                <a:lnTo>
                  <a:pt x="2019" y="140779"/>
                </a:lnTo>
                <a:lnTo>
                  <a:pt x="0" y="150876"/>
                </a:lnTo>
                <a:lnTo>
                  <a:pt x="0" y="173736"/>
                </a:lnTo>
                <a:lnTo>
                  <a:pt x="2019" y="183845"/>
                </a:lnTo>
                <a:lnTo>
                  <a:pt x="7569" y="192074"/>
                </a:lnTo>
                <a:lnTo>
                  <a:pt x="15798" y="197624"/>
                </a:lnTo>
                <a:lnTo>
                  <a:pt x="25908" y="199644"/>
                </a:lnTo>
                <a:lnTo>
                  <a:pt x="124968" y="199644"/>
                </a:lnTo>
                <a:lnTo>
                  <a:pt x="124968" y="298704"/>
                </a:lnTo>
                <a:lnTo>
                  <a:pt x="126987" y="308813"/>
                </a:lnTo>
                <a:lnTo>
                  <a:pt x="132537" y="317042"/>
                </a:lnTo>
                <a:lnTo>
                  <a:pt x="140766" y="322592"/>
                </a:lnTo>
                <a:lnTo>
                  <a:pt x="150876" y="324612"/>
                </a:lnTo>
                <a:lnTo>
                  <a:pt x="173736" y="324612"/>
                </a:lnTo>
                <a:lnTo>
                  <a:pt x="183832" y="322592"/>
                </a:lnTo>
                <a:lnTo>
                  <a:pt x="192062" y="317042"/>
                </a:lnTo>
                <a:lnTo>
                  <a:pt x="197612" y="308813"/>
                </a:lnTo>
                <a:lnTo>
                  <a:pt x="199644" y="298704"/>
                </a:lnTo>
                <a:lnTo>
                  <a:pt x="199644" y="199644"/>
                </a:lnTo>
                <a:lnTo>
                  <a:pt x="298704" y="199644"/>
                </a:lnTo>
                <a:lnTo>
                  <a:pt x="308800" y="197624"/>
                </a:lnTo>
                <a:lnTo>
                  <a:pt x="317030" y="192074"/>
                </a:lnTo>
                <a:lnTo>
                  <a:pt x="322580" y="183845"/>
                </a:lnTo>
                <a:lnTo>
                  <a:pt x="324612" y="173736"/>
                </a:lnTo>
                <a:lnTo>
                  <a:pt x="324612" y="150876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6968" y="373379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4">
                <a:moveTo>
                  <a:pt x="292608" y="139446"/>
                </a:moveTo>
                <a:lnTo>
                  <a:pt x="290614" y="129679"/>
                </a:lnTo>
                <a:lnTo>
                  <a:pt x="285216" y="121691"/>
                </a:lnTo>
                <a:lnTo>
                  <a:pt x="277228" y="116293"/>
                </a:lnTo>
                <a:lnTo>
                  <a:pt x="267462" y="114300"/>
                </a:lnTo>
                <a:lnTo>
                  <a:pt x="179832" y="114300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75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19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4300"/>
                </a:lnTo>
                <a:lnTo>
                  <a:pt x="25146" y="114300"/>
                </a:lnTo>
                <a:lnTo>
                  <a:pt x="15367" y="116293"/>
                </a:lnTo>
                <a:lnTo>
                  <a:pt x="7378" y="121691"/>
                </a:lnTo>
                <a:lnTo>
                  <a:pt x="1981" y="129679"/>
                </a:lnTo>
                <a:lnTo>
                  <a:pt x="0" y="139446"/>
                </a:lnTo>
                <a:lnTo>
                  <a:pt x="0" y="154686"/>
                </a:lnTo>
                <a:lnTo>
                  <a:pt x="1981" y="164465"/>
                </a:lnTo>
                <a:lnTo>
                  <a:pt x="7378" y="172453"/>
                </a:lnTo>
                <a:lnTo>
                  <a:pt x="15367" y="177850"/>
                </a:lnTo>
                <a:lnTo>
                  <a:pt x="25146" y="179832"/>
                </a:lnTo>
                <a:lnTo>
                  <a:pt x="112776" y="179832"/>
                </a:lnTo>
                <a:lnTo>
                  <a:pt x="112776" y="266827"/>
                </a:lnTo>
                <a:lnTo>
                  <a:pt x="114795" y="276860"/>
                </a:lnTo>
                <a:lnTo>
                  <a:pt x="120332" y="285051"/>
                </a:lnTo>
                <a:lnTo>
                  <a:pt x="128524" y="290588"/>
                </a:lnTo>
                <a:lnTo>
                  <a:pt x="138557" y="292608"/>
                </a:lnTo>
                <a:lnTo>
                  <a:pt x="154051" y="292608"/>
                </a:lnTo>
                <a:lnTo>
                  <a:pt x="164071" y="290588"/>
                </a:lnTo>
                <a:lnTo>
                  <a:pt x="172275" y="285051"/>
                </a:lnTo>
                <a:lnTo>
                  <a:pt x="177800" y="276860"/>
                </a:lnTo>
                <a:lnTo>
                  <a:pt x="179832" y="266827"/>
                </a:lnTo>
                <a:lnTo>
                  <a:pt x="179832" y="179832"/>
                </a:lnTo>
                <a:lnTo>
                  <a:pt x="267462" y="179832"/>
                </a:lnTo>
                <a:lnTo>
                  <a:pt x="277228" y="177850"/>
                </a:lnTo>
                <a:lnTo>
                  <a:pt x="285216" y="172453"/>
                </a:lnTo>
                <a:lnTo>
                  <a:pt x="290614" y="164465"/>
                </a:lnTo>
                <a:lnTo>
                  <a:pt x="292608" y="154686"/>
                </a:lnTo>
                <a:lnTo>
                  <a:pt x="292608" y="139446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05671" y="1684020"/>
            <a:ext cx="179831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73111" y="952500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75" y="291226"/>
                </a:lnTo>
                <a:lnTo>
                  <a:pt x="81216" y="263556"/>
                </a:lnTo>
                <a:lnTo>
                  <a:pt x="53387" y="222504"/>
                </a:lnTo>
                <a:lnTo>
                  <a:pt x="43180" y="172212"/>
                </a:lnTo>
                <a:lnTo>
                  <a:pt x="53387" y="121920"/>
                </a:lnTo>
                <a:lnTo>
                  <a:pt x="81216" y="80867"/>
                </a:lnTo>
                <a:lnTo>
                  <a:pt x="12247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5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8" y="80867"/>
                </a:lnTo>
                <a:lnTo>
                  <a:pt x="292453" y="121920"/>
                </a:lnTo>
                <a:lnTo>
                  <a:pt x="302641" y="172212"/>
                </a:lnTo>
                <a:lnTo>
                  <a:pt x="292453" y="222504"/>
                </a:lnTo>
                <a:lnTo>
                  <a:pt x="264668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63684" y="1354835"/>
            <a:ext cx="173990" cy="172720"/>
          </a:xfrm>
          <a:custGeom>
            <a:avLst/>
            <a:gdLst/>
            <a:ahLst/>
            <a:cxnLst/>
            <a:rect l="l" t="t" r="r" b="b"/>
            <a:pathLst>
              <a:path w="173990" h="172719">
                <a:moveTo>
                  <a:pt x="173736" y="72771"/>
                </a:moveTo>
                <a:lnTo>
                  <a:pt x="168021" y="67056"/>
                </a:lnTo>
                <a:lnTo>
                  <a:pt x="106680" y="67056"/>
                </a:lnTo>
                <a:lnTo>
                  <a:pt x="106680" y="5715"/>
                </a:lnTo>
                <a:lnTo>
                  <a:pt x="100965" y="0"/>
                </a:lnTo>
                <a:lnTo>
                  <a:pt x="72771" y="0"/>
                </a:lnTo>
                <a:lnTo>
                  <a:pt x="67056" y="5715"/>
                </a:lnTo>
                <a:lnTo>
                  <a:pt x="67056" y="67056"/>
                </a:lnTo>
                <a:lnTo>
                  <a:pt x="5715" y="67056"/>
                </a:lnTo>
                <a:lnTo>
                  <a:pt x="0" y="72771"/>
                </a:lnTo>
                <a:lnTo>
                  <a:pt x="0" y="100965"/>
                </a:lnTo>
                <a:lnTo>
                  <a:pt x="5715" y="106680"/>
                </a:lnTo>
                <a:lnTo>
                  <a:pt x="67056" y="106680"/>
                </a:lnTo>
                <a:lnTo>
                  <a:pt x="67056" y="166497"/>
                </a:lnTo>
                <a:lnTo>
                  <a:pt x="72771" y="172212"/>
                </a:lnTo>
                <a:lnTo>
                  <a:pt x="100965" y="172212"/>
                </a:lnTo>
                <a:lnTo>
                  <a:pt x="106680" y="166497"/>
                </a:lnTo>
                <a:lnTo>
                  <a:pt x="106680" y="106680"/>
                </a:lnTo>
                <a:lnTo>
                  <a:pt x="168021" y="106680"/>
                </a:lnTo>
                <a:lnTo>
                  <a:pt x="173736" y="100965"/>
                </a:lnTo>
                <a:lnTo>
                  <a:pt x="173736" y="72771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2564" y="6132576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427723" y="1862327"/>
            <a:ext cx="2274570" cy="2505710"/>
            <a:chOff x="6427723" y="1862327"/>
            <a:chExt cx="2274570" cy="2505710"/>
          </a:xfrm>
        </p:grpSpPr>
        <p:sp>
          <p:nvSpPr>
            <p:cNvPr id="15" name="object 15"/>
            <p:cNvSpPr/>
            <p:nvPr/>
          </p:nvSpPr>
          <p:spPr>
            <a:xfrm>
              <a:off x="7749793" y="3153155"/>
              <a:ext cx="952500" cy="890269"/>
            </a:xfrm>
            <a:custGeom>
              <a:avLst/>
              <a:gdLst/>
              <a:ahLst/>
              <a:cxnLst/>
              <a:rect l="l" t="t" r="r" b="b"/>
              <a:pathLst>
                <a:path w="952500" h="890270">
                  <a:moveTo>
                    <a:pt x="351154" y="628523"/>
                  </a:moveTo>
                  <a:lnTo>
                    <a:pt x="276986" y="628523"/>
                  </a:lnTo>
                  <a:lnTo>
                    <a:pt x="278520" y="628826"/>
                  </a:lnTo>
                  <a:lnTo>
                    <a:pt x="283352" y="630951"/>
                  </a:lnTo>
                  <a:lnTo>
                    <a:pt x="291828" y="636720"/>
                  </a:lnTo>
                  <a:lnTo>
                    <a:pt x="304323" y="647985"/>
                  </a:lnTo>
                  <a:lnTo>
                    <a:pt x="475996" y="819785"/>
                  </a:lnTo>
                  <a:lnTo>
                    <a:pt x="511630" y="848877"/>
                  </a:lnTo>
                  <a:lnTo>
                    <a:pt x="553084" y="870997"/>
                  </a:lnTo>
                  <a:lnTo>
                    <a:pt x="598939" y="885078"/>
                  </a:lnTo>
                  <a:lnTo>
                    <a:pt x="647700" y="890016"/>
                  </a:lnTo>
                  <a:lnTo>
                    <a:pt x="696513" y="885078"/>
                  </a:lnTo>
                  <a:lnTo>
                    <a:pt x="742362" y="870997"/>
                  </a:lnTo>
                  <a:lnTo>
                    <a:pt x="783806" y="848868"/>
                  </a:lnTo>
                  <a:lnTo>
                    <a:pt x="790801" y="843153"/>
                  </a:lnTo>
                  <a:lnTo>
                    <a:pt x="647700" y="843153"/>
                  </a:lnTo>
                  <a:lnTo>
                    <a:pt x="608197" y="839487"/>
                  </a:lnTo>
                  <a:lnTo>
                    <a:pt x="571611" y="828500"/>
                  </a:lnTo>
                  <a:lnTo>
                    <a:pt x="537954" y="810202"/>
                  </a:lnTo>
                  <a:lnTo>
                    <a:pt x="507158" y="784526"/>
                  </a:lnTo>
                  <a:lnTo>
                    <a:pt x="351154" y="628523"/>
                  </a:lnTo>
                  <a:close/>
                </a:path>
                <a:path w="952500" h="890270">
                  <a:moveTo>
                    <a:pt x="452627" y="0"/>
                  </a:moveTo>
                  <a:lnTo>
                    <a:pt x="401296" y="2834"/>
                  </a:lnTo>
                  <a:lnTo>
                    <a:pt x="351268" y="11201"/>
                  </a:lnTo>
                  <a:lnTo>
                    <a:pt x="302885" y="24892"/>
                  </a:lnTo>
                  <a:lnTo>
                    <a:pt x="256485" y="43702"/>
                  </a:lnTo>
                  <a:lnTo>
                    <a:pt x="212409" y="67424"/>
                  </a:lnTo>
                  <a:lnTo>
                    <a:pt x="170996" y="95852"/>
                  </a:lnTo>
                  <a:lnTo>
                    <a:pt x="132587" y="128778"/>
                  </a:lnTo>
                  <a:lnTo>
                    <a:pt x="100986" y="164044"/>
                  </a:lnTo>
                  <a:lnTo>
                    <a:pt x="73491" y="202287"/>
                  </a:lnTo>
                  <a:lnTo>
                    <a:pt x="50196" y="243185"/>
                  </a:lnTo>
                  <a:lnTo>
                    <a:pt x="31194" y="286416"/>
                  </a:lnTo>
                  <a:lnTo>
                    <a:pt x="16580" y="331660"/>
                  </a:lnTo>
                  <a:lnTo>
                    <a:pt x="6447" y="378594"/>
                  </a:lnTo>
                  <a:lnTo>
                    <a:pt x="889" y="426898"/>
                  </a:lnTo>
                  <a:lnTo>
                    <a:pt x="0" y="476250"/>
                  </a:lnTo>
                  <a:lnTo>
                    <a:pt x="3784" y="524301"/>
                  </a:lnTo>
                  <a:lnTo>
                    <a:pt x="12156" y="571628"/>
                  </a:lnTo>
                  <a:lnTo>
                    <a:pt x="24927" y="617863"/>
                  </a:lnTo>
                  <a:lnTo>
                    <a:pt x="41909" y="662638"/>
                  </a:lnTo>
                  <a:lnTo>
                    <a:pt x="62987" y="705700"/>
                  </a:lnTo>
                  <a:lnTo>
                    <a:pt x="87760" y="746337"/>
                  </a:lnTo>
                  <a:lnTo>
                    <a:pt x="116326" y="784606"/>
                  </a:lnTo>
                  <a:lnTo>
                    <a:pt x="148208" y="819785"/>
                  </a:lnTo>
                  <a:lnTo>
                    <a:pt x="180419" y="842692"/>
                  </a:lnTo>
                  <a:lnTo>
                    <a:pt x="218439" y="851027"/>
                  </a:lnTo>
                  <a:lnTo>
                    <a:pt x="238229" y="848868"/>
                  </a:lnTo>
                  <a:lnTo>
                    <a:pt x="273339" y="832864"/>
                  </a:lnTo>
                  <a:lnTo>
                    <a:pt x="300367" y="802227"/>
                  </a:lnTo>
                  <a:lnTo>
                    <a:pt x="218455" y="802227"/>
                  </a:lnTo>
                  <a:lnTo>
                    <a:pt x="198209" y="797821"/>
                  </a:lnTo>
                  <a:lnTo>
                    <a:pt x="146513" y="748859"/>
                  </a:lnTo>
                  <a:lnTo>
                    <a:pt x="118005" y="709019"/>
                  </a:lnTo>
                  <a:lnTo>
                    <a:pt x="94065" y="665770"/>
                  </a:lnTo>
                  <a:lnTo>
                    <a:pt x="74831" y="619793"/>
                  </a:lnTo>
                  <a:lnTo>
                    <a:pt x="60439" y="571769"/>
                  </a:lnTo>
                  <a:lnTo>
                    <a:pt x="51028" y="522382"/>
                  </a:lnTo>
                  <a:lnTo>
                    <a:pt x="46735" y="472313"/>
                  </a:lnTo>
                  <a:lnTo>
                    <a:pt x="47930" y="422461"/>
                  </a:lnTo>
                  <a:lnTo>
                    <a:pt x="54643" y="373636"/>
                  </a:lnTo>
                  <a:lnTo>
                    <a:pt x="66670" y="326382"/>
                  </a:lnTo>
                  <a:lnTo>
                    <a:pt x="83806" y="281242"/>
                  </a:lnTo>
                  <a:lnTo>
                    <a:pt x="105848" y="238762"/>
                  </a:lnTo>
                  <a:lnTo>
                    <a:pt x="132590" y="199485"/>
                  </a:lnTo>
                  <a:lnTo>
                    <a:pt x="163829" y="163957"/>
                  </a:lnTo>
                  <a:lnTo>
                    <a:pt x="204757" y="128163"/>
                  </a:lnTo>
                  <a:lnTo>
                    <a:pt x="249145" y="98885"/>
                  </a:lnTo>
                  <a:lnTo>
                    <a:pt x="296560" y="76120"/>
                  </a:lnTo>
                  <a:lnTo>
                    <a:pt x="346568" y="59864"/>
                  </a:lnTo>
                  <a:lnTo>
                    <a:pt x="398735" y="50112"/>
                  </a:lnTo>
                  <a:lnTo>
                    <a:pt x="452627" y="46863"/>
                  </a:lnTo>
                  <a:lnTo>
                    <a:pt x="662423" y="46863"/>
                  </a:lnTo>
                  <a:lnTo>
                    <a:pt x="641397" y="37099"/>
                  </a:lnTo>
                  <a:lnTo>
                    <a:pt x="595648" y="21009"/>
                  </a:lnTo>
                  <a:lnTo>
                    <a:pt x="548661" y="9399"/>
                  </a:lnTo>
                  <a:lnTo>
                    <a:pt x="500851" y="2365"/>
                  </a:lnTo>
                  <a:lnTo>
                    <a:pt x="452627" y="0"/>
                  </a:lnTo>
                  <a:close/>
                </a:path>
                <a:path w="952500" h="890270">
                  <a:moveTo>
                    <a:pt x="662423" y="46863"/>
                  </a:moveTo>
                  <a:lnTo>
                    <a:pt x="452627" y="46863"/>
                  </a:lnTo>
                  <a:lnTo>
                    <a:pt x="502719" y="49709"/>
                  </a:lnTo>
                  <a:lnTo>
                    <a:pt x="552262" y="58156"/>
                  </a:lnTo>
                  <a:lnTo>
                    <a:pt x="600708" y="72065"/>
                  </a:lnTo>
                  <a:lnTo>
                    <a:pt x="647507" y="91300"/>
                  </a:lnTo>
                  <a:lnTo>
                    <a:pt x="692111" y="115722"/>
                  </a:lnTo>
                  <a:lnTo>
                    <a:pt x="733972" y="145194"/>
                  </a:lnTo>
                  <a:lnTo>
                    <a:pt x="772540" y="179578"/>
                  </a:lnTo>
                  <a:lnTo>
                    <a:pt x="804695" y="215209"/>
                  </a:lnTo>
                  <a:lnTo>
                    <a:pt x="832466" y="253168"/>
                  </a:lnTo>
                  <a:lnTo>
                    <a:pt x="855839" y="293073"/>
                  </a:lnTo>
                  <a:lnTo>
                    <a:pt x="874802" y="334541"/>
                  </a:lnTo>
                  <a:lnTo>
                    <a:pt x="889338" y="377190"/>
                  </a:lnTo>
                  <a:lnTo>
                    <a:pt x="899435" y="420638"/>
                  </a:lnTo>
                  <a:lnTo>
                    <a:pt x="905077" y="464503"/>
                  </a:lnTo>
                  <a:lnTo>
                    <a:pt x="906252" y="508404"/>
                  </a:lnTo>
                  <a:lnTo>
                    <a:pt x="902943" y="551958"/>
                  </a:lnTo>
                  <a:lnTo>
                    <a:pt x="895138" y="594783"/>
                  </a:lnTo>
                  <a:lnTo>
                    <a:pt x="882822" y="636497"/>
                  </a:lnTo>
                  <a:lnTo>
                    <a:pt x="865980" y="676718"/>
                  </a:lnTo>
                  <a:lnTo>
                    <a:pt x="844599" y="715065"/>
                  </a:lnTo>
                  <a:lnTo>
                    <a:pt x="818664" y="751155"/>
                  </a:lnTo>
                  <a:lnTo>
                    <a:pt x="788161" y="784606"/>
                  </a:lnTo>
                  <a:lnTo>
                    <a:pt x="757445" y="810202"/>
                  </a:lnTo>
                  <a:lnTo>
                    <a:pt x="723788" y="828500"/>
                  </a:lnTo>
                  <a:lnTo>
                    <a:pt x="687202" y="839487"/>
                  </a:lnTo>
                  <a:lnTo>
                    <a:pt x="647700" y="843153"/>
                  </a:lnTo>
                  <a:lnTo>
                    <a:pt x="790801" y="843153"/>
                  </a:lnTo>
                  <a:lnTo>
                    <a:pt x="851551" y="784059"/>
                  </a:lnTo>
                  <a:lnTo>
                    <a:pt x="879229" y="745920"/>
                  </a:lnTo>
                  <a:lnTo>
                    <a:pt x="902451" y="705700"/>
                  </a:lnTo>
                  <a:lnTo>
                    <a:pt x="921226" y="663731"/>
                  </a:lnTo>
                  <a:lnTo>
                    <a:pt x="935566" y="620345"/>
                  </a:lnTo>
                  <a:lnTo>
                    <a:pt x="945482" y="575872"/>
                  </a:lnTo>
                  <a:lnTo>
                    <a:pt x="950985" y="530646"/>
                  </a:lnTo>
                  <a:lnTo>
                    <a:pt x="952087" y="484997"/>
                  </a:lnTo>
                  <a:lnTo>
                    <a:pt x="948798" y="439257"/>
                  </a:lnTo>
                  <a:lnTo>
                    <a:pt x="941130" y="393758"/>
                  </a:lnTo>
                  <a:lnTo>
                    <a:pt x="929094" y="348831"/>
                  </a:lnTo>
                  <a:lnTo>
                    <a:pt x="912701" y="304809"/>
                  </a:lnTo>
                  <a:lnTo>
                    <a:pt x="891962" y="262023"/>
                  </a:lnTo>
                  <a:lnTo>
                    <a:pt x="866889" y="220805"/>
                  </a:lnTo>
                  <a:lnTo>
                    <a:pt x="837492" y="181486"/>
                  </a:lnTo>
                  <a:lnTo>
                    <a:pt x="803782" y="144399"/>
                  </a:lnTo>
                  <a:lnTo>
                    <a:pt x="767103" y="111321"/>
                  </a:lnTo>
                  <a:lnTo>
                    <a:pt x="727537" y="82349"/>
                  </a:lnTo>
                  <a:lnTo>
                    <a:pt x="685498" y="57577"/>
                  </a:lnTo>
                  <a:lnTo>
                    <a:pt x="662423" y="46863"/>
                  </a:lnTo>
                  <a:close/>
                </a:path>
                <a:path w="952500" h="890270">
                  <a:moveTo>
                    <a:pt x="276986" y="581660"/>
                  </a:moveTo>
                  <a:lnTo>
                    <a:pt x="241934" y="597281"/>
                  </a:lnTo>
                  <a:lnTo>
                    <a:pt x="224789" y="646525"/>
                  </a:lnTo>
                  <a:lnTo>
                    <a:pt x="233648" y="677933"/>
                  </a:lnTo>
                  <a:lnTo>
                    <a:pt x="257597" y="710503"/>
                  </a:lnTo>
                  <a:lnTo>
                    <a:pt x="268485" y="727527"/>
                  </a:lnTo>
                  <a:lnTo>
                    <a:pt x="272129" y="747522"/>
                  </a:lnTo>
                  <a:lnTo>
                    <a:pt x="268485" y="767516"/>
                  </a:lnTo>
                  <a:lnTo>
                    <a:pt x="257555" y="784606"/>
                  </a:lnTo>
                  <a:lnTo>
                    <a:pt x="238726" y="797821"/>
                  </a:lnTo>
                  <a:lnTo>
                    <a:pt x="218455" y="802227"/>
                  </a:lnTo>
                  <a:lnTo>
                    <a:pt x="300367" y="802227"/>
                  </a:lnTo>
                  <a:lnTo>
                    <a:pt x="310673" y="786755"/>
                  </a:lnTo>
                  <a:lnTo>
                    <a:pt x="318007" y="748998"/>
                  </a:lnTo>
                  <a:lnTo>
                    <a:pt x="310673" y="710503"/>
                  </a:lnTo>
                  <a:lnTo>
                    <a:pt x="288671" y="675259"/>
                  </a:lnTo>
                  <a:lnTo>
                    <a:pt x="277496" y="660907"/>
                  </a:lnTo>
                  <a:lnTo>
                    <a:pt x="272141" y="647954"/>
                  </a:lnTo>
                  <a:lnTo>
                    <a:pt x="271150" y="637968"/>
                  </a:lnTo>
                  <a:lnTo>
                    <a:pt x="273050" y="632333"/>
                  </a:lnTo>
                  <a:lnTo>
                    <a:pt x="276986" y="628523"/>
                  </a:lnTo>
                  <a:lnTo>
                    <a:pt x="351154" y="628523"/>
                  </a:lnTo>
                  <a:lnTo>
                    <a:pt x="335533" y="612902"/>
                  </a:lnTo>
                  <a:lnTo>
                    <a:pt x="319277" y="599769"/>
                  </a:lnTo>
                  <a:lnTo>
                    <a:pt x="304831" y="589946"/>
                  </a:lnTo>
                  <a:lnTo>
                    <a:pt x="291099" y="583791"/>
                  </a:lnTo>
                  <a:lnTo>
                    <a:pt x="276986" y="581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07323" y="3348227"/>
              <a:ext cx="172211" cy="1722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32323" y="3560063"/>
              <a:ext cx="137096" cy="1402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92083" y="3723132"/>
              <a:ext cx="202692" cy="2042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61959" y="3305555"/>
              <a:ext cx="170688" cy="1706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92568" y="1862327"/>
              <a:ext cx="547370" cy="2505710"/>
            </a:xfrm>
            <a:custGeom>
              <a:avLst/>
              <a:gdLst/>
              <a:ahLst/>
              <a:cxnLst/>
              <a:rect l="l" t="t" r="r" b="b"/>
              <a:pathLst>
                <a:path w="547370" h="2505710">
                  <a:moveTo>
                    <a:pt x="470916" y="2269998"/>
                  </a:moveTo>
                  <a:lnTo>
                    <a:pt x="466128" y="2222550"/>
                  </a:lnTo>
                  <a:lnTo>
                    <a:pt x="452412" y="2178354"/>
                  </a:lnTo>
                  <a:lnTo>
                    <a:pt x="430695" y="2138349"/>
                  </a:lnTo>
                  <a:lnTo>
                    <a:pt x="411988" y="2115680"/>
                  </a:lnTo>
                  <a:lnTo>
                    <a:pt x="411988" y="2269998"/>
                  </a:lnTo>
                  <a:lnTo>
                    <a:pt x="405676" y="2316950"/>
                  </a:lnTo>
                  <a:lnTo>
                    <a:pt x="387883" y="2359126"/>
                  </a:lnTo>
                  <a:lnTo>
                    <a:pt x="360286" y="2394839"/>
                  </a:lnTo>
                  <a:lnTo>
                    <a:pt x="324573" y="2422436"/>
                  </a:lnTo>
                  <a:lnTo>
                    <a:pt x="282397" y="2440228"/>
                  </a:lnTo>
                  <a:lnTo>
                    <a:pt x="235458" y="2446528"/>
                  </a:lnTo>
                  <a:lnTo>
                    <a:pt x="188493" y="2440228"/>
                  </a:lnTo>
                  <a:lnTo>
                    <a:pt x="146304" y="2422436"/>
                  </a:lnTo>
                  <a:lnTo>
                    <a:pt x="110553" y="2394839"/>
                  </a:lnTo>
                  <a:lnTo>
                    <a:pt x="82918" y="2359126"/>
                  </a:lnTo>
                  <a:lnTo>
                    <a:pt x="65112" y="2316950"/>
                  </a:lnTo>
                  <a:lnTo>
                    <a:pt x="58801" y="2269998"/>
                  </a:lnTo>
                  <a:lnTo>
                    <a:pt x="65112" y="2223046"/>
                  </a:lnTo>
                  <a:lnTo>
                    <a:pt x="82918" y="2180856"/>
                  </a:lnTo>
                  <a:lnTo>
                    <a:pt x="110553" y="2145093"/>
                  </a:lnTo>
                  <a:lnTo>
                    <a:pt x="146304" y="2117471"/>
                  </a:lnTo>
                  <a:lnTo>
                    <a:pt x="188493" y="2099665"/>
                  </a:lnTo>
                  <a:lnTo>
                    <a:pt x="235458" y="2093341"/>
                  </a:lnTo>
                  <a:lnTo>
                    <a:pt x="282397" y="2099665"/>
                  </a:lnTo>
                  <a:lnTo>
                    <a:pt x="324573" y="2117471"/>
                  </a:lnTo>
                  <a:lnTo>
                    <a:pt x="360286" y="2145093"/>
                  </a:lnTo>
                  <a:lnTo>
                    <a:pt x="387883" y="2180856"/>
                  </a:lnTo>
                  <a:lnTo>
                    <a:pt x="405676" y="2223046"/>
                  </a:lnTo>
                  <a:lnTo>
                    <a:pt x="411988" y="2269998"/>
                  </a:lnTo>
                  <a:lnTo>
                    <a:pt x="411988" y="2115680"/>
                  </a:lnTo>
                  <a:lnTo>
                    <a:pt x="367106" y="2074760"/>
                  </a:lnTo>
                  <a:lnTo>
                    <a:pt x="327101" y="2053043"/>
                  </a:lnTo>
                  <a:lnTo>
                    <a:pt x="282905" y="2039327"/>
                  </a:lnTo>
                  <a:lnTo>
                    <a:pt x="235458" y="2034540"/>
                  </a:lnTo>
                  <a:lnTo>
                    <a:pt x="187998" y="2039327"/>
                  </a:lnTo>
                  <a:lnTo>
                    <a:pt x="143802" y="2053043"/>
                  </a:lnTo>
                  <a:lnTo>
                    <a:pt x="103797" y="2074760"/>
                  </a:lnTo>
                  <a:lnTo>
                    <a:pt x="68961" y="2103501"/>
                  </a:lnTo>
                  <a:lnTo>
                    <a:pt x="40208" y="2138349"/>
                  </a:lnTo>
                  <a:lnTo>
                    <a:pt x="18491" y="2178354"/>
                  </a:lnTo>
                  <a:lnTo>
                    <a:pt x="4775" y="2222550"/>
                  </a:lnTo>
                  <a:lnTo>
                    <a:pt x="0" y="2269998"/>
                  </a:lnTo>
                  <a:lnTo>
                    <a:pt x="4775" y="2317458"/>
                  </a:lnTo>
                  <a:lnTo>
                    <a:pt x="18491" y="2361654"/>
                  </a:lnTo>
                  <a:lnTo>
                    <a:pt x="40208" y="2401659"/>
                  </a:lnTo>
                  <a:lnTo>
                    <a:pt x="68961" y="2436495"/>
                  </a:lnTo>
                  <a:lnTo>
                    <a:pt x="103797" y="2465247"/>
                  </a:lnTo>
                  <a:lnTo>
                    <a:pt x="143802" y="2486964"/>
                  </a:lnTo>
                  <a:lnTo>
                    <a:pt x="187998" y="2500680"/>
                  </a:lnTo>
                  <a:lnTo>
                    <a:pt x="235458" y="2505456"/>
                  </a:lnTo>
                  <a:lnTo>
                    <a:pt x="282905" y="2500680"/>
                  </a:lnTo>
                  <a:lnTo>
                    <a:pt x="327101" y="2486964"/>
                  </a:lnTo>
                  <a:lnTo>
                    <a:pt x="367106" y="2465247"/>
                  </a:lnTo>
                  <a:lnTo>
                    <a:pt x="401942" y="2436495"/>
                  </a:lnTo>
                  <a:lnTo>
                    <a:pt x="430695" y="2401659"/>
                  </a:lnTo>
                  <a:lnTo>
                    <a:pt x="452412" y="2361654"/>
                  </a:lnTo>
                  <a:lnTo>
                    <a:pt x="466128" y="2317458"/>
                  </a:lnTo>
                  <a:lnTo>
                    <a:pt x="470916" y="2269998"/>
                  </a:lnTo>
                  <a:close/>
                </a:path>
                <a:path w="547370" h="2505710">
                  <a:moveTo>
                    <a:pt x="547116" y="138557"/>
                  </a:moveTo>
                  <a:lnTo>
                    <a:pt x="545084" y="128536"/>
                  </a:lnTo>
                  <a:lnTo>
                    <a:pt x="539546" y="120332"/>
                  </a:lnTo>
                  <a:lnTo>
                    <a:pt x="531355" y="114808"/>
                  </a:lnTo>
                  <a:lnTo>
                    <a:pt x="521335" y="112776"/>
                  </a:lnTo>
                  <a:lnTo>
                    <a:pt x="434340" y="112776"/>
                  </a:lnTo>
                  <a:lnTo>
                    <a:pt x="434340" y="25781"/>
                  </a:lnTo>
                  <a:lnTo>
                    <a:pt x="432308" y="15760"/>
                  </a:lnTo>
                  <a:lnTo>
                    <a:pt x="426770" y="7556"/>
                  </a:lnTo>
                  <a:lnTo>
                    <a:pt x="418579" y="2032"/>
                  </a:lnTo>
                  <a:lnTo>
                    <a:pt x="408559" y="0"/>
                  </a:lnTo>
                  <a:lnTo>
                    <a:pt x="393065" y="0"/>
                  </a:lnTo>
                  <a:lnTo>
                    <a:pt x="383032" y="2032"/>
                  </a:lnTo>
                  <a:lnTo>
                    <a:pt x="374827" y="7556"/>
                  </a:lnTo>
                  <a:lnTo>
                    <a:pt x="369303" y="15760"/>
                  </a:lnTo>
                  <a:lnTo>
                    <a:pt x="367284" y="25781"/>
                  </a:lnTo>
                  <a:lnTo>
                    <a:pt x="367284" y="112776"/>
                  </a:lnTo>
                  <a:lnTo>
                    <a:pt x="280289" y="112776"/>
                  </a:lnTo>
                  <a:lnTo>
                    <a:pt x="270256" y="114808"/>
                  </a:lnTo>
                  <a:lnTo>
                    <a:pt x="262051" y="120332"/>
                  </a:lnTo>
                  <a:lnTo>
                    <a:pt x="256527" y="128536"/>
                  </a:lnTo>
                  <a:lnTo>
                    <a:pt x="254508" y="138557"/>
                  </a:lnTo>
                  <a:lnTo>
                    <a:pt x="254508" y="154051"/>
                  </a:lnTo>
                  <a:lnTo>
                    <a:pt x="256527" y="164084"/>
                  </a:lnTo>
                  <a:lnTo>
                    <a:pt x="262064" y="172275"/>
                  </a:lnTo>
                  <a:lnTo>
                    <a:pt x="270256" y="177812"/>
                  </a:lnTo>
                  <a:lnTo>
                    <a:pt x="280289" y="179832"/>
                  </a:lnTo>
                  <a:lnTo>
                    <a:pt x="367284" y="179832"/>
                  </a:lnTo>
                  <a:lnTo>
                    <a:pt x="367284" y="266827"/>
                  </a:lnTo>
                  <a:lnTo>
                    <a:pt x="369303" y="276860"/>
                  </a:lnTo>
                  <a:lnTo>
                    <a:pt x="374840" y="285051"/>
                  </a:lnTo>
                  <a:lnTo>
                    <a:pt x="383032" y="290588"/>
                  </a:lnTo>
                  <a:lnTo>
                    <a:pt x="393065" y="292608"/>
                  </a:lnTo>
                  <a:lnTo>
                    <a:pt x="408559" y="292608"/>
                  </a:lnTo>
                  <a:lnTo>
                    <a:pt x="418579" y="290588"/>
                  </a:lnTo>
                  <a:lnTo>
                    <a:pt x="426783" y="285051"/>
                  </a:lnTo>
                  <a:lnTo>
                    <a:pt x="432308" y="276860"/>
                  </a:lnTo>
                  <a:lnTo>
                    <a:pt x="434340" y="266827"/>
                  </a:lnTo>
                  <a:lnTo>
                    <a:pt x="434340" y="179832"/>
                  </a:lnTo>
                  <a:lnTo>
                    <a:pt x="521335" y="179832"/>
                  </a:lnTo>
                  <a:lnTo>
                    <a:pt x="531355" y="177812"/>
                  </a:lnTo>
                  <a:lnTo>
                    <a:pt x="539559" y="172275"/>
                  </a:lnTo>
                  <a:lnTo>
                    <a:pt x="545084" y="164084"/>
                  </a:lnTo>
                  <a:lnTo>
                    <a:pt x="547116" y="154051"/>
                  </a:lnTo>
                  <a:lnTo>
                    <a:pt x="547116" y="138557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84491" y="2625851"/>
              <a:ext cx="178307" cy="1783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7624" y="6338722"/>
            <a:ext cx="589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Material autorizado sólo a personas inscritas a los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cursos.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0154" y="2637231"/>
            <a:ext cx="580009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A1FF"/>
                </a:solidFill>
                <a:latin typeface="Arial"/>
                <a:cs typeface="Arial"/>
              </a:rPr>
              <a:t>Módulo </a:t>
            </a:r>
            <a:r>
              <a:rPr sz="3200" b="1" spc="-5" dirty="0">
                <a:solidFill>
                  <a:srgbClr val="00A1FF"/>
                </a:solidFill>
                <a:latin typeface="Arial"/>
                <a:cs typeface="Arial"/>
              </a:rPr>
              <a:t>10: </a:t>
            </a:r>
            <a:r>
              <a:rPr sz="3200" b="1" dirty="0">
                <a:solidFill>
                  <a:srgbClr val="00A1FF"/>
                </a:solidFill>
                <a:latin typeface="Arial"/>
                <a:cs typeface="Arial"/>
              </a:rPr>
              <a:t>Arquitectura  Avanzada de </a:t>
            </a:r>
            <a:r>
              <a:rPr sz="3200" b="1" spc="-5" dirty="0">
                <a:solidFill>
                  <a:srgbClr val="00A1FF"/>
                </a:solidFill>
                <a:latin typeface="Arial"/>
                <a:cs typeface="Arial"/>
              </a:rPr>
              <a:t>Microservicios</a:t>
            </a:r>
            <a:r>
              <a:rPr sz="3200" b="1" spc="-110" dirty="0">
                <a:solidFill>
                  <a:srgbClr val="00A1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A1FF"/>
                </a:solidFill>
                <a:latin typeface="Arial"/>
                <a:cs typeface="Arial"/>
              </a:rPr>
              <a:t>y  </a:t>
            </a:r>
            <a:r>
              <a:rPr sz="3200" b="1" spc="-5" dirty="0">
                <a:solidFill>
                  <a:srgbClr val="00A1FF"/>
                </a:solidFill>
                <a:latin typeface="Arial"/>
                <a:cs typeface="Arial"/>
              </a:rPr>
              <a:t>Contenerización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689335" y="6106667"/>
            <a:ext cx="1176527" cy="5227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3255" y="5169408"/>
            <a:ext cx="859536" cy="7345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62024" y="5398719"/>
            <a:ext cx="1378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Jorge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Heredia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64307" y="5413247"/>
            <a:ext cx="292607" cy="2484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7035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Dedicated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333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have access to required data without having to compete</a:t>
            </a:r>
            <a:r>
              <a:rPr sz="2000" b="1" i="1" spc="-2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with  other microservices or consumer</a:t>
            </a:r>
            <a:r>
              <a:rPr sz="2000" b="1" i="1" spc="-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programs?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949" y="2562497"/>
            <a:ext cx="4654388" cy="2056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997706" y="2091439"/>
            <a:ext cx="6198110" cy="4473952"/>
            <a:chOff x="2997706" y="2091439"/>
            <a:chExt cx="6198110" cy="4473952"/>
          </a:xfrm>
        </p:grpSpPr>
        <p:sp>
          <p:nvSpPr>
            <p:cNvPr id="14" name="object 14"/>
            <p:cNvSpPr/>
            <p:nvPr/>
          </p:nvSpPr>
          <p:spPr>
            <a:xfrm>
              <a:off x="2997706" y="3200400"/>
              <a:ext cx="6198110" cy="33649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68902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17 CuadroTexto"/>
          <p:cNvSpPr txBox="1"/>
          <p:nvPr/>
        </p:nvSpPr>
        <p:spPr>
          <a:xfrm>
            <a:off x="685800" y="4545044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1, Nivel: Para cada </a:t>
            </a:r>
            <a:r>
              <a:rPr lang="es-ES" dirty="0" err="1" smtClean="0">
                <a:solidFill>
                  <a:srgbClr val="7030A0"/>
                </a:solidFill>
              </a:rPr>
              <a:t>microservicio</a:t>
            </a:r>
            <a:r>
              <a:rPr lang="es-ES" dirty="0" smtClean="0">
                <a:solidFill>
                  <a:srgbClr val="7030A0"/>
                </a:solidFill>
              </a:rPr>
              <a:t> (Nodo), un servidor especifico para la base de datos.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9337547" y="3704343"/>
            <a:ext cx="1987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Costoso, licenciamiento, administración</a:t>
            </a:r>
          </a:p>
          <a:p>
            <a:endParaRPr lang="es-ES" dirty="0">
              <a:solidFill>
                <a:srgbClr val="7030A0"/>
              </a:solidFill>
            </a:endParaRPr>
          </a:p>
          <a:p>
            <a:r>
              <a:rPr lang="es-ES" dirty="0" smtClean="0">
                <a:solidFill>
                  <a:srgbClr val="7030A0"/>
                </a:solidFill>
              </a:rPr>
              <a:t>No es una constante.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950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Dynamic Scalability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95871" y="1991867"/>
            <a:ext cx="3218181" cy="4732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9940" y="1496313"/>
            <a:ext cx="10187940" cy="5135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scaled automatically in response to fluctuating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demand?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 marR="4811395">
              <a:lnSpc>
                <a:spcPct val="100000"/>
              </a:lnSpc>
              <a:spcBef>
                <a:spcPts val="1590"/>
              </a:spcBef>
              <a:buAutoNum type="arabicPeriod" startAt="5"/>
              <a:tabLst>
                <a:tab pos="209550" algn="l"/>
              </a:tabLst>
            </a:pPr>
            <a:r>
              <a:rPr sz="1400" b="1" dirty="0">
                <a:latin typeface="Arial"/>
                <a:cs typeface="Arial"/>
              </a:rPr>
              <a:t>Se </a:t>
            </a:r>
            <a:r>
              <a:rPr sz="1400" b="1" spc="-10" dirty="0">
                <a:latin typeface="Arial"/>
                <a:cs typeface="Arial"/>
              </a:rPr>
              <a:t>pone </a:t>
            </a:r>
            <a:r>
              <a:rPr sz="1400" b="1" dirty="0">
                <a:latin typeface="Arial"/>
                <a:cs typeface="Arial"/>
              </a:rPr>
              <a:t>en </a:t>
            </a:r>
            <a:r>
              <a:rPr sz="1400" b="1" spc="-5" dirty="0">
                <a:latin typeface="Arial"/>
                <a:cs typeface="Arial"/>
              </a:rPr>
              <a:t>línea un nuevo servidor de </a:t>
            </a:r>
            <a:r>
              <a:rPr sz="1400" b="1" spc="-10" dirty="0">
                <a:latin typeface="Arial"/>
                <a:cs typeface="Arial"/>
              </a:rPr>
              <a:t>mayor </a:t>
            </a:r>
            <a:r>
              <a:rPr sz="1400" b="1" spc="-5" dirty="0">
                <a:latin typeface="Arial"/>
                <a:cs typeface="Arial"/>
              </a:rPr>
              <a:t>capacidad para  </a:t>
            </a:r>
            <a:r>
              <a:rPr sz="1400" b="1" dirty="0">
                <a:latin typeface="Arial"/>
                <a:cs typeface="Arial"/>
              </a:rPr>
              <a:t>manejar la </a:t>
            </a:r>
            <a:r>
              <a:rPr sz="1400" b="1" spc="-10" dirty="0">
                <a:latin typeface="Arial"/>
                <a:cs typeface="Arial"/>
              </a:rPr>
              <a:t>mayor </a:t>
            </a:r>
            <a:r>
              <a:rPr sz="1400" b="1" dirty="0">
                <a:latin typeface="Arial"/>
                <a:cs typeface="Arial"/>
              </a:rPr>
              <a:t>carga </a:t>
            </a:r>
            <a:r>
              <a:rPr sz="1400" b="1" spc="-5" dirty="0">
                <a:latin typeface="Arial"/>
                <a:cs typeface="Arial"/>
              </a:rPr>
              <a:t>de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trabajo.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eriod" startAt="5"/>
            </a:pPr>
            <a:endParaRPr sz="1400">
              <a:latin typeface="Arial"/>
              <a:cs typeface="Arial"/>
            </a:endParaRPr>
          </a:p>
          <a:p>
            <a:pPr marL="12700" marR="4497705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209550" algn="l"/>
              </a:tabLst>
            </a:pPr>
            <a:r>
              <a:rPr sz="1400" b="1" spc="-5" dirty="0">
                <a:latin typeface="Arial"/>
                <a:cs typeface="Arial"/>
              </a:rPr>
              <a:t>Debido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que los recursos requeridos no </a:t>
            </a:r>
            <a:r>
              <a:rPr sz="1400" b="1" dirty="0">
                <a:latin typeface="Arial"/>
                <a:cs typeface="Arial"/>
              </a:rPr>
              <a:t>están </a:t>
            </a:r>
            <a:r>
              <a:rPr sz="1400" b="1" spc="-5" dirty="0">
                <a:latin typeface="Arial"/>
                <a:cs typeface="Arial"/>
              </a:rPr>
              <a:t>organizados para  compartir </a:t>
            </a:r>
            <a:r>
              <a:rPr sz="1400" b="1" dirty="0">
                <a:latin typeface="Arial"/>
                <a:cs typeface="Arial"/>
              </a:rPr>
              <a:t>y </a:t>
            </a:r>
            <a:r>
              <a:rPr sz="1400" b="1" spc="-5" dirty="0">
                <a:latin typeface="Arial"/>
                <a:cs typeface="Arial"/>
              </a:rPr>
              <a:t>no </a:t>
            </a:r>
            <a:r>
              <a:rPr sz="1400" b="1" dirty="0">
                <a:latin typeface="Arial"/>
                <a:cs typeface="Arial"/>
              </a:rPr>
              <a:t>están </a:t>
            </a:r>
            <a:r>
              <a:rPr sz="1400" b="1" spc="-5" dirty="0">
                <a:latin typeface="Arial"/>
                <a:cs typeface="Arial"/>
              </a:rPr>
              <a:t>preparados para </a:t>
            </a:r>
            <a:r>
              <a:rPr sz="1400" b="1" dirty="0">
                <a:latin typeface="Arial"/>
                <a:cs typeface="Arial"/>
              </a:rPr>
              <a:t>la </a:t>
            </a:r>
            <a:r>
              <a:rPr sz="1400" b="1" spc="-5" dirty="0">
                <a:latin typeface="Arial"/>
                <a:cs typeface="Arial"/>
              </a:rPr>
              <a:t>asignación, </a:t>
            </a: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servidor  virtual debe tener </a:t>
            </a:r>
            <a:r>
              <a:rPr sz="1400" b="1" dirty="0">
                <a:latin typeface="Arial"/>
                <a:cs typeface="Arial"/>
              </a:rPr>
              <a:t>el sistema </a:t>
            </a:r>
            <a:r>
              <a:rPr sz="1400" b="1" spc="-5" dirty="0">
                <a:latin typeface="Arial"/>
                <a:cs typeface="Arial"/>
              </a:rPr>
              <a:t>operativo, </a:t>
            </a:r>
            <a:r>
              <a:rPr sz="1400" b="1" dirty="0">
                <a:latin typeface="Arial"/>
                <a:cs typeface="Arial"/>
              </a:rPr>
              <a:t>las </a:t>
            </a:r>
            <a:r>
              <a:rPr sz="1400" b="1" spc="-5" dirty="0">
                <a:latin typeface="Arial"/>
                <a:cs typeface="Arial"/>
              </a:rPr>
              <a:t>aplicaciones requeridas  </a:t>
            </a:r>
            <a:r>
              <a:rPr sz="1400" b="1" dirty="0">
                <a:latin typeface="Arial"/>
                <a:cs typeface="Arial"/>
              </a:rPr>
              <a:t>y </a:t>
            </a:r>
            <a:r>
              <a:rPr sz="1400" b="1" spc="-5" dirty="0">
                <a:latin typeface="Arial"/>
                <a:cs typeface="Arial"/>
              </a:rPr>
              <a:t>los microservicios instalados después de </a:t>
            </a:r>
            <a:r>
              <a:rPr sz="1400" b="1" dirty="0">
                <a:latin typeface="Arial"/>
                <a:cs typeface="Arial"/>
              </a:rPr>
              <a:t>su</a:t>
            </a:r>
            <a:r>
              <a:rPr sz="1400" b="1" spc="-1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creación.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5"/>
            </a:pPr>
            <a:endParaRPr sz="1550">
              <a:latin typeface="Arial"/>
              <a:cs typeface="Arial"/>
            </a:endParaRPr>
          </a:p>
          <a:p>
            <a:pPr marL="12700" marR="4676140">
              <a:lnSpc>
                <a:spcPct val="100000"/>
              </a:lnSpc>
              <a:buAutoNum type="arabicPeriod" startAt="5"/>
              <a:tabLst>
                <a:tab pos="209550" algn="l"/>
              </a:tabLst>
            </a:pPr>
            <a:r>
              <a:rPr sz="1400" b="1" spc="-5" dirty="0">
                <a:latin typeface="Arial"/>
                <a:cs typeface="Arial"/>
              </a:rPr>
              <a:t>Una vez que </a:t>
            </a: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nuevo servidor </a:t>
            </a:r>
            <a:r>
              <a:rPr sz="1400" b="1" dirty="0">
                <a:latin typeface="Arial"/>
                <a:cs typeface="Arial"/>
              </a:rPr>
              <a:t>está listo, el </a:t>
            </a:r>
            <a:r>
              <a:rPr sz="1400" b="1" spc="-5" dirty="0">
                <a:latin typeface="Arial"/>
                <a:cs typeface="Arial"/>
              </a:rPr>
              <a:t>antiguo servidor</a:t>
            </a:r>
            <a:r>
              <a:rPr sz="1400" b="1" spc="-19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se  </a:t>
            </a:r>
            <a:r>
              <a:rPr sz="1400" b="1" spc="-5" dirty="0">
                <a:latin typeface="Arial"/>
                <a:cs typeface="Arial"/>
              </a:rPr>
              <a:t>desconecta.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eriod" startAt="5"/>
            </a:pPr>
            <a:endParaRPr sz="1500">
              <a:latin typeface="Arial"/>
              <a:cs typeface="Arial"/>
            </a:endParaRPr>
          </a:p>
          <a:p>
            <a:pPr marL="208915" indent="-196850">
              <a:lnSpc>
                <a:spcPct val="100000"/>
              </a:lnSpc>
              <a:buAutoNum type="arabicPeriod" startAt="5"/>
              <a:tabLst>
                <a:tab pos="209550" algn="l"/>
              </a:tabLst>
            </a:pPr>
            <a:r>
              <a:rPr sz="1400" b="1" spc="-15" dirty="0">
                <a:latin typeface="Arial"/>
                <a:cs typeface="Arial"/>
              </a:rPr>
              <a:t>Ahora </a:t>
            </a:r>
            <a:r>
              <a:rPr sz="1400" b="1" dirty="0">
                <a:latin typeface="Arial"/>
                <a:cs typeface="Arial"/>
              </a:rPr>
              <a:t>las </a:t>
            </a:r>
            <a:r>
              <a:rPr sz="1400" b="1" spc="-5" dirty="0">
                <a:latin typeface="Arial"/>
                <a:cs typeface="Arial"/>
              </a:rPr>
              <a:t>solicitudes de microservicio </a:t>
            </a:r>
            <a:r>
              <a:rPr sz="1400" b="1" dirty="0">
                <a:latin typeface="Arial"/>
                <a:cs typeface="Arial"/>
              </a:rPr>
              <a:t>se </a:t>
            </a:r>
            <a:r>
              <a:rPr sz="1400" b="1" spc="-5" dirty="0">
                <a:latin typeface="Arial"/>
                <a:cs typeface="Arial"/>
              </a:rPr>
              <a:t>redirigen </a:t>
            </a:r>
            <a:r>
              <a:rPr sz="1400" b="1" dirty="0">
                <a:latin typeface="Arial"/>
                <a:cs typeface="Arial"/>
              </a:rPr>
              <a:t>al </a:t>
            </a:r>
            <a:r>
              <a:rPr sz="1400" b="1" spc="-5" dirty="0">
                <a:latin typeface="Arial"/>
                <a:cs typeface="Arial"/>
              </a:rPr>
              <a:t>nuevo</a:t>
            </a:r>
            <a:r>
              <a:rPr sz="1400" b="1" spc="-1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servidor.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 startAt="5"/>
            </a:pPr>
            <a:endParaRPr sz="1200">
              <a:latin typeface="Arial"/>
              <a:cs typeface="Arial"/>
            </a:endParaRPr>
          </a:p>
          <a:p>
            <a:pPr marL="12700" marR="4774565">
              <a:lnSpc>
                <a:spcPct val="100000"/>
              </a:lnSpc>
              <a:buAutoNum type="arabicPeriod" startAt="5"/>
              <a:tabLst>
                <a:tab pos="209550" algn="l"/>
              </a:tabLst>
            </a:pPr>
            <a:r>
              <a:rPr sz="1400" b="1" spc="-5" dirty="0">
                <a:latin typeface="Arial"/>
                <a:cs typeface="Arial"/>
              </a:rPr>
              <a:t>Una vez que finaliza </a:t>
            </a: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período de uso </a:t>
            </a:r>
            <a:r>
              <a:rPr sz="1400" b="1" dirty="0">
                <a:latin typeface="Arial"/>
                <a:cs typeface="Arial"/>
              </a:rPr>
              <a:t>máximo, la </a:t>
            </a:r>
            <a:r>
              <a:rPr sz="1400" b="1" spc="-5" dirty="0">
                <a:latin typeface="Arial"/>
                <a:cs typeface="Arial"/>
              </a:rPr>
              <a:t>cantidad</a:t>
            </a:r>
            <a:r>
              <a:rPr sz="1400" b="1" spc="-1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  consumidores de servicios </a:t>
            </a:r>
            <a:r>
              <a:rPr sz="1400" b="1" dirty="0">
                <a:latin typeface="Arial"/>
                <a:cs typeface="Arial"/>
              </a:rPr>
              <a:t>y </a:t>
            </a:r>
            <a:r>
              <a:rPr sz="1400" b="1" spc="-5" dirty="0">
                <a:latin typeface="Arial"/>
                <a:cs typeface="Arial"/>
              </a:rPr>
              <a:t>solicitudes de servicios  </a:t>
            </a:r>
            <a:r>
              <a:rPr sz="1400" b="1" spc="-10" dirty="0">
                <a:latin typeface="Arial"/>
                <a:cs typeface="Arial"/>
              </a:rPr>
              <a:t>disminuyen </a:t>
            </a:r>
            <a:r>
              <a:rPr sz="1400" b="1" spc="-5" dirty="0">
                <a:latin typeface="Arial"/>
                <a:cs typeface="Arial"/>
              </a:rPr>
              <a:t>naturalmente.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5"/>
            </a:pPr>
            <a:endParaRPr sz="1650">
              <a:latin typeface="Arial"/>
              <a:cs typeface="Arial"/>
            </a:endParaRPr>
          </a:p>
          <a:p>
            <a:pPr marL="12700" marR="4426585">
              <a:lnSpc>
                <a:spcPct val="100000"/>
              </a:lnSpc>
              <a:buAutoNum type="arabicPeriod" startAt="5"/>
              <a:tabLst>
                <a:tab pos="308610" algn="l"/>
              </a:tabLst>
            </a:pPr>
            <a:r>
              <a:rPr sz="1400" b="1" dirty="0">
                <a:latin typeface="Arial"/>
                <a:cs typeface="Arial"/>
              </a:rPr>
              <a:t>Sin implementar </a:t>
            </a:r>
            <a:r>
              <a:rPr sz="1400" b="1" spc="-5" dirty="0">
                <a:latin typeface="Arial"/>
                <a:cs typeface="Arial"/>
              </a:rPr>
              <a:t>adecuadamente un proceso de recuperación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  recursos de TI sub-utilizados, </a:t>
            </a:r>
            <a:r>
              <a:rPr sz="1400" b="1" dirty="0">
                <a:latin typeface="Arial"/>
                <a:cs typeface="Arial"/>
              </a:rPr>
              <a:t>la </a:t>
            </a:r>
            <a:r>
              <a:rPr sz="1400" b="1" spc="-5" dirty="0">
                <a:latin typeface="Arial"/>
                <a:cs typeface="Arial"/>
              </a:rPr>
              <a:t>considerable capacidad de </a:t>
            </a:r>
            <a:r>
              <a:rPr sz="1400" b="1" dirty="0">
                <a:latin typeface="Arial"/>
                <a:cs typeface="Arial"/>
              </a:rPr>
              <a:t>carga  </a:t>
            </a:r>
            <a:r>
              <a:rPr sz="1400" b="1" spc="-5" dirty="0">
                <a:latin typeface="Arial"/>
                <a:cs typeface="Arial"/>
              </a:rPr>
              <a:t>de </a:t>
            </a:r>
            <a:r>
              <a:rPr sz="1400" b="1" dirty="0">
                <a:latin typeface="Arial"/>
                <a:cs typeface="Arial"/>
              </a:rPr>
              <a:t>trabajo </a:t>
            </a:r>
            <a:r>
              <a:rPr sz="1400" b="1" spc="-5" dirty="0">
                <a:latin typeface="Arial"/>
                <a:cs typeface="Arial"/>
              </a:rPr>
              <a:t>del nuevo servidor no </a:t>
            </a:r>
            <a:r>
              <a:rPr sz="1400" b="1" dirty="0">
                <a:latin typeface="Arial"/>
                <a:cs typeface="Arial"/>
              </a:rPr>
              <a:t>se </a:t>
            </a:r>
            <a:r>
              <a:rPr sz="1400" b="1" spc="-5" dirty="0">
                <a:latin typeface="Arial"/>
                <a:cs typeface="Arial"/>
              </a:rPr>
              <a:t>utilizará por</a:t>
            </a:r>
            <a:r>
              <a:rPr sz="1400" b="1" spc="-1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completo.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792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Dynamic Scalability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44162" y="2431561"/>
            <a:ext cx="5060812" cy="3116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6313"/>
            <a:ext cx="10137140" cy="4117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scaled automatically in response to fluctuating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demand?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09220" marR="488823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puede introducir un </a:t>
            </a:r>
            <a:r>
              <a:rPr sz="1800" b="1" spc="-5" dirty="0">
                <a:latin typeface="Arial"/>
                <a:cs typeface="Arial"/>
              </a:rPr>
              <a:t>sistema de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condiciones  </a:t>
            </a:r>
            <a:r>
              <a:rPr sz="1800" b="1" spc="-5" dirty="0">
                <a:latin typeface="Arial"/>
                <a:cs typeface="Arial"/>
              </a:rPr>
              <a:t>de escalamiento </a:t>
            </a:r>
            <a:r>
              <a:rPr sz="1800" b="1" dirty="0">
                <a:latin typeface="Arial"/>
                <a:cs typeface="Arial"/>
              </a:rPr>
              <a:t>predefinidas que </a:t>
            </a:r>
            <a:r>
              <a:rPr sz="1800" b="1" spc="-10" dirty="0">
                <a:latin typeface="Arial"/>
                <a:cs typeface="Arial"/>
              </a:rPr>
              <a:t>activen </a:t>
            </a:r>
            <a:r>
              <a:rPr sz="1800" b="1" spc="-5" dirty="0">
                <a:latin typeface="Arial"/>
                <a:cs typeface="Arial"/>
              </a:rPr>
              <a:t>la  asignación dinámica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recursos de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TI.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"/>
              <a:cs typeface="Arial"/>
            </a:endParaRPr>
          </a:p>
          <a:p>
            <a:pPr marL="109220" marR="50673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recursos del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se asignan de  </a:t>
            </a:r>
            <a:r>
              <a:rPr sz="1800" b="1" dirty="0">
                <a:latin typeface="Arial"/>
                <a:cs typeface="Arial"/>
              </a:rPr>
              <a:t>los grupos </a:t>
            </a:r>
            <a:r>
              <a:rPr sz="1800" b="1" spc="-5" dirty="0">
                <a:latin typeface="Arial"/>
                <a:cs typeface="Arial"/>
              </a:rPr>
              <a:t>de recursos para permitir </a:t>
            </a:r>
            <a:r>
              <a:rPr sz="1800" b="1" dirty="0">
                <a:latin typeface="Arial"/>
                <a:cs typeface="Arial"/>
              </a:rPr>
              <a:t>la  utilización </a:t>
            </a:r>
            <a:r>
              <a:rPr sz="1800" b="1" spc="-10" dirty="0">
                <a:latin typeface="Arial"/>
                <a:cs typeface="Arial"/>
              </a:rPr>
              <a:t>variable </a:t>
            </a:r>
            <a:r>
              <a:rPr sz="1800" b="1" spc="-5" dirty="0">
                <a:latin typeface="Arial"/>
                <a:cs typeface="Arial"/>
              </a:rPr>
              <a:t>según </a:t>
            </a:r>
            <a:r>
              <a:rPr sz="1800" b="1" dirty="0">
                <a:latin typeface="Arial"/>
                <a:cs typeface="Arial"/>
              </a:rPr>
              <a:t>lo </a:t>
            </a:r>
            <a:r>
              <a:rPr sz="1800" b="1" spc="-5" dirty="0">
                <a:latin typeface="Arial"/>
                <a:cs typeface="Arial"/>
              </a:rPr>
              <a:t>dictado </a:t>
            </a:r>
            <a:r>
              <a:rPr sz="1800" b="1" dirty="0">
                <a:latin typeface="Arial"/>
                <a:cs typeface="Arial"/>
              </a:rPr>
              <a:t>por </a:t>
            </a:r>
            <a:r>
              <a:rPr sz="1800" b="1" spc="-5" dirty="0">
                <a:latin typeface="Arial"/>
                <a:cs typeface="Arial"/>
              </a:rPr>
              <a:t>las  fluctuaciones de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-5" dirty="0">
                <a:latin typeface="Arial"/>
                <a:cs typeface="Arial"/>
              </a:rPr>
              <a:t> demanda.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Arial"/>
              <a:cs typeface="Arial"/>
            </a:endParaRPr>
          </a:p>
          <a:p>
            <a:pPr marL="109220" marR="593026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recursos de </a:t>
            </a:r>
            <a:r>
              <a:rPr sz="1800" b="1" dirty="0">
                <a:latin typeface="Arial"/>
                <a:cs typeface="Arial"/>
              </a:rPr>
              <a:t>TI </a:t>
            </a:r>
            <a:r>
              <a:rPr sz="1800" b="1" spc="-5" dirty="0">
                <a:latin typeface="Arial"/>
                <a:cs typeface="Arial"/>
              </a:rPr>
              <a:t>innecesarios </a:t>
            </a:r>
            <a:r>
              <a:rPr sz="1800" b="1" spc="-10" dirty="0">
                <a:latin typeface="Arial"/>
                <a:cs typeface="Arial"/>
              </a:rPr>
              <a:t>se  </a:t>
            </a:r>
            <a:r>
              <a:rPr sz="1800" b="1" spc="-5" dirty="0">
                <a:latin typeface="Arial"/>
                <a:cs typeface="Arial"/>
              </a:rPr>
              <a:t>recuperan eficientemente sin requerir  interacción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manual.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8458200" y="311211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Provisión, se paga cuando se usa. En la nube (Pool de recursos)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792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Dynamic Scalability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6313"/>
            <a:ext cx="10137140" cy="475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scaled automatically in response to fluctuating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demand?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257810" marR="410209">
              <a:lnSpc>
                <a:spcPct val="100000"/>
              </a:lnSpc>
              <a:spcBef>
                <a:spcPts val="1625"/>
              </a:spcBef>
            </a:pPr>
            <a:r>
              <a:rPr sz="1800" spc="-5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“Scaling Listener </a:t>
            </a:r>
            <a:r>
              <a:rPr sz="1800" b="1" dirty="0">
                <a:latin typeface="Arial"/>
                <a:cs typeface="Arial"/>
              </a:rPr>
              <a:t>” </a:t>
            </a:r>
            <a:r>
              <a:rPr sz="1800" b="1" spc="-5" dirty="0">
                <a:latin typeface="Arial"/>
                <a:cs typeface="Arial"/>
              </a:rPr>
              <a:t>automático está configurado con umbrales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carga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trabajo 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determinan cuándo deben incluirse </a:t>
            </a:r>
            <a:r>
              <a:rPr sz="1800" b="1" spc="-10" dirty="0">
                <a:latin typeface="Arial"/>
                <a:cs typeface="Arial"/>
              </a:rPr>
              <a:t>nuevos </a:t>
            </a:r>
            <a:r>
              <a:rPr sz="1800" b="1" spc="-5" dirty="0">
                <a:latin typeface="Arial"/>
                <a:cs typeface="Arial"/>
              </a:rPr>
              <a:t>microservicios en el procesamiento </a:t>
            </a:r>
            <a:r>
              <a:rPr sz="1800" b="1" dirty="0">
                <a:latin typeface="Arial"/>
                <a:cs typeface="Arial"/>
              </a:rPr>
              <a:t>de  </a:t>
            </a:r>
            <a:r>
              <a:rPr sz="1800" b="1" spc="-5" dirty="0">
                <a:latin typeface="Arial"/>
                <a:cs typeface="Arial"/>
              </a:rPr>
              <a:t>la carga de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trabajo.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28765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Los tipos </a:t>
            </a:r>
            <a:r>
              <a:rPr sz="1800" b="1" spc="-5" dirty="0">
                <a:latin typeface="Arial"/>
                <a:cs typeface="Arial"/>
              </a:rPr>
              <a:t>comunes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escalamiento dinámico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son: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Arial"/>
              <a:cs typeface="Arial"/>
            </a:endParaRPr>
          </a:p>
          <a:p>
            <a:pPr marL="593725" marR="78422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Escalamiento </a:t>
            </a:r>
            <a:r>
              <a:rPr sz="1800" b="1" dirty="0">
                <a:latin typeface="Arial"/>
                <a:cs typeface="Arial"/>
              </a:rPr>
              <a:t>horizontal </a:t>
            </a:r>
            <a:r>
              <a:rPr sz="1800" b="1" spc="-5" dirty="0">
                <a:latin typeface="Arial"/>
                <a:cs typeface="Arial"/>
              </a:rPr>
              <a:t>dinámico: </a:t>
            </a:r>
            <a:r>
              <a:rPr sz="1800" spc="-5" dirty="0">
                <a:latin typeface="Arial"/>
                <a:cs typeface="Arial"/>
              </a:rPr>
              <a:t>en </a:t>
            </a:r>
            <a:r>
              <a:rPr sz="1800" dirty="0">
                <a:latin typeface="Arial"/>
                <a:cs typeface="Arial"/>
              </a:rPr>
              <a:t>este </a:t>
            </a:r>
            <a:r>
              <a:rPr sz="1800" spc="-5" dirty="0">
                <a:latin typeface="Arial"/>
                <a:cs typeface="Arial"/>
              </a:rPr>
              <a:t>tipo de escalado dinámico, el número de  instancias de microservicio se escala para manejar cargas de trabajo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fluctuantes.</a:t>
            </a:r>
            <a:endParaRPr sz="1800">
              <a:latin typeface="Arial"/>
              <a:cs typeface="Arial"/>
            </a:endParaRPr>
          </a:p>
          <a:p>
            <a:pPr marL="593725">
              <a:lnSpc>
                <a:spcPct val="100000"/>
              </a:lnSpc>
              <a:spcBef>
                <a:spcPts val="1770"/>
              </a:spcBef>
            </a:pPr>
            <a:r>
              <a:rPr sz="1800" b="1" spc="-5" dirty="0">
                <a:latin typeface="Arial"/>
                <a:cs typeface="Arial"/>
              </a:rPr>
              <a:t>Escalado </a:t>
            </a:r>
            <a:r>
              <a:rPr sz="1800" b="1" spc="-10" dirty="0">
                <a:latin typeface="Arial"/>
                <a:cs typeface="Arial"/>
              </a:rPr>
              <a:t>vertical </a:t>
            </a:r>
            <a:r>
              <a:rPr sz="1800" b="1" dirty="0">
                <a:latin typeface="Arial"/>
                <a:cs typeface="Arial"/>
              </a:rPr>
              <a:t>dinámico: </a:t>
            </a:r>
            <a:r>
              <a:rPr sz="1800" spc="-5" dirty="0">
                <a:latin typeface="Arial"/>
                <a:cs typeface="Arial"/>
              </a:rPr>
              <a:t>este tipo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escalado </a:t>
            </a:r>
            <a:r>
              <a:rPr sz="1800" dirty="0">
                <a:latin typeface="Arial"/>
                <a:cs typeface="Arial"/>
              </a:rPr>
              <a:t>se </a:t>
            </a:r>
            <a:r>
              <a:rPr sz="1800" spc="-5" dirty="0">
                <a:latin typeface="Arial"/>
                <a:cs typeface="Arial"/>
              </a:rPr>
              <a:t>produce </a:t>
            </a:r>
            <a:r>
              <a:rPr sz="1800" spc="-10" dirty="0">
                <a:latin typeface="Arial"/>
                <a:cs typeface="Arial"/>
              </a:rPr>
              <a:t>cuando </a:t>
            </a:r>
            <a:r>
              <a:rPr sz="1800" spc="-5" dirty="0">
                <a:latin typeface="Arial"/>
                <a:cs typeface="Arial"/>
              </a:rPr>
              <a:t>es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necesario</a:t>
            </a:r>
            <a:endParaRPr sz="1800">
              <a:latin typeface="Arial"/>
              <a:cs typeface="Arial"/>
            </a:endParaRPr>
          </a:p>
          <a:p>
            <a:pPr marL="59372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aumentar la capacidad de procesamiento de un solo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microservicio.</a:t>
            </a:r>
            <a:endParaRPr sz="1800">
              <a:latin typeface="Arial"/>
              <a:cs typeface="Arial"/>
            </a:endParaRPr>
          </a:p>
          <a:p>
            <a:pPr marL="593725" marR="10795">
              <a:lnSpc>
                <a:spcPct val="100000"/>
              </a:lnSpc>
              <a:spcBef>
                <a:spcPts val="1770"/>
              </a:spcBef>
            </a:pPr>
            <a:r>
              <a:rPr sz="1800" b="1" spc="-5" dirty="0">
                <a:latin typeface="Arial"/>
                <a:cs typeface="Arial"/>
              </a:rPr>
              <a:t>Reubicación dinámica: </a:t>
            </a:r>
            <a:r>
              <a:rPr sz="1800" spc="-5" dirty="0">
                <a:latin typeface="Arial"/>
                <a:cs typeface="Arial"/>
              </a:rPr>
              <a:t>el microservicio se reubica en un entorno de </a:t>
            </a:r>
            <a:r>
              <a:rPr sz="1800" spc="-10" dirty="0">
                <a:latin typeface="Arial"/>
                <a:cs typeface="Arial"/>
              </a:rPr>
              <a:t>mayor </a:t>
            </a:r>
            <a:r>
              <a:rPr sz="1800" spc="-5" dirty="0">
                <a:latin typeface="Arial"/>
                <a:cs typeface="Arial"/>
              </a:rPr>
              <a:t>capacidad, como  otra máquina virtual o host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físico.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58185" marR="5080" indent="-2920365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Patrones de Alto Rendimiento</a:t>
            </a:r>
            <a:r>
              <a:rPr sz="4400" spc="-85" dirty="0"/>
              <a:t> </a:t>
            </a:r>
            <a:r>
              <a:rPr sz="4400" dirty="0"/>
              <a:t>y  Fiabilidad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091439"/>
            <a:ext cx="12192000" cy="2675255"/>
            <a:chOff x="0" y="2091439"/>
            <a:chExt cx="12192000" cy="2675255"/>
          </a:xfrm>
        </p:grpSpPr>
        <p:sp>
          <p:nvSpPr>
            <p:cNvPr id="9" name="object 9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5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9883" y="1523238"/>
            <a:ext cx="9878060" cy="2265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097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Una de las </a:t>
            </a:r>
            <a:r>
              <a:rPr sz="2000" b="1" dirty="0">
                <a:latin typeface="Arial"/>
                <a:cs typeface="Arial"/>
              </a:rPr>
              <a:t>justificaciones </a:t>
            </a:r>
            <a:r>
              <a:rPr sz="2000" b="1" spc="-5" dirty="0">
                <a:latin typeface="Arial"/>
                <a:cs typeface="Arial"/>
              </a:rPr>
              <a:t>clave </a:t>
            </a:r>
            <a:r>
              <a:rPr sz="2000" b="1" dirty="0">
                <a:latin typeface="Arial"/>
                <a:cs typeface="Arial"/>
              </a:rPr>
              <a:t>para construir un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es la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expectativa  </a:t>
            </a:r>
            <a:r>
              <a:rPr sz="2000" b="1" dirty="0">
                <a:latin typeface="Arial"/>
                <a:cs typeface="Arial"/>
              </a:rPr>
              <a:t>de que podrá </a:t>
            </a:r>
            <a:r>
              <a:rPr sz="2000" b="1" spc="-5" dirty="0">
                <a:latin typeface="Arial"/>
                <a:cs typeface="Arial"/>
              </a:rPr>
              <a:t>cumplir </a:t>
            </a:r>
            <a:r>
              <a:rPr sz="2000" b="1" dirty="0">
                <a:latin typeface="Arial"/>
                <a:cs typeface="Arial"/>
              </a:rPr>
              <a:t>con los requisitos de </a:t>
            </a:r>
            <a:r>
              <a:rPr sz="2000" b="1" spc="-5" dirty="0">
                <a:latin typeface="Arial"/>
                <a:cs typeface="Arial"/>
              </a:rPr>
              <a:t>alto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rendimiento.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El siguiente conjunto de </a:t>
            </a:r>
            <a:r>
              <a:rPr sz="2000" b="1" dirty="0">
                <a:latin typeface="Arial"/>
                <a:cs typeface="Arial"/>
              </a:rPr>
              <a:t>patrones se centra en soportar una </a:t>
            </a:r>
            <a:r>
              <a:rPr sz="2000" b="1" spc="-5" dirty="0">
                <a:latin typeface="Arial"/>
                <a:cs typeface="Arial"/>
              </a:rPr>
              <a:t>mayor </a:t>
            </a:r>
            <a:r>
              <a:rPr sz="2000" b="1" dirty="0">
                <a:latin typeface="Arial"/>
                <a:cs typeface="Arial"/>
              </a:rPr>
              <a:t>disponibilidad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  </a:t>
            </a:r>
            <a:r>
              <a:rPr sz="2000" b="1" spc="-5" dirty="0">
                <a:latin typeface="Arial"/>
                <a:cs typeface="Arial"/>
              </a:rPr>
              <a:t>diversas </a:t>
            </a:r>
            <a:r>
              <a:rPr sz="2000" b="1" dirty="0">
                <a:latin typeface="Arial"/>
                <a:cs typeface="Arial"/>
              </a:rPr>
              <a:t>formas de optimización del rendimiento en tiempo de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ejecución.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Se cubren los siguientes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patrones: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4582" y="4372736"/>
            <a:ext cx="461581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260" indent="-1631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Container</a:t>
            </a:r>
            <a:r>
              <a:rPr sz="2000" b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Chain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Single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Node</a:t>
            </a:r>
            <a:r>
              <a:rPr sz="2000" b="1" spc="-3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Multi-Containers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Volatile</a:t>
            </a:r>
            <a:r>
              <a:rPr sz="2000" b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Configuration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Serverless Microservice Deployment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2730" y="4372736"/>
            <a:ext cx="346646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260" indent="-1631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Micro</a:t>
            </a:r>
            <a:r>
              <a:rPr sz="2000" b="1" spc="-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Scatter-Gather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Leader Node</a:t>
            </a:r>
            <a:r>
              <a:rPr sz="2000" b="1" spc="-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Election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Redundant</a:t>
            </a:r>
            <a:r>
              <a:rPr sz="2000" b="1" spc="-7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Implementation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Composition</a:t>
            </a:r>
            <a:r>
              <a:rPr sz="2000" b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Autonomy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4439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Container Chain -</a:t>
            </a:r>
            <a:r>
              <a:rPr sz="280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8462" y="2531110"/>
            <a:ext cx="1046353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containerized microservices with  scheduling requirements be coordinated to 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ensure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they are powered on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and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off in the  correct</a:t>
            </a:r>
            <a:r>
              <a:rPr sz="4000" b="1" i="1" spc="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sequence?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264907" y="2648711"/>
            <a:ext cx="4406265" cy="2971800"/>
            <a:chOff x="7264907" y="2648711"/>
            <a:chExt cx="4406265" cy="2971800"/>
          </a:xfrm>
        </p:grpSpPr>
        <p:sp>
          <p:nvSpPr>
            <p:cNvPr id="7" name="object 7"/>
            <p:cNvSpPr/>
            <p:nvPr/>
          </p:nvSpPr>
          <p:spPr>
            <a:xfrm>
              <a:off x="11324843" y="3256787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7" y="338273"/>
                  </a:lnTo>
                  <a:lnTo>
                    <a:pt x="260265" y="320914"/>
                  </a:lnTo>
                  <a:lnTo>
                    <a:pt x="285676" y="301371"/>
                  </a:lnTo>
                  <a:lnTo>
                    <a:pt x="172974" y="301371"/>
                  </a:lnTo>
                  <a:lnTo>
                    <a:pt x="122495" y="291226"/>
                  </a:lnTo>
                  <a:lnTo>
                    <a:pt x="81279" y="263556"/>
                  </a:lnTo>
                  <a:lnTo>
                    <a:pt x="53494" y="222504"/>
                  </a:lnTo>
                  <a:lnTo>
                    <a:pt x="43306" y="172212"/>
                  </a:lnTo>
                  <a:lnTo>
                    <a:pt x="53494" y="121920"/>
                  </a:lnTo>
                  <a:lnTo>
                    <a:pt x="81280" y="80867"/>
                  </a:lnTo>
                  <a:lnTo>
                    <a:pt x="122495" y="53197"/>
                  </a:lnTo>
                  <a:lnTo>
                    <a:pt x="172974" y="43052"/>
                  </a:lnTo>
                  <a:lnTo>
                    <a:pt x="285676" y="43052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  <a:path w="346075" h="344804">
                  <a:moveTo>
                    <a:pt x="285676" y="43052"/>
                  </a:moveTo>
                  <a:lnTo>
                    <a:pt x="172974" y="43052"/>
                  </a:lnTo>
                  <a:lnTo>
                    <a:pt x="223452" y="53197"/>
                  </a:lnTo>
                  <a:lnTo>
                    <a:pt x="264667" y="80867"/>
                  </a:lnTo>
                  <a:lnTo>
                    <a:pt x="292453" y="121920"/>
                  </a:lnTo>
                  <a:lnTo>
                    <a:pt x="302640" y="172212"/>
                  </a:lnTo>
                  <a:lnTo>
                    <a:pt x="292453" y="222504"/>
                  </a:lnTo>
                  <a:lnTo>
                    <a:pt x="264667" y="263556"/>
                  </a:lnTo>
                  <a:lnTo>
                    <a:pt x="223452" y="291226"/>
                  </a:lnTo>
                  <a:lnTo>
                    <a:pt x="172974" y="301371"/>
                  </a:lnTo>
                  <a:lnTo>
                    <a:pt x="285676" y="301371"/>
                  </a:lnTo>
                  <a:lnTo>
                    <a:pt x="295274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8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85676" y="43052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64907" y="2648711"/>
              <a:ext cx="4114800" cy="2971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439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Container Chain -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0537" y="1383538"/>
            <a:ext cx="10419080" cy="5039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containerized microservices with scheduling requirements be coordinated</a:t>
            </a:r>
            <a:r>
              <a:rPr sz="2000" b="1" i="1" spc="-2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ensure they are powered on and off in the correct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sequence?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Arial"/>
              <a:cs typeface="Arial"/>
            </a:endParaRPr>
          </a:p>
          <a:p>
            <a:pPr marL="203200" marR="4347210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Las implementaciones de microservicios pueden </a:t>
            </a:r>
            <a:r>
              <a:rPr sz="1500" b="1" dirty="0">
                <a:latin typeface="Arial"/>
                <a:cs typeface="Arial"/>
              </a:rPr>
              <a:t>estar </a:t>
            </a:r>
            <a:r>
              <a:rPr sz="1500" b="1" spc="-5" dirty="0">
                <a:latin typeface="Arial"/>
                <a:cs typeface="Arial"/>
              </a:rPr>
              <a:t>formadas  por una </a:t>
            </a:r>
            <a:r>
              <a:rPr sz="1500" b="1" dirty="0">
                <a:latin typeface="Arial"/>
                <a:cs typeface="Arial"/>
              </a:rPr>
              <a:t>serie </a:t>
            </a:r>
            <a:r>
              <a:rPr sz="1500" b="1" spc="-5" dirty="0">
                <a:latin typeface="Arial"/>
                <a:cs typeface="Arial"/>
              </a:rPr>
              <a:t>de componentes</a:t>
            </a:r>
            <a:r>
              <a:rPr sz="1500" b="1" spc="-2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individuales.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"/>
              <a:cs typeface="Arial"/>
            </a:endParaRPr>
          </a:p>
          <a:p>
            <a:pPr marL="203200" marR="4320540">
              <a:lnSpc>
                <a:spcPct val="100000"/>
              </a:lnSpc>
            </a:pPr>
            <a:r>
              <a:rPr sz="1500" spc="-5" dirty="0">
                <a:latin typeface="Arial"/>
                <a:cs typeface="Arial"/>
              </a:rPr>
              <a:t>Puede </a:t>
            </a:r>
            <a:r>
              <a:rPr sz="1500" b="1" spc="-5" dirty="0">
                <a:latin typeface="Arial"/>
                <a:cs typeface="Arial"/>
              </a:rPr>
              <a:t>haber varias razones para que estos componentes </a:t>
            </a:r>
            <a:r>
              <a:rPr sz="1500" b="1" dirty="0">
                <a:latin typeface="Arial"/>
                <a:cs typeface="Arial"/>
              </a:rPr>
              <a:t>o </a:t>
            </a:r>
            <a:r>
              <a:rPr sz="1500" b="1" spc="-5" dirty="0">
                <a:latin typeface="Arial"/>
                <a:cs typeface="Arial"/>
              </a:rPr>
              <a:t>la  implementación del microservicio </a:t>
            </a:r>
            <a:r>
              <a:rPr sz="1500" b="1" dirty="0">
                <a:latin typeface="Arial"/>
                <a:cs typeface="Arial"/>
              </a:rPr>
              <a:t>se </a:t>
            </a:r>
            <a:r>
              <a:rPr sz="1500" b="1" spc="-5" dirty="0">
                <a:latin typeface="Arial"/>
                <a:cs typeface="Arial"/>
              </a:rPr>
              <a:t>apaguen </a:t>
            </a:r>
            <a:r>
              <a:rPr sz="1500" b="1" dirty="0">
                <a:latin typeface="Arial"/>
                <a:cs typeface="Arial"/>
              </a:rPr>
              <a:t>o </a:t>
            </a:r>
            <a:r>
              <a:rPr sz="1500" b="1" spc="-5" dirty="0">
                <a:latin typeface="Arial"/>
                <a:cs typeface="Arial"/>
              </a:rPr>
              <a:t>enciendan en </a:t>
            </a:r>
            <a:r>
              <a:rPr sz="1500" b="1" dirty="0">
                <a:latin typeface="Arial"/>
                <a:cs typeface="Arial"/>
              </a:rPr>
              <a:t>un  </a:t>
            </a:r>
            <a:r>
              <a:rPr sz="1500" b="1" spc="-5" dirty="0">
                <a:latin typeface="Arial"/>
                <a:cs typeface="Arial"/>
              </a:rPr>
              <a:t>orden</a:t>
            </a:r>
            <a:r>
              <a:rPr sz="1500" b="1" spc="-2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particular.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Arial"/>
              <a:cs typeface="Arial"/>
            </a:endParaRPr>
          </a:p>
          <a:p>
            <a:pPr marL="203200" marR="4068445">
              <a:lnSpc>
                <a:spcPct val="100000"/>
              </a:lnSpc>
            </a:pPr>
            <a:r>
              <a:rPr sz="1500" spc="-5" dirty="0">
                <a:latin typeface="Arial"/>
                <a:cs typeface="Arial"/>
              </a:rPr>
              <a:t>Este </a:t>
            </a:r>
            <a:r>
              <a:rPr sz="1500" dirty="0">
                <a:latin typeface="Arial"/>
                <a:cs typeface="Arial"/>
              </a:rPr>
              <a:t>diagrama muestra </a:t>
            </a:r>
            <a:r>
              <a:rPr sz="1500" spc="-5" dirty="0">
                <a:latin typeface="Arial"/>
                <a:cs typeface="Arial"/>
              </a:rPr>
              <a:t>un </a:t>
            </a:r>
            <a:r>
              <a:rPr sz="1500" dirty="0">
                <a:latin typeface="Arial"/>
                <a:cs typeface="Arial"/>
              </a:rPr>
              <a:t>escenario </a:t>
            </a:r>
            <a:r>
              <a:rPr sz="1500" spc="-5" dirty="0">
                <a:latin typeface="Arial"/>
                <a:cs typeface="Arial"/>
              </a:rPr>
              <a:t>en el que </a:t>
            </a:r>
            <a:r>
              <a:rPr sz="1500" b="1" spc="-5" dirty="0">
                <a:latin typeface="Arial"/>
                <a:cs typeface="Arial"/>
              </a:rPr>
              <a:t>los componentes  específicos deben encenderse en un orden para que puedan </a:t>
            </a:r>
            <a:r>
              <a:rPr sz="1500" b="1" dirty="0">
                <a:latin typeface="Arial"/>
                <a:cs typeface="Arial"/>
              </a:rPr>
              <a:t>leer </a:t>
            </a:r>
            <a:r>
              <a:rPr sz="1500" b="1" spc="-5" dirty="0">
                <a:latin typeface="Arial"/>
                <a:cs typeface="Arial"/>
              </a:rPr>
              <a:t>de  los archivos de configuración en una secuencia</a:t>
            </a:r>
            <a:r>
              <a:rPr sz="1500" b="1" spc="-3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predefinida.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marL="191770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El Microservicio A </a:t>
            </a:r>
            <a:r>
              <a:rPr sz="1500" b="1" dirty="0">
                <a:latin typeface="Arial"/>
                <a:cs typeface="Arial"/>
              </a:rPr>
              <a:t>lee </a:t>
            </a:r>
            <a:r>
              <a:rPr sz="1500" b="1" spc="-5" dirty="0">
                <a:latin typeface="Arial"/>
                <a:cs typeface="Arial"/>
              </a:rPr>
              <a:t>dos configuraciones </a:t>
            </a:r>
            <a:r>
              <a:rPr sz="1500" b="1" dirty="0">
                <a:latin typeface="Arial"/>
                <a:cs typeface="Arial"/>
              </a:rPr>
              <a:t>diferentes </a:t>
            </a:r>
            <a:r>
              <a:rPr sz="1500" b="1" spc="-5" dirty="0">
                <a:latin typeface="Arial"/>
                <a:cs typeface="Arial"/>
              </a:rPr>
              <a:t>cuando</a:t>
            </a:r>
            <a:r>
              <a:rPr sz="1500" b="1" spc="-7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se</a:t>
            </a:r>
            <a:endParaRPr sz="1500">
              <a:latin typeface="Arial"/>
              <a:cs typeface="Arial"/>
            </a:endParaRPr>
          </a:p>
          <a:p>
            <a:pPr marL="191770">
              <a:lnSpc>
                <a:spcPct val="100000"/>
              </a:lnSpc>
            </a:pPr>
            <a:r>
              <a:rPr sz="1500" b="1" dirty="0">
                <a:latin typeface="Arial"/>
                <a:cs typeface="Arial"/>
              </a:rPr>
              <a:t>inicia.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al"/>
              <a:cs typeface="Arial"/>
            </a:endParaRPr>
          </a:p>
          <a:p>
            <a:pPr marL="201295" marR="4319905">
              <a:lnSpc>
                <a:spcPct val="100000"/>
              </a:lnSpc>
            </a:pPr>
            <a:r>
              <a:rPr sz="1500" spc="-5" dirty="0">
                <a:latin typeface="Arial"/>
                <a:cs typeface="Arial"/>
              </a:rPr>
              <a:t>Basado en </a:t>
            </a:r>
            <a:r>
              <a:rPr sz="1500" dirty="0">
                <a:latin typeface="Arial"/>
                <a:cs typeface="Arial"/>
              </a:rPr>
              <a:t>estas </a:t>
            </a:r>
            <a:r>
              <a:rPr sz="1500" spc="-5" dirty="0">
                <a:latin typeface="Arial"/>
                <a:cs typeface="Arial"/>
              </a:rPr>
              <a:t>configuraciones se </a:t>
            </a:r>
            <a:r>
              <a:rPr sz="1500" b="1" dirty="0">
                <a:latin typeface="Arial"/>
                <a:cs typeface="Arial"/>
              </a:rPr>
              <a:t>ajustan </a:t>
            </a:r>
            <a:r>
              <a:rPr sz="1500" b="1" spc="-5" dirty="0">
                <a:latin typeface="Arial"/>
                <a:cs typeface="Arial"/>
              </a:rPr>
              <a:t>automáticamente en el  Microservicio </a:t>
            </a:r>
            <a:r>
              <a:rPr sz="1500" b="1" spc="-35" dirty="0">
                <a:latin typeface="Arial"/>
                <a:cs typeface="Arial"/>
              </a:rPr>
              <a:t>A. </a:t>
            </a:r>
            <a:r>
              <a:rPr sz="1500" b="1" spc="-5" dirty="0">
                <a:latin typeface="Arial"/>
                <a:cs typeface="Arial"/>
              </a:rPr>
              <a:t>Son configuraciones del servicio y de la</a:t>
            </a:r>
            <a:r>
              <a:rPr sz="1500" b="1" spc="10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red.</a:t>
            </a:r>
            <a:endParaRPr sz="1500">
              <a:latin typeface="Arial"/>
              <a:cs typeface="Arial"/>
            </a:endParaRPr>
          </a:p>
          <a:p>
            <a:pPr marL="201295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Periódicamente </a:t>
            </a:r>
            <a:r>
              <a:rPr sz="1500" b="1" dirty="0">
                <a:latin typeface="Arial"/>
                <a:cs typeface="Arial"/>
              </a:rPr>
              <a:t>estas </a:t>
            </a:r>
            <a:r>
              <a:rPr sz="1500" b="1" spc="-5" dirty="0">
                <a:latin typeface="Arial"/>
                <a:cs typeface="Arial"/>
              </a:rPr>
              <a:t>configuraciones podrían necesitar cambiar</a:t>
            </a:r>
            <a:r>
              <a:rPr sz="1500" b="1" spc="-11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y</a:t>
            </a:r>
            <a:endParaRPr sz="1500">
              <a:latin typeface="Arial"/>
              <a:cs typeface="Arial"/>
            </a:endParaRPr>
          </a:p>
          <a:p>
            <a:pPr marL="201295">
              <a:lnSpc>
                <a:spcPct val="100000"/>
              </a:lnSpc>
            </a:pPr>
            <a:r>
              <a:rPr sz="1500" b="1" dirty="0">
                <a:latin typeface="Arial"/>
                <a:cs typeface="Arial"/>
              </a:rPr>
              <a:t>actualizarse.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264907" y="2648711"/>
            <a:ext cx="4406265" cy="2971800"/>
            <a:chOff x="7264907" y="2648711"/>
            <a:chExt cx="4406265" cy="2971800"/>
          </a:xfrm>
        </p:grpSpPr>
        <p:sp>
          <p:nvSpPr>
            <p:cNvPr id="7" name="object 7"/>
            <p:cNvSpPr/>
            <p:nvPr/>
          </p:nvSpPr>
          <p:spPr>
            <a:xfrm>
              <a:off x="11324843" y="3256787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7" y="338273"/>
                  </a:lnTo>
                  <a:lnTo>
                    <a:pt x="260265" y="320914"/>
                  </a:lnTo>
                  <a:lnTo>
                    <a:pt x="285676" y="301371"/>
                  </a:lnTo>
                  <a:lnTo>
                    <a:pt x="172974" y="301371"/>
                  </a:lnTo>
                  <a:lnTo>
                    <a:pt x="122495" y="291226"/>
                  </a:lnTo>
                  <a:lnTo>
                    <a:pt x="81279" y="263556"/>
                  </a:lnTo>
                  <a:lnTo>
                    <a:pt x="53494" y="222504"/>
                  </a:lnTo>
                  <a:lnTo>
                    <a:pt x="43306" y="172212"/>
                  </a:lnTo>
                  <a:lnTo>
                    <a:pt x="53494" y="121920"/>
                  </a:lnTo>
                  <a:lnTo>
                    <a:pt x="81280" y="80867"/>
                  </a:lnTo>
                  <a:lnTo>
                    <a:pt x="122495" y="53197"/>
                  </a:lnTo>
                  <a:lnTo>
                    <a:pt x="172974" y="43052"/>
                  </a:lnTo>
                  <a:lnTo>
                    <a:pt x="285676" y="43052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  <a:path w="346075" h="344804">
                  <a:moveTo>
                    <a:pt x="285676" y="43052"/>
                  </a:moveTo>
                  <a:lnTo>
                    <a:pt x="172974" y="43052"/>
                  </a:lnTo>
                  <a:lnTo>
                    <a:pt x="223452" y="53197"/>
                  </a:lnTo>
                  <a:lnTo>
                    <a:pt x="264667" y="80867"/>
                  </a:lnTo>
                  <a:lnTo>
                    <a:pt x="292453" y="121920"/>
                  </a:lnTo>
                  <a:lnTo>
                    <a:pt x="302640" y="172212"/>
                  </a:lnTo>
                  <a:lnTo>
                    <a:pt x="292453" y="222504"/>
                  </a:lnTo>
                  <a:lnTo>
                    <a:pt x="264667" y="263556"/>
                  </a:lnTo>
                  <a:lnTo>
                    <a:pt x="223452" y="291226"/>
                  </a:lnTo>
                  <a:lnTo>
                    <a:pt x="172974" y="301371"/>
                  </a:lnTo>
                  <a:lnTo>
                    <a:pt x="285676" y="301371"/>
                  </a:lnTo>
                  <a:lnTo>
                    <a:pt x="295274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8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85676" y="43052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64907" y="2648711"/>
              <a:ext cx="4114800" cy="2971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439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Container Chain -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0537" y="1383538"/>
            <a:ext cx="10419080" cy="5010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containerized microservices with scheduling requirements be coordinated</a:t>
            </a:r>
            <a:r>
              <a:rPr sz="2000" b="1" i="1" spc="-2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ensure they are powered on and off in the correct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sequence?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Arial"/>
              <a:cs typeface="Arial"/>
            </a:endParaRPr>
          </a:p>
          <a:p>
            <a:pPr marL="189230" marR="4118610">
              <a:lnSpc>
                <a:spcPct val="100000"/>
              </a:lnSpc>
            </a:pPr>
            <a:r>
              <a:rPr sz="1500" spc="-5" dirty="0">
                <a:latin typeface="Arial"/>
                <a:cs typeface="Arial"/>
              </a:rPr>
              <a:t>En este </a:t>
            </a:r>
            <a:r>
              <a:rPr sz="1500" dirty="0">
                <a:latin typeface="Arial"/>
                <a:cs typeface="Arial"/>
              </a:rPr>
              <a:t>escenario, </a:t>
            </a:r>
            <a:r>
              <a:rPr sz="1500" b="1" spc="-5" dirty="0">
                <a:latin typeface="Arial"/>
                <a:cs typeface="Arial"/>
              </a:rPr>
              <a:t>el Sidecar A </a:t>
            </a:r>
            <a:r>
              <a:rPr sz="1500" b="1" dirty="0">
                <a:latin typeface="Arial"/>
                <a:cs typeface="Arial"/>
              </a:rPr>
              <a:t>lee </a:t>
            </a:r>
            <a:r>
              <a:rPr sz="1500" b="1" spc="-5" dirty="0">
                <a:latin typeface="Arial"/>
                <a:cs typeface="Arial"/>
              </a:rPr>
              <a:t>la configuración de </a:t>
            </a:r>
            <a:r>
              <a:rPr sz="1500" b="1" dirty="0">
                <a:latin typeface="Arial"/>
                <a:cs typeface="Arial"/>
              </a:rPr>
              <a:t>red </a:t>
            </a:r>
            <a:r>
              <a:rPr sz="1500" b="1" spc="-5" dirty="0">
                <a:latin typeface="Arial"/>
                <a:cs typeface="Arial"/>
              </a:rPr>
              <a:t>requerida  de la configuración </a:t>
            </a:r>
            <a:r>
              <a:rPr sz="1500" b="1" dirty="0">
                <a:latin typeface="Arial"/>
                <a:cs typeface="Arial"/>
              </a:rPr>
              <a:t>externa </a:t>
            </a:r>
            <a:r>
              <a:rPr sz="1500" b="1" spc="-5" dirty="0">
                <a:latin typeface="Arial"/>
                <a:cs typeface="Arial"/>
              </a:rPr>
              <a:t>de </a:t>
            </a:r>
            <a:r>
              <a:rPr sz="1500" b="1" dirty="0">
                <a:latin typeface="Arial"/>
                <a:cs typeface="Arial"/>
              </a:rPr>
              <a:t>red </a:t>
            </a:r>
            <a:r>
              <a:rPr sz="1500" b="1" spc="-5" dirty="0">
                <a:latin typeface="Arial"/>
                <a:cs typeface="Arial"/>
              </a:rPr>
              <a:t>y la carga en el almacenamiento  de configuración de </a:t>
            </a:r>
            <a:r>
              <a:rPr sz="1500" b="1" dirty="0">
                <a:latin typeface="Arial"/>
                <a:cs typeface="Arial"/>
              </a:rPr>
              <a:t>red</a:t>
            </a:r>
            <a:r>
              <a:rPr sz="1500" dirty="0">
                <a:latin typeface="Arial"/>
                <a:cs typeface="Arial"/>
              </a:rPr>
              <a:t>, luego </a:t>
            </a:r>
            <a:r>
              <a:rPr sz="1500" spc="-5" dirty="0">
                <a:latin typeface="Arial"/>
                <a:cs typeface="Arial"/>
              </a:rPr>
              <a:t>el </a:t>
            </a:r>
            <a:r>
              <a:rPr sz="1500" b="1" spc="-5" dirty="0">
                <a:latin typeface="Arial"/>
                <a:cs typeface="Arial"/>
              </a:rPr>
              <a:t>Microservicio A puede aplicar la  configuración </a:t>
            </a:r>
            <a:r>
              <a:rPr sz="1500" b="1" spc="-10" dirty="0">
                <a:latin typeface="Arial"/>
                <a:cs typeface="Arial"/>
              </a:rPr>
              <a:t>nueva </a:t>
            </a:r>
            <a:r>
              <a:rPr sz="1500" b="1" dirty="0">
                <a:latin typeface="Arial"/>
                <a:cs typeface="Arial"/>
              </a:rPr>
              <a:t>y actualizada a su</a:t>
            </a:r>
            <a:r>
              <a:rPr sz="1500" b="1" spc="-7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servicio.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"/>
              <a:cs typeface="Arial"/>
            </a:endParaRPr>
          </a:p>
          <a:p>
            <a:pPr marL="189230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El Sidecar B es responsable de leer </a:t>
            </a:r>
            <a:r>
              <a:rPr sz="1500" b="1" dirty="0">
                <a:latin typeface="Arial"/>
                <a:cs typeface="Arial"/>
              </a:rPr>
              <a:t>las </a:t>
            </a:r>
            <a:r>
              <a:rPr sz="1500" b="1" spc="-5" dirty="0">
                <a:latin typeface="Arial"/>
                <a:cs typeface="Arial"/>
              </a:rPr>
              <a:t>configuraciones</a:t>
            </a:r>
            <a:r>
              <a:rPr sz="1500" b="1" spc="-8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del</a:t>
            </a:r>
            <a:endParaRPr sz="1500">
              <a:latin typeface="Arial"/>
              <a:cs typeface="Arial"/>
            </a:endParaRPr>
          </a:p>
          <a:p>
            <a:pPr marL="189230" marR="4065904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servicio desde el repositorio de configuración del servicio </a:t>
            </a:r>
            <a:r>
              <a:rPr sz="1500" b="1" dirty="0">
                <a:latin typeface="Arial"/>
                <a:cs typeface="Arial"/>
              </a:rPr>
              <a:t>externo </a:t>
            </a:r>
            <a:r>
              <a:rPr sz="1500" dirty="0">
                <a:latin typeface="Arial"/>
                <a:cs typeface="Arial"/>
              </a:rPr>
              <a:t>y  cargarlas </a:t>
            </a:r>
            <a:r>
              <a:rPr sz="1500" spc="-5" dirty="0">
                <a:latin typeface="Arial"/>
                <a:cs typeface="Arial"/>
              </a:rPr>
              <a:t>en el </a:t>
            </a:r>
            <a:r>
              <a:rPr sz="1500" dirty="0">
                <a:latin typeface="Arial"/>
                <a:cs typeface="Arial"/>
              </a:rPr>
              <a:t>almacenamiento </a:t>
            </a:r>
            <a:r>
              <a:rPr sz="1500" spc="-5" dirty="0">
                <a:latin typeface="Arial"/>
                <a:cs typeface="Arial"/>
              </a:rPr>
              <a:t>de </a:t>
            </a:r>
            <a:r>
              <a:rPr sz="1500" dirty="0">
                <a:latin typeface="Arial"/>
                <a:cs typeface="Arial"/>
              </a:rPr>
              <a:t>configuración </a:t>
            </a:r>
            <a:r>
              <a:rPr sz="1500" spc="-5" dirty="0">
                <a:latin typeface="Arial"/>
                <a:cs typeface="Arial"/>
              </a:rPr>
              <a:t>del servicio </a:t>
            </a:r>
            <a:r>
              <a:rPr sz="1500" b="1" spc="-5" dirty="0">
                <a:latin typeface="Arial"/>
                <a:cs typeface="Arial"/>
              </a:rPr>
              <a:t>para que  el Microservicio A </a:t>
            </a:r>
            <a:r>
              <a:rPr sz="1500" b="1" dirty="0">
                <a:latin typeface="Arial"/>
                <a:cs typeface="Arial"/>
              </a:rPr>
              <a:t>las </a:t>
            </a:r>
            <a:r>
              <a:rPr sz="1500" b="1" spc="-5" dirty="0">
                <a:latin typeface="Arial"/>
                <a:cs typeface="Arial"/>
              </a:rPr>
              <a:t>aplique a </a:t>
            </a:r>
            <a:r>
              <a:rPr sz="1500" b="1" dirty="0">
                <a:latin typeface="Arial"/>
                <a:cs typeface="Arial"/>
              </a:rPr>
              <a:t>sí</a:t>
            </a:r>
            <a:r>
              <a:rPr sz="1500" b="1" spc="-5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mismo.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189230" marR="4411345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La configuración de </a:t>
            </a:r>
            <a:r>
              <a:rPr sz="1500" b="1" dirty="0">
                <a:latin typeface="Arial"/>
                <a:cs typeface="Arial"/>
              </a:rPr>
              <a:t>almacenamiento, la </a:t>
            </a:r>
            <a:r>
              <a:rPr sz="1500" b="1" spc="-5" dirty="0">
                <a:latin typeface="Arial"/>
                <a:cs typeface="Arial"/>
              </a:rPr>
              <a:t>configuración de red, </a:t>
            </a:r>
            <a:r>
              <a:rPr sz="1500" b="1" dirty="0">
                <a:latin typeface="Arial"/>
                <a:cs typeface="Arial"/>
              </a:rPr>
              <a:t>el  </a:t>
            </a:r>
            <a:r>
              <a:rPr sz="1500" b="1" spc="-5" dirty="0">
                <a:latin typeface="Arial"/>
                <a:cs typeface="Arial"/>
              </a:rPr>
              <a:t>Sidecar A y el Sidecar B deben </a:t>
            </a:r>
            <a:r>
              <a:rPr sz="1500" b="1" dirty="0">
                <a:latin typeface="Arial"/>
                <a:cs typeface="Arial"/>
              </a:rPr>
              <a:t>iniciarse </a:t>
            </a:r>
            <a:r>
              <a:rPr sz="1500" b="1" spc="-5" dirty="0">
                <a:latin typeface="Arial"/>
                <a:cs typeface="Arial"/>
              </a:rPr>
              <a:t>antes de encender el  Microservicio </a:t>
            </a:r>
            <a:r>
              <a:rPr sz="1500" b="1" spc="-30" dirty="0">
                <a:latin typeface="Arial"/>
                <a:cs typeface="Arial"/>
              </a:rPr>
              <a:t>A</a:t>
            </a:r>
            <a:r>
              <a:rPr sz="1500" spc="-30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192405" marR="4277360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Después de que </a:t>
            </a:r>
            <a:r>
              <a:rPr sz="1500" b="1" dirty="0">
                <a:latin typeface="Arial"/>
                <a:cs typeface="Arial"/>
              </a:rPr>
              <a:t>se inicia </a:t>
            </a:r>
            <a:r>
              <a:rPr sz="1500" b="1" spc="-5" dirty="0">
                <a:latin typeface="Arial"/>
                <a:cs typeface="Arial"/>
              </a:rPr>
              <a:t>el Microservicio </a:t>
            </a:r>
            <a:r>
              <a:rPr sz="1500" b="1" spc="-35" dirty="0">
                <a:latin typeface="Arial"/>
                <a:cs typeface="Arial"/>
              </a:rPr>
              <a:t>A, </a:t>
            </a:r>
            <a:r>
              <a:rPr sz="1500" b="1" spc="-5" dirty="0">
                <a:latin typeface="Arial"/>
                <a:cs typeface="Arial"/>
              </a:rPr>
              <a:t>se debe encender un  </a:t>
            </a:r>
            <a:r>
              <a:rPr sz="1500" b="1" spc="-10" dirty="0">
                <a:latin typeface="Arial"/>
                <a:cs typeface="Arial"/>
              </a:rPr>
              <a:t>nuevo </a:t>
            </a:r>
            <a:r>
              <a:rPr sz="1500" b="1" spc="-5" dirty="0">
                <a:latin typeface="Arial"/>
                <a:cs typeface="Arial"/>
              </a:rPr>
              <a:t>Sidecar C, como </a:t>
            </a:r>
            <a:r>
              <a:rPr sz="1500" b="1" dirty="0">
                <a:latin typeface="Arial"/>
                <a:cs typeface="Arial"/>
              </a:rPr>
              <a:t>se </a:t>
            </a:r>
            <a:r>
              <a:rPr sz="1500" b="1" spc="-5" dirty="0">
                <a:latin typeface="Arial"/>
                <a:cs typeface="Arial"/>
              </a:rPr>
              <a:t>muestra en </a:t>
            </a:r>
            <a:r>
              <a:rPr sz="1500" b="1" dirty="0">
                <a:latin typeface="Arial"/>
                <a:cs typeface="Arial"/>
              </a:rPr>
              <a:t>el </a:t>
            </a:r>
            <a:r>
              <a:rPr sz="1500" b="1" spc="-5" dirty="0">
                <a:latin typeface="Arial"/>
                <a:cs typeface="Arial"/>
              </a:rPr>
              <a:t>diagrama de la página  siguiente.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24906" y="2895127"/>
            <a:ext cx="4745990" cy="2491105"/>
            <a:chOff x="6924906" y="2895127"/>
            <a:chExt cx="4745990" cy="2491105"/>
          </a:xfrm>
        </p:grpSpPr>
        <p:sp>
          <p:nvSpPr>
            <p:cNvPr id="7" name="object 7"/>
            <p:cNvSpPr/>
            <p:nvPr/>
          </p:nvSpPr>
          <p:spPr>
            <a:xfrm>
              <a:off x="11324844" y="3256788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7" y="338273"/>
                  </a:lnTo>
                  <a:lnTo>
                    <a:pt x="260265" y="320914"/>
                  </a:lnTo>
                  <a:lnTo>
                    <a:pt x="285676" y="301371"/>
                  </a:lnTo>
                  <a:lnTo>
                    <a:pt x="172974" y="301371"/>
                  </a:lnTo>
                  <a:lnTo>
                    <a:pt x="122495" y="291226"/>
                  </a:lnTo>
                  <a:lnTo>
                    <a:pt x="81279" y="263556"/>
                  </a:lnTo>
                  <a:lnTo>
                    <a:pt x="53494" y="222504"/>
                  </a:lnTo>
                  <a:lnTo>
                    <a:pt x="43306" y="172212"/>
                  </a:lnTo>
                  <a:lnTo>
                    <a:pt x="53494" y="121920"/>
                  </a:lnTo>
                  <a:lnTo>
                    <a:pt x="81280" y="80867"/>
                  </a:lnTo>
                  <a:lnTo>
                    <a:pt x="122495" y="53197"/>
                  </a:lnTo>
                  <a:lnTo>
                    <a:pt x="172974" y="43052"/>
                  </a:lnTo>
                  <a:lnTo>
                    <a:pt x="285676" y="43052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  <a:path w="346075" h="344804">
                  <a:moveTo>
                    <a:pt x="285676" y="43052"/>
                  </a:moveTo>
                  <a:lnTo>
                    <a:pt x="172974" y="43052"/>
                  </a:lnTo>
                  <a:lnTo>
                    <a:pt x="223452" y="53197"/>
                  </a:lnTo>
                  <a:lnTo>
                    <a:pt x="264667" y="80867"/>
                  </a:lnTo>
                  <a:lnTo>
                    <a:pt x="292453" y="121920"/>
                  </a:lnTo>
                  <a:lnTo>
                    <a:pt x="302640" y="172212"/>
                  </a:lnTo>
                  <a:lnTo>
                    <a:pt x="292453" y="222504"/>
                  </a:lnTo>
                  <a:lnTo>
                    <a:pt x="264667" y="263556"/>
                  </a:lnTo>
                  <a:lnTo>
                    <a:pt x="223452" y="291226"/>
                  </a:lnTo>
                  <a:lnTo>
                    <a:pt x="172974" y="301371"/>
                  </a:lnTo>
                  <a:lnTo>
                    <a:pt x="285676" y="301371"/>
                  </a:lnTo>
                  <a:lnTo>
                    <a:pt x="295274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8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85676" y="43052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24906" y="2895127"/>
              <a:ext cx="4360073" cy="24910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439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Container Chain -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0537" y="1383538"/>
            <a:ext cx="1041908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containerized microservices with scheduling requirements be coordinated</a:t>
            </a:r>
            <a:r>
              <a:rPr sz="2000" b="1" i="1" spc="-2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ensure they are powered on and off in the correct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sequence?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7639" y="2325116"/>
            <a:ext cx="581914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Cuando </a:t>
            </a:r>
            <a:r>
              <a:rPr sz="1600" spc="-5" dirty="0">
                <a:latin typeface="Arial"/>
                <a:cs typeface="Arial"/>
              </a:rPr>
              <a:t>se </a:t>
            </a:r>
            <a:r>
              <a:rPr sz="1600" b="1" spc="-5" dirty="0">
                <a:latin typeface="Arial"/>
                <a:cs typeface="Arial"/>
              </a:rPr>
              <a:t>ejecuta el Microservicio </a:t>
            </a:r>
            <a:r>
              <a:rPr sz="1600" b="1" spc="-30" dirty="0">
                <a:latin typeface="Arial"/>
                <a:cs typeface="Arial"/>
              </a:rPr>
              <a:t>A, </a:t>
            </a:r>
            <a:r>
              <a:rPr sz="1600" b="1" spc="-5" dirty="0">
                <a:latin typeface="Arial"/>
                <a:cs typeface="Arial"/>
              </a:rPr>
              <a:t>el Sidecar C comienza  a recopilar información del Microservicio A a </a:t>
            </a:r>
            <a:r>
              <a:rPr sz="1600" b="1" spc="-10" dirty="0">
                <a:latin typeface="Arial"/>
                <a:cs typeface="Arial"/>
              </a:rPr>
              <a:t>través </a:t>
            </a:r>
            <a:r>
              <a:rPr sz="1600" b="1" spc="-5" dirty="0">
                <a:latin typeface="Arial"/>
                <a:cs typeface="Arial"/>
              </a:rPr>
              <a:t>de su  </a:t>
            </a:r>
            <a:r>
              <a:rPr sz="1600" b="1" spc="-20" dirty="0">
                <a:latin typeface="Arial"/>
                <a:cs typeface="Arial"/>
              </a:rPr>
              <a:t>API </a:t>
            </a:r>
            <a:r>
              <a:rPr sz="1600" b="1" spc="-5" dirty="0">
                <a:latin typeface="Arial"/>
                <a:cs typeface="Arial"/>
              </a:rPr>
              <a:t>publicada y la almacena en el repositorio de registro de  gobierno externo para fines de gobierno y</a:t>
            </a:r>
            <a:r>
              <a:rPr sz="1600" b="1" spc="10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auditoría.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8248" y="3619957"/>
            <a:ext cx="56388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Para que el </a:t>
            </a:r>
            <a:r>
              <a:rPr sz="1600" b="1" spc="-5" dirty="0">
                <a:latin typeface="Arial"/>
                <a:cs typeface="Arial"/>
              </a:rPr>
              <a:t>Microservicio A funcione correctamente y se  actualice regularmente como se esperaba, y para poder  recopilar los registros de gobierno y auditoría necesarios,  los componentes representados en este diagrama deben  programarse en el host en el siguiente orden</a:t>
            </a:r>
            <a:r>
              <a:rPr sz="1600" b="1" spc="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específico: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5800" y="5075046"/>
            <a:ext cx="3942079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sz="1600" spc="-5" dirty="0">
                <a:latin typeface="Arial"/>
                <a:cs typeface="Arial"/>
              </a:rPr>
              <a:t>Repositorio de configuración de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servicio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sz="1600" spc="-5" dirty="0">
                <a:latin typeface="Arial"/>
                <a:cs typeface="Arial"/>
              </a:rPr>
              <a:t>Sidecar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sz="1600" spc="-5" dirty="0">
                <a:latin typeface="Arial"/>
                <a:cs typeface="Arial"/>
              </a:rPr>
              <a:t>Repositorio de configuración de red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sz="1600" spc="-5" dirty="0">
                <a:latin typeface="Arial"/>
                <a:cs typeface="Arial"/>
              </a:rPr>
              <a:t>Sidecar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sz="1600" spc="-5" dirty="0">
                <a:latin typeface="Arial"/>
                <a:cs typeface="Arial"/>
              </a:rPr>
              <a:t>Microservicio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sz="1600" spc="-5" dirty="0">
                <a:latin typeface="Arial"/>
                <a:cs typeface="Arial"/>
              </a:rPr>
              <a:t>Sidecar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25790" y="416483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20402" y="416483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32291" y="2898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21061" y="2898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43773" y="2898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57796" y="3337636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281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Container Chain -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419080" cy="4384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containerized microservices with scheduling requirements be coordinated</a:t>
            </a:r>
            <a:r>
              <a:rPr sz="2000" b="1" i="1" spc="-2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ensure they are powered on and off in the correct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sequence?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Arial"/>
              <a:cs typeface="Arial"/>
            </a:endParaRPr>
          </a:p>
          <a:p>
            <a:pPr marL="622300" marR="56578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provee </a:t>
            </a:r>
            <a:r>
              <a:rPr sz="2000" b="1" dirty="0">
                <a:latin typeface="Arial"/>
                <a:cs typeface="Arial"/>
              </a:rPr>
              <a:t>una solución </a:t>
            </a:r>
            <a:r>
              <a:rPr sz="2000" b="1" spc="-5" dirty="0">
                <a:latin typeface="Arial"/>
                <a:cs typeface="Arial"/>
              </a:rPr>
              <a:t>que </a:t>
            </a:r>
            <a:r>
              <a:rPr sz="2000" b="1" dirty="0">
                <a:latin typeface="Arial"/>
                <a:cs typeface="Arial"/>
              </a:rPr>
              <a:t>pueda programar, iniciar y detener los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servicios  </a:t>
            </a:r>
            <a:r>
              <a:rPr sz="2000" b="1" dirty="0">
                <a:latin typeface="Arial"/>
                <a:cs typeface="Arial"/>
              </a:rPr>
              <a:t>y componentes en un orden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específico.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Arial"/>
              <a:cs typeface="Arial"/>
            </a:endParaRPr>
          </a:p>
          <a:p>
            <a:pPr marL="622300" marR="78041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Para lograr esto, el primer paso es tener control sobre el entorno en el</a:t>
            </a:r>
            <a:r>
              <a:rPr sz="2000" b="1" spc="-2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que  residen los componentes para que se puedan determinar y controlar  algunas de </a:t>
            </a:r>
            <a:r>
              <a:rPr sz="2000" b="1" spc="-5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configuraciones y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funciones.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Arial"/>
              <a:cs typeface="Arial"/>
            </a:endParaRPr>
          </a:p>
          <a:p>
            <a:pPr marL="633730" marR="108839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Además, debe garantizarse que se siga el mismo orden cada </a:t>
            </a:r>
            <a:r>
              <a:rPr sz="2000" b="1" spc="-10" dirty="0">
                <a:latin typeface="Arial"/>
                <a:cs typeface="Arial"/>
              </a:rPr>
              <a:t>vez </a:t>
            </a:r>
            <a:r>
              <a:rPr sz="2000" b="1" dirty="0">
                <a:latin typeface="Arial"/>
                <a:cs typeface="Arial"/>
              </a:rPr>
              <a:t>que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  instancia o </a:t>
            </a:r>
            <a:r>
              <a:rPr sz="2000" b="1" spc="-5" dirty="0">
                <a:latin typeface="Arial"/>
                <a:cs typeface="Arial"/>
              </a:rPr>
              <a:t>implementa </a:t>
            </a:r>
            <a:r>
              <a:rPr sz="2000" b="1" dirty="0">
                <a:latin typeface="Arial"/>
                <a:cs typeface="Arial"/>
              </a:rPr>
              <a:t>una </a:t>
            </a:r>
            <a:r>
              <a:rPr sz="2000" b="1" spc="-5" dirty="0">
                <a:latin typeface="Arial"/>
                <a:cs typeface="Arial"/>
              </a:rPr>
              <a:t>nueva </a:t>
            </a:r>
            <a:r>
              <a:rPr sz="2000" b="1" dirty="0">
                <a:latin typeface="Arial"/>
                <a:cs typeface="Arial"/>
              </a:rPr>
              <a:t>instancia del </a:t>
            </a:r>
            <a:r>
              <a:rPr sz="2000" b="1" spc="-5" dirty="0">
                <a:latin typeface="Arial"/>
                <a:cs typeface="Arial"/>
              </a:rPr>
              <a:t>microservicio. </a:t>
            </a:r>
            <a:r>
              <a:rPr sz="2000" b="1" dirty="0">
                <a:latin typeface="Arial"/>
                <a:cs typeface="Arial"/>
              </a:rPr>
              <a:t>En el  diagrama de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siguiente página, se </a:t>
            </a:r>
            <a:r>
              <a:rPr sz="2000" b="1" spc="-5" dirty="0">
                <a:latin typeface="Arial"/>
                <a:cs typeface="Arial"/>
              </a:rPr>
              <a:t>utiliza </a:t>
            </a:r>
            <a:r>
              <a:rPr sz="2000" b="1" dirty="0">
                <a:latin typeface="Arial"/>
                <a:cs typeface="Arial"/>
              </a:rPr>
              <a:t>un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pod.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7189088" y="5536745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Se realiza y controla el encendido por POD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995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7035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Dedicated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333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have access to required data without having to compete</a:t>
            </a:r>
            <a:r>
              <a:rPr sz="2000" b="1" i="1" spc="-2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with  other microservices or consumer</a:t>
            </a:r>
            <a:r>
              <a:rPr sz="2000" b="1" i="1" spc="-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programs?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949" y="2562497"/>
            <a:ext cx="4654388" cy="2056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997706" y="2091439"/>
            <a:ext cx="6198110" cy="4449574"/>
            <a:chOff x="2997706" y="2091439"/>
            <a:chExt cx="6198110" cy="4449574"/>
          </a:xfrm>
        </p:grpSpPr>
        <p:sp>
          <p:nvSpPr>
            <p:cNvPr id="14" name="object 14"/>
            <p:cNvSpPr/>
            <p:nvPr/>
          </p:nvSpPr>
          <p:spPr>
            <a:xfrm>
              <a:off x="2997706" y="3209452"/>
              <a:ext cx="6198110" cy="33315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18 CuadroTexto"/>
          <p:cNvSpPr txBox="1"/>
          <p:nvPr/>
        </p:nvSpPr>
        <p:spPr>
          <a:xfrm>
            <a:off x="533400" y="363196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2. Compartir el Server (Nodo), Se brinda una instancia de base de datos a cada </a:t>
            </a:r>
            <a:r>
              <a:rPr lang="es-ES" dirty="0" err="1" smtClean="0">
                <a:solidFill>
                  <a:srgbClr val="7030A0"/>
                </a:solidFill>
              </a:rPr>
              <a:t>Microservicio</a:t>
            </a:r>
            <a:r>
              <a:rPr lang="es-ES" dirty="0" smtClean="0">
                <a:solidFill>
                  <a:srgbClr val="7030A0"/>
                </a:solidFill>
              </a:rPr>
              <a:t>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109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281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Container Chain -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41908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containerized microservices with scheduling requirements be coordinated</a:t>
            </a:r>
            <a:r>
              <a:rPr sz="2000" b="1" i="1" spc="-2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ensure they are powered on and off in the correct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sequence?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93834" y="2091439"/>
            <a:ext cx="6066155" cy="4530090"/>
            <a:chOff x="3693834" y="2091439"/>
            <a:chExt cx="6066155" cy="4530090"/>
          </a:xfrm>
        </p:grpSpPr>
        <p:sp>
          <p:nvSpPr>
            <p:cNvPr id="13" name="object 13"/>
            <p:cNvSpPr/>
            <p:nvPr/>
          </p:nvSpPr>
          <p:spPr>
            <a:xfrm>
              <a:off x="3693834" y="2483775"/>
              <a:ext cx="6065580" cy="41377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1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5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84987" y="3399535"/>
            <a:ext cx="23882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A y  sus </a:t>
            </a:r>
            <a:r>
              <a:rPr sz="1800" b="1" dirty="0">
                <a:latin typeface="Arial"/>
                <a:cs typeface="Arial"/>
              </a:rPr>
              <a:t>componentes </a:t>
            </a:r>
            <a:r>
              <a:rPr sz="1800" b="1" spc="-5" dirty="0">
                <a:latin typeface="Arial"/>
                <a:cs typeface="Arial"/>
              </a:rPr>
              <a:t>se  despliegan dentro del  </a:t>
            </a:r>
            <a:r>
              <a:rPr sz="1800" b="1" dirty="0">
                <a:latin typeface="Arial"/>
                <a:cs typeface="Arial"/>
              </a:rPr>
              <a:t>Pod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7010400" y="5791200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err="1" smtClean="0">
                <a:solidFill>
                  <a:srgbClr val="7030A0"/>
                </a:solidFill>
              </a:rPr>
              <a:t>Deploy</a:t>
            </a:r>
            <a:r>
              <a:rPr lang="es-ES" sz="1200" dirty="0" smtClean="0">
                <a:solidFill>
                  <a:srgbClr val="7030A0"/>
                </a:solidFill>
              </a:rPr>
              <a:t> -&gt; </a:t>
            </a:r>
            <a:r>
              <a:rPr lang="es-ES" sz="1200" dirty="0" err="1" smtClean="0">
                <a:solidFill>
                  <a:srgbClr val="7030A0"/>
                </a:solidFill>
              </a:rPr>
              <a:t>init</a:t>
            </a:r>
            <a:r>
              <a:rPr lang="es-ES" sz="1200" dirty="0" smtClean="0">
                <a:solidFill>
                  <a:srgbClr val="7030A0"/>
                </a:solidFill>
              </a:rPr>
              <a:t> </a:t>
            </a:r>
            <a:r>
              <a:rPr lang="es-ES" sz="1200" dirty="0" err="1" smtClean="0">
                <a:solidFill>
                  <a:srgbClr val="7030A0"/>
                </a:solidFill>
              </a:rPr>
              <a:t>containers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782139" y="2072639"/>
            <a:ext cx="4629785" cy="3968750"/>
            <a:chOff x="6782139" y="2072639"/>
            <a:chExt cx="4629785" cy="3968750"/>
          </a:xfrm>
        </p:grpSpPr>
        <p:sp>
          <p:nvSpPr>
            <p:cNvPr id="8" name="object 8"/>
            <p:cNvSpPr/>
            <p:nvPr/>
          </p:nvSpPr>
          <p:spPr>
            <a:xfrm>
              <a:off x="11239500" y="2072639"/>
              <a:ext cx="172720" cy="172720"/>
            </a:xfrm>
            <a:custGeom>
              <a:avLst/>
              <a:gdLst/>
              <a:ahLst/>
              <a:cxnLst/>
              <a:rect l="l" t="t" r="r" b="b"/>
              <a:pathLst>
                <a:path w="172720" h="172719">
                  <a:moveTo>
                    <a:pt x="172212" y="72644"/>
                  </a:moveTo>
                  <a:lnTo>
                    <a:pt x="166624" y="67056"/>
                  </a:lnTo>
                  <a:lnTo>
                    <a:pt x="105156" y="67056"/>
                  </a:lnTo>
                  <a:lnTo>
                    <a:pt x="105156" y="5588"/>
                  </a:lnTo>
                  <a:lnTo>
                    <a:pt x="99568" y="0"/>
                  </a:lnTo>
                  <a:lnTo>
                    <a:pt x="72644" y="0"/>
                  </a:lnTo>
                  <a:lnTo>
                    <a:pt x="67056" y="5588"/>
                  </a:lnTo>
                  <a:lnTo>
                    <a:pt x="67056" y="67056"/>
                  </a:lnTo>
                  <a:lnTo>
                    <a:pt x="5588" y="67056"/>
                  </a:lnTo>
                  <a:lnTo>
                    <a:pt x="0" y="72644"/>
                  </a:lnTo>
                  <a:lnTo>
                    <a:pt x="0" y="99568"/>
                  </a:lnTo>
                  <a:lnTo>
                    <a:pt x="5588" y="105156"/>
                  </a:lnTo>
                  <a:lnTo>
                    <a:pt x="67056" y="105156"/>
                  </a:lnTo>
                  <a:lnTo>
                    <a:pt x="67056" y="166624"/>
                  </a:lnTo>
                  <a:lnTo>
                    <a:pt x="72644" y="172212"/>
                  </a:lnTo>
                  <a:lnTo>
                    <a:pt x="99568" y="172212"/>
                  </a:lnTo>
                  <a:lnTo>
                    <a:pt x="105156" y="166624"/>
                  </a:lnTo>
                  <a:lnTo>
                    <a:pt x="105156" y="105156"/>
                  </a:lnTo>
                  <a:lnTo>
                    <a:pt x="166624" y="105156"/>
                  </a:lnTo>
                  <a:lnTo>
                    <a:pt x="172212" y="99568"/>
                  </a:lnTo>
                  <a:lnTo>
                    <a:pt x="172212" y="72644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82139" y="2246573"/>
              <a:ext cx="4476969" cy="37944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281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Container Chain -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0537" y="1383538"/>
            <a:ext cx="10419080" cy="4342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containerized microservices with scheduling requirements be coordinated</a:t>
            </a:r>
            <a:r>
              <a:rPr sz="2000" b="1" i="1" spc="-2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ensure they are powered on and off in the correct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sequence?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Arial"/>
              <a:cs typeface="Arial"/>
            </a:endParaRPr>
          </a:p>
          <a:p>
            <a:pPr marL="268605" marR="442912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Debido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la </a:t>
            </a:r>
            <a:r>
              <a:rPr sz="1800" b="1" dirty="0">
                <a:latin typeface="Arial"/>
                <a:cs typeface="Arial"/>
              </a:rPr>
              <a:t>solución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aplica utilizando un pod,  </a:t>
            </a:r>
            <a:r>
              <a:rPr sz="1800" b="1" spc="-5" dirty="0">
                <a:latin typeface="Arial"/>
                <a:cs typeface="Arial"/>
              </a:rPr>
              <a:t>cada </a:t>
            </a:r>
            <a:r>
              <a:rPr sz="1800" b="1" spc="-15" dirty="0">
                <a:latin typeface="Arial"/>
                <a:cs typeface="Arial"/>
              </a:rPr>
              <a:t>vez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se implementa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10" dirty="0">
                <a:latin typeface="Arial"/>
                <a:cs typeface="Arial"/>
              </a:rPr>
              <a:t>nueva </a:t>
            </a:r>
            <a:r>
              <a:rPr sz="1800" b="1" spc="-5" dirty="0">
                <a:latin typeface="Arial"/>
                <a:cs typeface="Arial"/>
              </a:rPr>
              <a:t>instancia del  </a:t>
            </a:r>
            <a:r>
              <a:rPr sz="1800" b="1" dirty="0">
                <a:latin typeface="Arial"/>
                <a:cs typeface="Arial"/>
              </a:rPr>
              <a:t>pod, </a:t>
            </a:r>
            <a:r>
              <a:rPr sz="1800" b="1" spc="-5" dirty="0">
                <a:latin typeface="Arial"/>
                <a:cs typeface="Arial"/>
              </a:rPr>
              <a:t>se aplica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misma configuración </a:t>
            </a:r>
            <a:r>
              <a:rPr sz="1800" b="1" dirty="0">
                <a:latin typeface="Arial"/>
                <a:cs typeface="Arial"/>
              </a:rPr>
              <a:t>de inicio  </a:t>
            </a:r>
            <a:r>
              <a:rPr sz="1800" b="1" spc="-5" dirty="0">
                <a:latin typeface="Arial"/>
                <a:cs typeface="Arial"/>
              </a:rPr>
              <a:t>encadenada.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Arial"/>
              <a:cs typeface="Arial"/>
            </a:endParaRPr>
          </a:p>
          <a:p>
            <a:pPr marL="268605" marR="469519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Cuando </a:t>
            </a:r>
            <a:r>
              <a:rPr sz="1800" b="1" spc="-5" dirty="0">
                <a:latin typeface="Arial"/>
                <a:cs typeface="Arial"/>
              </a:rPr>
              <a:t>falla </a:t>
            </a:r>
            <a:r>
              <a:rPr sz="1800" b="1" dirty="0">
                <a:latin typeface="Arial"/>
                <a:cs typeface="Arial"/>
              </a:rPr>
              <a:t>un componente </a:t>
            </a:r>
            <a:r>
              <a:rPr sz="1800" b="1" spc="-5" dirty="0">
                <a:latin typeface="Arial"/>
                <a:cs typeface="Arial"/>
              </a:rPr>
              <a:t>del </a:t>
            </a:r>
            <a:r>
              <a:rPr sz="1800" b="1" dirty="0">
                <a:latin typeface="Arial"/>
                <a:cs typeface="Arial"/>
              </a:rPr>
              <a:t>pod, por </a:t>
            </a:r>
            <a:r>
              <a:rPr sz="1800" b="1" spc="-5" dirty="0">
                <a:latin typeface="Arial"/>
                <a:cs typeface="Arial"/>
              </a:rPr>
              <a:t>ejemplo, 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sidecar </a:t>
            </a:r>
            <a:r>
              <a:rPr sz="1800" b="1" dirty="0">
                <a:latin typeface="Arial"/>
                <a:cs typeface="Arial"/>
              </a:rPr>
              <a:t>o </a:t>
            </a:r>
            <a:r>
              <a:rPr sz="1800" b="1" spc="-10" dirty="0">
                <a:latin typeface="Arial"/>
                <a:cs typeface="Arial"/>
              </a:rPr>
              <a:t>microservicio, </a:t>
            </a:r>
            <a:r>
              <a:rPr sz="1800" b="1" spc="-5" dirty="0">
                <a:latin typeface="Arial"/>
                <a:cs typeface="Arial"/>
              </a:rPr>
              <a:t>se crea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instancia  </a:t>
            </a:r>
            <a:r>
              <a:rPr sz="1800" b="1" spc="-10" dirty="0">
                <a:latin typeface="Arial"/>
                <a:cs typeface="Arial"/>
              </a:rPr>
              <a:t>nueva </a:t>
            </a:r>
            <a:r>
              <a:rPr sz="1800" b="1" spc="-5" dirty="0">
                <a:latin typeface="Arial"/>
                <a:cs typeface="Arial"/>
              </a:rPr>
              <a:t>del </a:t>
            </a:r>
            <a:r>
              <a:rPr sz="1800" b="1" dirty="0">
                <a:latin typeface="Arial"/>
                <a:cs typeface="Arial"/>
              </a:rPr>
              <a:t>pod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automáticamente.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Arial"/>
              <a:cs typeface="Arial"/>
            </a:endParaRPr>
          </a:p>
          <a:p>
            <a:pPr marL="268605" marR="50996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La </a:t>
            </a:r>
            <a:r>
              <a:rPr sz="1800" b="1" spc="-10" dirty="0">
                <a:latin typeface="Arial"/>
                <a:cs typeface="Arial"/>
              </a:rPr>
              <a:t>nueva </a:t>
            </a:r>
            <a:r>
              <a:rPr sz="1800" b="1" spc="-5" dirty="0">
                <a:latin typeface="Arial"/>
                <a:cs typeface="Arial"/>
              </a:rPr>
              <a:t>instancia </a:t>
            </a:r>
            <a:r>
              <a:rPr sz="1800" b="1" spc="-10" dirty="0">
                <a:latin typeface="Arial"/>
                <a:cs typeface="Arial"/>
              </a:rPr>
              <a:t>conserva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dirty="0">
                <a:latin typeface="Arial"/>
                <a:cs typeface="Arial"/>
              </a:rPr>
              <a:t>orden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inicio  </a:t>
            </a:r>
            <a:r>
              <a:rPr sz="1800" b="1" spc="-5" dirty="0">
                <a:latin typeface="Arial"/>
                <a:cs typeface="Arial"/>
              </a:rPr>
              <a:t>configurado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debe aplicarse para </a:t>
            </a:r>
            <a:r>
              <a:rPr sz="1800" b="1" dirty="0">
                <a:latin typeface="Arial"/>
                <a:cs typeface="Arial"/>
              </a:rPr>
              <a:t>el 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A y sus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componentes.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16 Rectángulo"/>
          <p:cNvSpPr/>
          <p:nvPr/>
        </p:nvSpPr>
        <p:spPr>
          <a:xfrm>
            <a:off x="7010400" y="6058084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Secuencia de encendido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704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6499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Single Node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Multi-Containers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520" y="2635757"/>
            <a:ext cx="1023747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multiple microservices be  aggregated to provide a high-performance  service</a:t>
            </a:r>
            <a:r>
              <a:rPr sz="4000" b="1" i="1" spc="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composition?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8458200" y="311211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Agrupamiento de contenedores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499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Single Node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Multi-Containers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763885" cy="402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8862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microservices be aggregated to provide a high-performance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service  composition?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0014" marR="18415">
              <a:lnSpc>
                <a:spcPct val="100000"/>
              </a:lnSpc>
              <a:spcBef>
                <a:spcPts val="1645"/>
              </a:spcBef>
            </a:pPr>
            <a:r>
              <a:rPr sz="2000" b="1" dirty="0">
                <a:latin typeface="Arial"/>
                <a:cs typeface="Arial"/>
              </a:rPr>
              <a:t>Debido a </a:t>
            </a:r>
            <a:r>
              <a:rPr sz="2000" b="1" spc="-5" dirty="0">
                <a:latin typeface="Arial"/>
                <a:cs typeface="Arial"/>
              </a:rPr>
              <a:t>la aplicación </a:t>
            </a:r>
            <a:r>
              <a:rPr sz="2000" b="1" dirty="0">
                <a:latin typeface="Arial"/>
                <a:cs typeface="Arial"/>
              </a:rPr>
              <a:t>del patrón de “Micro Task Abstraction” (cubierto </a:t>
            </a:r>
            <a:r>
              <a:rPr sz="2000" b="1" spc="-5" dirty="0">
                <a:latin typeface="Arial"/>
                <a:cs typeface="Arial"/>
              </a:rPr>
              <a:t>en el módulo</a:t>
            </a:r>
            <a:r>
              <a:rPr sz="2000" b="1" spc="-19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9),  </a:t>
            </a:r>
            <a:r>
              <a:rPr sz="2000" b="1" dirty="0">
                <a:latin typeface="Arial"/>
                <a:cs typeface="Arial"/>
              </a:rPr>
              <a:t>los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deliberadamente tienen ámbitos funcionales finos de un </a:t>
            </a:r>
            <a:r>
              <a:rPr sz="2000" b="1" spc="-5" dirty="0">
                <a:latin typeface="Arial"/>
                <a:cs typeface="Arial"/>
              </a:rPr>
              <a:t>solo  </a:t>
            </a:r>
            <a:r>
              <a:rPr sz="2000" b="1" dirty="0">
                <a:latin typeface="Arial"/>
                <a:cs typeface="Arial"/>
              </a:rPr>
              <a:t>propósito.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Arial"/>
              <a:cs typeface="Arial"/>
            </a:endParaRPr>
          </a:p>
          <a:p>
            <a:pPr marL="120014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Por lo tanto, la ejecución </a:t>
            </a:r>
            <a:r>
              <a:rPr sz="2000" b="1" spc="-5" dirty="0">
                <a:latin typeface="Arial"/>
                <a:cs typeface="Arial"/>
              </a:rPr>
              <a:t>individual </a:t>
            </a:r>
            <a:r>
              <a:rPr sz="2000" b="1" dirty="0">
                <a:latin typeface="Arial"/>
                <a:cs typeface="Arial"/>
              </a:rPr>
              <a:t>de un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puede ser altamente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eficiente.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Arial"/>
              <a:cs typeface="Arial"/>
            </a:endParaRPr>
          </a:p>
          <a:p>
            <a:pPr marL="120014" marR="508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Arial"/>
                <a:cs typeface="Arial"/>
              </a:rPr>
              <a:t>Sin </a:t>
            </a:r>
            <a:r>
              <a:rPr sz="2000" b="1" dirty="0">
                <a:latin typeface="Arial"/>
                <a:cs typeface="Arial"/>
              </a:rPr>
              <a:t>embargo, debido a este alcance </a:t>
            </a:r>
            <a:r>
              <a:rPr sz="2000" b="1" spc="-5" dirty="0">
                <a:latin typeface="Arial"/>
                <a:cs typeface="Arial"/>
              </a:rPr>
              <a:t>limitado, </a:t>
            </a:r>
            <a:r>
              <a:rPr sz="2000" b="1" dirty="0">
                <a:latin typeface="Arial"/>
                <a:cs typeface="Arial"/>
              </a:rPr>
              <a:t>la realización de una tarea de negocio</a:t>
            </a:r>
            <a:r>
              <a:rPr sz="2000" b="1" spc="-1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más  grande probablemente requerirá la participación de dos o </a:t>
            </a:r>
            <a:r>
              <a:rPr sz="2000" b="1" spc="-5" dirty="0">
                <a:latin typeface="Arial"/>
                <a:cs typeface="Arial"/>
              </a:rPr>
              <a:t>más microservicios, </a:t>
            </a:r>
            <a:r>
              <a:rPr sz="2000" b="1" dirty="0">
                <a:latin typeface="Arial"/>
                <a:cs typeface="Arial"/>
              </a:rPr>
              <a:t>cada  uno de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cuales </a:t>
            </a:r>
            <a:r>
              <a:rPr sz="2000" b="1" spc="-5" dirty="0">
                <a:latin typeface="Arial"/>
                <a:cs typeface="Arial"/>
              </a:rPr>
              <a:t>lleva </a:t>
            </a:r>
            <a:r>
              <a:rPr sz="2000" b="1" dirty="0">
                <a:latin typeface="Arial"/>
                <a:cs typeface="Arial"/>
              </a:rPr>
              <a:t>a cabo un subconjunto de </a:t>
            </a:r>
            <a:r>
              <a:rPr sz="2000" b="1" spc="-5" dirty="0">
                <a:latin typeface="Arial"/>
                <a:cs typeface="Arial"/>
              </a:rPr>
              <a:t>la lógica </a:t>
            </a:r>
            <a:r>
              <a:rPr sz="2000" b="1" dirty="0">
                <a:latin typeface="Arial"/>
                <a:cs typeface="Arial"/>
              </a:rPr>
              <a:t>general de la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tarea.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499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Single Node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Multi-Containers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83168" y="2214372"/>
            <a:ext cx="2382520" cy="3669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10379710" cy="38150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microservices be aggregated to provide a high-performance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service  composition?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Arial"/>
              <a:cs typeface="Arial"/>
            </a:endParaRPr>
          </a:p>
          <a:p>
            <a:pPr marL="43180" marR="313245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Hacer que un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componga otro agrega  naturalmente una sobrecarga de procesamiento debido a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  necesidad de interactuar fuera de su </a:t>
            </a:r>
            <a:r>
              <a:rPr sz="2000" b="1" spc="-5" dirty="0">
                <a:latin typeface="Arial"/>
                <a:cs typeface="Arial"/>
              </a:rPr>
              <a:t>límite </a:t>
            </a:r>
            <a:r>
              <a:rPr sz="2000" b="1" dirty="0">
                <a:latin typeface="Arial"/>
                <a:cs typeface="Arial"/>
              </a:rPr>
              <a:t>e intercambiar  datos con la API del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que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compone.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43180" marR="2994660">
              <a:lnSpc>
                <a:spcPct val="100000"/>
              </a:lnSpc>
              <a:spcBef>
                <a:spcPts val="1970"/>
              </a:spcBef>
            </a:pPr>
            <a:r>
              <a:rPr sz="2000" b="1" dirty="0">
                <a:latin typeface="Arial"/>
                <a:cs typeface="Arial"/>
              </a:rPr>
              <a:t>Cuando la tarea de negocio global tiene requisitos de </a:t>
            </a:r>
            <a:r>
              <a:rPr sz="2000" b="1" spc="-5" dirty="0">
                <a:latin typeface="Arial"/>
                <a:cs typeface="Arial"/>
              </a:rPr>
              <a:t>alto  </a:t>
            </a:r>
            <a:r>
              <a:rPr sz="2000" b="1" dirty="0">
                <a:latin typeface="Arial"/>
                <a:cs typeface="Arial"/>
              </a:rPr>
              <a:t>rendimiento, puede ser difícil cumplirlos cuando se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depende  de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composición y agregación de </a:t>
            </a:r>
            <a:r>
              <a:rPr sz="2000" b="1" spc="-5" dirty="0">
                <a:latin typeface="Arial"/>
                <a:cs typeface="Arial"/>
              </a:rPr>
              <a:t>múltiples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6858000" y="5946497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FF0000"/>
                </a:solidFill>
              </a:rPr>
              <a:t>Otro contenedor en otro nodo</a:t>
            </a:r>
            <a:endParaRPr lang="es-CO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341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Single Node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Multi-Containers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951" y="2031676"/>
            <a:ext cx="3673788" cy="3937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0362" y="1383538"/>
            <a:ext cx="10410190" cy="4832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545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microservices be aggregated to provide a high-performance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service  composition?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 dirty="0">
              <a:latin typeface="Arial"/>
              <a:cs typeface="Arial"/>
            </a:endParaRPr>
          </a:p>
          <a:p>
            <a:pPr marL="12700" marR="405892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Los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que proporcionan la </a:t>
            </a:r>
            <a:r>
              <a:rPr sz="2000" b="1" spc="-5" dirty="0">
                <a:latin typeface="Arial"/>
                <a:cs typeface="Arial"/>
              </a:rPr>
              <a:t>lógica </a:t>
            </a:r>
            <a:r>
              <a:rPr sz="2000" b="1" dirty="0">
                <a:latin typeface="Arial"/>
                <a:cs typeface="Arial"/>
              </a:rPr>
              <a:t>de  composición, así como cualquier </a:t>
            </a:r>
            <a:r>
              <a:rPr sz="2000" b="1" spc="-5" dirty="0">
                <a:latin typeface="Arial"/>
                <a:cs typeface="Arial"/>
              </a:rPr>
              <a:t>microservicio  </a:t>
            </a:r>
            <a:r>
              <a:rPr sz="2000" b="1" dirty="0">
                <a:latin typeface="Arial"/>
                <a:cs typeface="Arial"/>
              </a:rPr>
              <a:t>compuesto, se despliegan en contenedores  </a:t>
            </a:r>
            <a:r>
              <a:rPr sz="2000" b="1" spc="-5" dirty="0">
                <a:latin typeface="Arial"/>
                <a:cs typeface="Arial"/>
              </a:rPr>
              <a:t>individuales </a:t>
            </a:r>
            <a:r>
              <a:rPr sz="2000" b="1" dirty="0">
                <a:latin typeface="Arial"/>
                <a:cs typeface="Arial"/>
              </a:rPr>
              <a:t>y residen en el mismo host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subyacente.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Arial"/>
              <a:cs typeface="Arial"/>
            </a:endParaRPr>
          </a:p>
          <a:p>
            <a:pPr marL="12700" marR="3818254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Esto permite que todos los </a:t>
            </a:r>
            <a:r>
              <a:rPr sz="2000" b="1" spc="-5" dirty="0">
                <a:latin typeface="Arial"/>
                <a:cs typeface="Arial"/>
              </a:rPr>
              <a:t>microservicios  involucrados </a:t>
            </a:r>
            <a:r>
              <a:rPr sz="2000" b="1" dirty="0">
                <a:latin typeface="Arial"/>
                <a:cs typeface="Arial"/>
              </a:rPr>
              <a:t>compartan el mismo host mientras  retienen su aislamiento </a:t>
            </a:r>
            <a:r>
              <a:rPr sz="2000" b="1" spc="-5" dirty="0">
                <a:latin typeface="Arial"/>
                <a:cs typeface="Arial"/>
              </a:rPr>
              <a:t>lógico individual </a:t>
            </a:r>
            <a:r>
              <a:rPr sz="2000" b="1" dirty="0">
                <a:latin typeface="Arial"/>
                <a:cs typeface="Arial"/>
              </a:rPr>
              <a:t>sin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compartir  ningún tiempo de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ejecución.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 marR="403034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El compositor de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b="1" dirty="0">
                <a:latin typeface="Arial"/>
                <a:cs typeface="Arial"/>
              </a:rPr>
              <a:t>se despliega en el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mismo  host.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7620000" y="5969323"/>
            <a:ext cx="1836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Despliegue en el mismo nodo o en el mismo </a:t>
            </a:r>
            <a:r>
              <a:rPr lang="es-ES" sz="1200" dirty="0" err="1" smtClean="0">
                <a:solidFill>
                  <a:srgbClr val="7030A0"/>
                </a:solidFill>
              </a:rPr>
              <a:t>Pod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7086600" y="2779256"/>
            <a:ext cx="1836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Compositor en el mismo nodo o </a:t>
            </a:r>
            <a:r>
              <a:rPr lang="es-ES" sz="1200" dirty="0" err="1" smtClean="0">
                <a:solidFill>
                  <a:srgbClr val="7030A0"/>
                </a:solidFill>
              </a:rPr>
              <a:t>Pod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250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Volatile Configuration -</a:t>
            </a:r>
            <a:r>
              <a:rPr sz="280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520" y="2438145"/>
            <a:ext cx="984567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a container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adapt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to the  unpredictable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usage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requirements of the  microservice it </a:t>
            </a:r>
            <a:r>
              <a:rPr sz="4000" b="1" i="1" dirty="0">
                <a:solidFill>
                  <a:srgbClr val="FD9200"/>
                </a:solidFill>
                <a:latin typeface="Arial"/>
                <a:cs typeface="Arial"/>
              </a:rPr>
              <a:t>is</a:t>
            </a:r>
            <a:r>
              <a:rPr sz="4000" b="1" i="1" spc="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hosting?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878014" y="2158547"/>
            <a:ext cx="18368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Configuración </a:t>
            </a:r>
            <a:r>
              <a:rPr lang="es-ES" sz="1200" dirty="0" err="1" smtClean="0">
                <a:solidFill>
                  <a:srgbClr val="7030A0"/>
                </a:solidFill>
              </a:rPr>
              <a:t>volatil</a:t>
            </a:r>
            <a:endParaRPr lang="es-CO" sz="1200" dirty="0">
              <a:solidFill>
                <a:srgbClr val="7030A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07" y="4388525"/>
            <a:ext cx="4154755" cy="143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Rectángulo"/>
          <p:cNvSpPr/>
          <p:nvPr/>
        </p:nvSpPr>
        <p:spPr>
          <a:xfrm>
            <a:off x="1030414" y="4916793"/>
            <a:ext cx="3236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Que  pasa cuando el Nodo entra en contención, si la configuración es estática no se puede cambiar la configuración de los </a:t>
            </a:r>
            <a:r>
              <a:rPr lang="es-ES" sz="1200" dirty="0" err="1" smtClean="0">
                <a:solidFill>
                  <a:srgbClr val="7030A0"/>
                </a:solidFill>
              </a:rPr>
              <a:t>pods</a:t>
            </a:r>
            <a:r>
              <a:rPr lang="es-ES" sz="1200" dirty="0" smtClean="0">
                <a:solidFill>
                  <a:srgbClr val="7030A0"/>
                </a:solidFill>
              </a:rPr>
              <a:t> en tiempo de ejecución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839520" y="5853783"/>
            <a:ext cx="3236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err="1" smtClean="0">
                <a:solidFill>
                  <a:srgbClr val="7030A0"/>
                </a:solidFill>
              </a:rPr>
              <a:t>Intrinseco</a:t>
            </a:r>
            <a:r>
              <a:rPr lang="es-ES" sz="1200" dirty="0" smtClean="0">
                <a:solidFill>
                  <a:srgbClr val="7030A0"/>
                </a:solidFill>
              </a:rPr>
              <a:t> en la escalabilidad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250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Volatile Configuration -</a:t>
            </a:r>
            <a:r>
              <a:rPr sz="2800" b="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7819" y="4476610"/>
            <a:ext cx="4013153" cy="1425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10145395" cy="2834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17030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container adapt to the unpredictable usage requirements of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the  microservice it is</a:t>
            </a:r>
            <a:r>
              <a:rPr sz="2000" b="1" i="1" spc="-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hosting?</a:t>
            </a:r>
            <a:endParaRPr sz="2000">
              <a:latin typeface="Arial"/>
              <a:cs typeface="Arial"/>
            </a:endParaRPr>
          </a:p>
          <a:p>
            <a:pPr marL="108585" marR="460375">
              <a:lnSpc>
                <a:spcPct val="198600"/>
              </a:lnSpc>
              <a:spcBef>
                <a:spcPts val="114"/>
              </a:spcBef>
            </a:pPr>
            <a:r>
              <a:rPr sz="1600" b="1" spc="-5" dirty="0">
                <a:latin typeface="Arial"/>
                <a:cs typeface="Arial"/>
              </a:rPr>
              <a:t>Un </a:t>
            </a:r>
            <a:r>
              <a:rPr sz="1600" b="1" spc="-10" dirty="0">
                <a:latin typeface="Arial"/>
                <a:cs typeface="Arial"/>
              </a:rPr>
              <a:t>contenedor </a:t>
            </a:r>
            <a:r>
              <a:rPr sz="1600" b="1" spc="-5" dirty="0">
                <a:latin typeface="Arial"/>
                <a:cs typeface="Arial"/>
              </a:rPr>
              <a:t>puede albergar un microservicio con requisitos de uso impredecibles y fluctuantes.  Cuando se cumplen diferentes estados o cuando se producen diferentes </a:t>
            </a:r>
            <a:r>
              <a:rPr sz="1600" b="1" spc="-10" dirty="0">
                <a:latin typeface="Arial"/>
                <a:cs typeface="Arial"/>
              </a:rPr>
              <a:t>eventos, por</a:t>
            </a:r>
            <a:r>
              <a:rPr sz="1600" b="1" spc="2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ejemplo,</a:t>
            </a:r>
            <a:endParaRPr sz="160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escalamiento o balanceo de cargas, el </a:t>
            </a:r>
            <a:r>
              <a:rPr sz="1600" b="1" spc="-10" dirty="0">
                <a:latin typeface="Arial"/>
                <a:cs typeface="Arial"/>
              </a:rPr>
              <a:t>servicio </a:t>
            </a:r>
            <a:r>
              <a:rPr sz="1600" b="1" spc="-5" dirty="0">
                <a:latin typeface="Arial"/>
                <a:cs typeface="Arial"/>
              </a:rPr>
              <a:t>puede necesitar </a:t>
            </a:r>
            <a:r>
              <a:rPr sz="1600" b="1" spc="-15" dirty="0">
                <a:latin typeface="Arial"/>
                <a:cs typeface="Arial"/>
              </a:rPr>
              <a:t>volver </a:t>
            </a:r>
            <a:r>
              <a:rPr sz="1600" b="1" spc="-5" dirty="0">
                <a:latin typeface="Arial"/>
                <a:cs typeface="Arial"/>
              </a:rPr>
              <a:t>a escribir o actualizar</a:t>
            </a:r>
            <a:r>
              <a:rPr sz="1600" b="1" spc="3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su</a:t>
            </a:r>
            <a:endParaRPr sz="160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configuración para poder ofrecer </a:t>
            </a:r>
            <a:r>
              <a:rPr sz="1600" b="1" spc="-10" dirty="0">
                <a:latin typeface="Arial"/>
                <a:cs typeface="Arial"/>
              </a:rPr>
              <a:t>servicios </a:t>
            </a:r>
            <a:r>
              <a:rPr sz="1600" b="1" spc="-5" dirty="0">
                <a:latin typeface="Arial"/>
                <a:cs typeface="Arial"/>
              </a:rPr>
              <a:t>confiables y utilizar los recursos de </a:t>
            </a:r>
            <a:r>
              <a:rPr sz="1600" b="1" dirty="0">
                <a:latin typeface="Arial"/>
                <a:cs typeface="Arial"/>
              </a:rPr>
              <a:t>back-end</a:t>
            </a:r>
            <a:r>
              <a:rPr sz="1600" b="1" spc="3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disponibles.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En el ejemplo que se muestra en el diagrama, se intentó crear cinco instancias del Microservicio A</a:t>
            </a:r>
            <a:r>
              <a:rPr sz="1600" b="1" spc="38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pero</a:t>
            </a:r>
            <a:endParaRPr sz="160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solo tres se generaron con éxito debido a un límite en el </a:t>
            </a:r>
            <a:r>
              <a:rPr sz="1600" b="1" spc="-10" dirty="0">
                <a:latin typeface="Arial"/>
                <a:cs typeface="Arial"/>
              </a:rPr>
              <a:t>archivo </a:t>
            </a:r>
            <a:r>
              <a:rPr sz="1600" b="1" spc="-5" dirty="0">
                <a:latin typeface="Arial"/>
                <a:cs typeface="Arial"/>
              </a:rPr>
              <a:t>de configuración del</a:t>
            </a:r>
            <a:r>
              <a:rPr sz="1600" b="1" spc="3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contenedor.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6549" y="6081776"/>
            <a:ext cx="88887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Dos intentos de generación de instancias de microservicio fallan porque el </a:t>
            </a:r>
            <a:r>
              <a:rPr sz="1600" b="1" spc="-10" dirty="0">
                <a:latin typeface="Arial"/>
                <a:cs typeface="Arial"/>
              </a:rPr>
              <a:t>contenedor </a:t>
            </a:r>
            <a:r>
              <a:rPr sz="1600" b="1" spc="-5" dirty="0">
                <a:latin typeface="Arial"/>
                <a:cs typeface="Arial"/>
              </a:rPr>
              <a:t>está  configurado para admitir solo tres instancias de microservicios</a:t>
            </a:r>
            <a:r>
              <a:rPr sz="1600" b="1" spc="2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concurrentes.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92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Volatile Configuration -</a:t>
            </a:r>
            <a:r>
              <a:rPr sz="2800" b="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9784715" cy="2859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0835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container adapt to the unpredictable usage requirements of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the  microservice it is</a:t>
            </a:r>
            <a:r>
              <a:rPr sz="2000" b="1" i="1" spc="-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hosting?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"/>
              <a:cs typeface="Arial"/>
            </a:endParaRPr>
          </a:p>
          <a:p>
            <a:pPr marL="248285" marR="5080" algn="just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Se implementa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sistema dentro del contenedor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es capaz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detectar y responder  dinámicamente a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cambios relacionados con la escalabilidad de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10" dirty="0">
                <a:latin typeface="Arial"/>
                <a:cs typeface="Arial"/>
              </a:rPr>
              <a:t>microservicios </a:t>
            </a:r>
            <a:r>
              <a:rPr sz="1800" b="1" spc="-5" dirty="0">
                <a:latin typeface="Arial"/>
                <a:cs typeface="Arial"/>
              </a:rPr>
              <a:t>y  </a:t>
            </a:r>
            <a:r>
              <a:rPr sz="1800" b="1" dirty="0">
                <a:latin typeface="Arial"/>
                <a:cs typeface="Arial"/>
              </a:rPr>
              <a:t>componentes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alojados.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Arial"/>
              <a:cs typeface="Arial"/>
            </a:endParaRPr>
          </a:p>
          <a:p>
            <a:pPr marL="248285" marR="32131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Mecanismos especiales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“Listener” </a:t>
            </a:r>
            <a:r>
              <a:rPr sz="1800" b="1" dirty="0">
                <a:latin typeface="Arial"/>
                <a:cs typeface="Arial"/>
              </a:rPr>
              <a:t>y “Writer” </a:t>
            </a:r>
            <a:r>
              <a:rPr sz="1800" b="1" spc="-5" dirty="0">
                <a:latin typeface="Arial"/>
                <a:cs typeface="Arial"/>
              </a:rPr>
              <a:t>funcionan </a:t>
            </a:r>
            <a:r>
              <a:rPr sz="1800" b="1" dirty="0">
                <a:latin typeface="Arial"/>
                <a:cs typeface="Arial"/>
              </a:rPr>
              <a:t>dentro del </a:t>
            </a:r>
            <a:r>
              <a:rPr sz="1800" b="1" spc="-5" dirty="0">
                <a:latin typeface="Arial"/>
                <a:cs typeface="Arial"/>
              </a:rPr>
              <a:t>contenedor en  </a:t>
            </a:r>
            <a:r>
              <a:rPr sz="1800" b="1" dirty="0">
                <a:latin typeface="Arial"/>
                <a:cs typeface="Arial"/>
              </a:rPr>
              <a:t>tiempo </a:t>
            </a:r>
            <a:r>
              <a:rPr sz="1800" b="1" spc="-5" dirty="0">
                <a:latin typeface="Arial"/>
                <a:cs typeface="Arial"/>
              </a:rPr>
              <a:t>de ejecución para detectar cambios de escalabilidad y </a:t>
            </a:r>
            <a:r>
              <a:rPr sz="1800" b="1" dirty="0">
                <a:latin typeface="Arial"/>
                <a:cs typeface="Arial"/>
              </a:rPr>
              <a:t>luego </a:t>
            </a:r>
            <a:r>
              <a:rPr sz="1800" b="1" spc="-5" dirty="0">
                <a:latin typeface="Arial"/>
                <a:cs typeface="Arial"/>
              </a:rPr>
              <a:t>actualizan  inmediatamente el </a:t>
            </a:r>
            <a:r>
              <a:rPr sz="1800" b="1" spc="-10" dirty="0">
                <a:latin typeface="Arial"/>
                <a:cs typeface="Arial"/>
              </a:rPr>
              <a:t>archivo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configuración </a:t>
            </a:r>
            <a:r>
              <a:rPr sz="1800" b="1" spc="-5" dirty="0">
                <a:latin typeface="Arial"/>
                <a:cs typeface="Arial"/>
              </a:rPr>
              <a:t>del </a:t>
            </a:r>
            <a:r>
              <a:rPr sz="1800" b="1" dirty="0">
                <a:latin typeface="Arial"/>
                <a:cs typeface="Arial"/>
              </a:rPr>
              <a:t>contenedor </a:t>
            </a:r>
            <a:r>
              <a:rPr sz="1800" b="1" spc="-5" dirty="0">
                <a:latin typeface="Arial"/>
                <a:cs typeface="Arial"/>
              </a:rPr>
              <a:t>cuando sea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necesario.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29805" y="4635971"/>
            <a:ext cx="5585514" cy="1959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267559" y="5763780"/>
            <a:ext cx="3236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Son agentes haciendo </a:t>
            </a:r>
            <a:r>
              <a:rPr lang="es-ES" sz="1200" dirty="0" err="1" smtClean="0">
                <a:solidFill>
                  <a:srgbClr val="7030A0"/>
                </a:solidFill>
              </a:rPr>
              <a:t>logica</a:t>
            </a:r>
            <a:r>
              <a:rPr lang="es-ES" sz="1200" dirty="0" smtClean="0">
                <a:solidFill>
                  <a:srgbClr val="7030A0"/>
                </a:solidFill>
              </a:rPr>
              <a:t> utilitaria, el </a:t>
            </a:r>
            <a:r>
              <a:rPr lang="es-ES" sz="1200" dirty="0" err="1" smtClean="0">
                <a:solidFill>
                  <a:srgbClr val="7030A0"/>
                </a:solidFill>
              </a:rPr>
              <a:t>listener</a:t>
            </a:r>
            <a:r>
              <a:rPr lang="es-ES" sz="1200" dirty="0" smtClean="0">
                <a:solidFill>
                  <a:srgbClr val="7030A0"/>
                </a:solidFill>
              </a:rPr>
              <a:t> va y configura (por comandos) solicita la creación de mas </a:t>
            </a:r>
            <a:r>
              <a:rPr lang="es-ES" sz="1200" dirty="0" err="1" smtClean="0">
                <a:solidFill>
                  <a:srgbClr val="7030A0"/>
                </a:solidFill>
              </a:rPr>
              <a:t>intancias</a:t>
            </a:r>
            <a:r>
              <a:rPr lang="es-ES" sz="1200" dirty="0" smtClean="0">
                <a:solidFill>
                  <a:srgbClr val="7030A0"/>
                </a:solidFill>
              </a:rPr>
              <a:t>, el </a:t>
            </a:r>
            <a:r>
              <a:rPr lang="es-ES" sz="1200" dirty="0" err="1" smtClean="0">
                <a:solidFill>
                  <a:srgbClr val="7030A0"/>
                </a:solidFill>
              </a:rPr>
              <a:t>writer</a:t>
            </a:r>
            <a:r>
              <a:rPr lang="es-ES" sz="1200" dirty="0" smtClean="0">
                <a:solidFill>
                  <a:srgbClr val="7030A0"/>
                </a:solidFill>
              </a:rPr>
              <a:t> es el que escala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5867400" y="6318945"/>
            <a:ext cx="3236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 smtClean="0">
                <a:solidFill>
                  <a:srgbClr val="7030A0"/>
                </a:solidFill>
              </a:rPr>
              <a:t>Scaling</a:t>
            </a:r>
            <a:r>
              <a:rPr lang="es-ES" sz="1200" dirty="0" smtClean="0">
                <a:solidFill>
                  <a:srgbClr val="7030A0"/>
                </a:solidFill>
              </a:rPr>
              <a:t>- </a:t>
            </a:r>
            <a:r>
              <a:rPr lang="es-ES" sz="1200" dirty="0" err="1" smtClean="0">
                <a:solidFill>
                  <a:srgbClr val="7030A0"/>
                </a:solidFill>
              </a:rPr>
              <a:t>Out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92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Volatile Configuration -</a:t>
            </a:r>
            <a:r>
              <a:rPr sz="2800" b="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436225" cy="2621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605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container adapt to the unpredictable usage requirements of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the  microservice it is</a:t>
            </a:r>
            <a:r>
              <a:rPr sz="2000" b="1" i="1" spc="-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hosting?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"/>
              <a:cs typeface="Arial"/>
            </a:endParaRPr>
          </a:p>
          <a:p>
            <a:pPr marL="340360" marR="508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El patrón de </a:t>
            </a:r>
            <a:r>
              <a:rPr sz="1800" b="1" spc="-10" dirty="0">
                <a:latin typeface="Arial"/>
                <a:cs typeface="Arial"/>
              </a:rPr>
              <a:t>“Service </a:t>
            </a:r>
            <a:r>
              <a:rPr sz="1800" b="1" spc="-5" dirty="0">
                <a:latin typeface="Arial"/>
                <a:cs typeface="Arial"/>
              </a:rPr>
              <a:t>Instance Registration” generalmente se aplica en </a:t>
            </a:r>
            <a:r>
              <a:rPr sz="1800" b="1" spc="-10" dirty="0">
                <a:latin typeface="Arial"/>
                <a:cs typeface="Arial"/>
              </a:rPr>
              <a:t>apoyo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este </a:t>
            </a:r>
            <a:r>
              <a:rPr sz="1800" b="1" dirty="0">
                <a:latin typeface="Arial"/>
                <a:cs typeface="Arial"/>
              </a:rPr>
              <a:t>patrón  porque </a:t>
            </a:r>
            <a:r>
              <a:rPr sz="1800" b="1" spc="-5" dirty="0">
                <a:latin typeface="Arial"/>
                <a:cs typeface="Arial"/>
              </a:rPr>
              <a:t>se requiere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registro de instancias para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el mecanismo de escucha </a:t>
            </a:r>
            <a:r>
              <a:rPr sz="1800" b="1" dirty="0">
                <a:latin typeface="Arial"/>
                <a:cs typeface="Arial"/>
              </a:rPr>
              <a:t>funcione  </a:t>
            </a:r>
            <a:r>
              <a:rPr sz="1800" b="1" spc="-5" dirty="0">
                <a:latin typeface="Arial"/>
                <a:cs typeface="Arial"/>
              </a:rPr>
              <a:t>correctamente.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34036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Este </a:t>
            </a:r>
            <a:r>
              <a:rPr sz="1800" b="1" dirty="0">
                <a:latin typeface="Arial"/>
                <a:cs typeface="Arial"/>
              </a:rPr>
              <a:t>patrón </a:t>
            </a:r>
            <a:r>
              <a:rPr sz="1800" b="1" spc="-5" dirty="0">
                <a:latin typeface="Arial"/>
                <a:cs typeface="Arial"/>
              </a:rPr>
              <a:t>puede aplicar “Scaling-In”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instancias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en caso </a:t>
            </a:r>
            <a:r>
              <a:rPr sz="1800" b="1" dirty="0">
                <a:latin typeface="Arial"/>
                <a:cs typeface="Arial"/>
              </a:rPr>
              <a:t>de que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haya</a:t>
            </a:r>
            <a:endParaRPr sz="1800">
              <a:latin typeface="Arial"/>
              <a:cs typeface="Arial"/>
            </a:endParaRPr>
          </a:p>
          <a:p>
            <a:pPr marL="34036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más </a:t>
            </a:r>
            <a:r>
              <a:rPr sz="1800" b="1" spc="-5" dirty="0">
                <a:latin typeface="Arial"/>
                <a:cs typeface="Arial"/>
              </a:rPr>
              <a:t>instancias </a:t>
            </a:r>
            <a:r>
              <a:rPr sz="1800" b="1" spc="-10" dirty="0">
                <a:latin typeface="Arial"/>
                <a:cs typeface="Arial"/>
              </a:rPr>
              <a:t>activas </a:t>
            </a:r>
            <a:r>
              <a:rPr sz="1800" b="1" dirty="0">
                <a:latin typeface="Arial"/>
                <a:cs typeface="Arial"/>
              </a:rPr>
              <a:t>de las </a:t>
            </a:r>
            <a:r>
              <a:rPr sz="1800" b="1" spc="-5" dirty="0">
                <a:latin typeface="Arial"/>
                <a:cs typeface="Arial"/>
              </a:rPr>
              <a:t>realmente necesarias, como se muestra en el</a:t>
            </a:r>
            <a:r>
              <a:rPr sz="1800" b="1" spc="1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diagrama.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59093" y="4114006"/>
            <a:ext cx="4122420" cy="1647825"/>
            <a:chOff x="3259093" y="4114006"/>
            <a:chExt cx="4122420" cy="1647825"/>
          </a:xfrm>
        </p:grpSpPr>
        <p:sp>
          <p:nvSpPr>
            <p:cNvPr id="13" name="object 13"/>
            <p:cNvSpPr/>
            <p:nvPr/>
          </p:nvSpPr>
          <p:spPr>
            <a:xfrm>
              <a:off x="3259093" y="4320104"/>
              <a:ext cx="4122062" cy="14415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2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8502" y="5962903"/>
            <a:ext cx="8570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El “Writer” de </a:t>
            </a:r>
            <a:r>
              <a:rPr sz="1800" b="1" spc="-5" dirty="0">
                <a:latin typeface="Arial"/>
                <a:cs typeface="Arial"/>
              </a:rPr>
              <a:t>configuración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5" dirty="0">
                <a:latin typeface="Arial"/>
                <a:cs typeface="Arial"/>
              </a:rPr>
              <a:t>contenedor es </a:t>
            </a:r>
            <a:r>
              <a:rPr sz="1800" b="1" dirty="0">
                <a:latin typeface="Arial"/>
                <a:cs typeface="Arial"/>
              </a:rPr>
              <a:t>notificado de la </a:t>
            </a:r>
            <a:r>
              <a:rPr sz="1800" b="1" spc="-5" dirty="0">
                <a:latin typeface="Arial"/>
                <a:cs typeface="Arial"/>
              </a:rPr>
              <a:t>necesidad </a:t>
            </a:r>
            <a:r>
              <a:rPr sz="1800" b="1" dirty="0">
                <a:latin typeface="Arial"/>
                <a:cs typeface="Arial"/>
              </a:rPr>
              <a:t>de  </a:t>
            </a:r>
            <a:r>
              <a:rPr sz="1800" b="1" spc="-5" dirty="0">
                <a:latin typeface="Arial"/>
                <a:cs typeface="Arial"/>
              </a:rPr>
              <a:t>realizar “Scaling-In” </a:t>
            </a:r>
            <a:r>
              <a:rPr sz="1800" b="1" dirty="0">
                <a:latin typeface="Arial"/>
                <a:cs typeface="Arial"/>
              </a:rPr>
              <a:t>para </a:t>
            </a:r>
            <a:r>
              <a:rPr sz="1800" b="1" spc="-5" dirty="0">
                <a:latin typeface="Arial"/>
                <a:cs typeface="Arial"/>
              </a:rPr>
              <a:t>terminar </a:t>
            </a:r>
            <a:r>
              <a:rPr sz="1800" b="1" dirty="0">
                <a:latin typeface="Arial"/>
                <a:cs typeface="Arial"/>
              </a:rPr>
              <a:t>dos </a:t>
            </a:r>
            <a:r>
              <a:rPr sz="1800" b="1" spc="-5" dirty="0">
                <a:latin typeface="Arial"/>
                <a:cs typeface="Arial"/>
              </a:rPr>
              <a:t>instancias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10" dirty="0">
                <a:latin typeface="Arial"/>
                <a:cs typeface="Arial"/>
              </a:rPr>
              <a:t>microservicio</a:t>
            </a:r>
            <a:r>
              <a:rPr sz="1800" b="1" spc="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existentes.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7035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Dedicated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333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have access to required data without having to compete</a:t>
            </a:r>
            <a:r>
              <a:rPr sz="2000" b="1" i="1" spc="-2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with  other microservices or consumer</a:t>
            </a:r>
            <a:r>
              <a:rPr sz="2000" b="1" i="1" spc="-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programs?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949" y="2562497"/>
            <a:ext cx="4654388" cy="2056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996183" y="2091439"/>
            <a:ext cx="6200140" cy="4498340"/>
            <a:chOff x="2996183" y="2091439"/>
            <a:chExt cx="6200140" cy="4498340"/>
          </a:xfrm>
        </p:grpSpPr>
        <p:sp>
          <p:nvSpPr>
            <p:cNvPr id="14" name="object 14"/>
            <p:cNvSpPr/>
            <p:nvPr/>
          </p:nvSpPr>
          <p:spPr>
            <a:xfrm>
              <a:off x="2996183" y="3194304"/>
              <a:ext cx="6199631" cy="33954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68901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19395" y="3211830"/>
              <a:ext cx="1510411" cy="9123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17 CuadroTexto"/>
          <p:cNvSpPr txBox="1"/>
          <p:nvPr/>
        </p:nvSpPr>
        <p:spPr>
          <a:xfrm>
            <a:off x="228600" y="3713751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3</a:t>
            </a:r>
            <a:r>
              <a:rPr lang="es-ES" dirty="0" smtClean="0">
                <a:solidFill>
                  <a:srgbClr val="7030A0"/>
                </a:solidFill>
              </a:rPr>
              <a:t>. Compartir el Server (Nodo), Se comparte instancia, Se asigna esquema de base de datos a cada </a:t>
            </a:r>
            <a:r>
              <a:rPr lang="es-ES" dirty="0" err="1" smtClean="0">
                <a:solidFill>
                  <a:srgbClr val="7030A0"/>
                </a:solidFill>
              </a:rPr>
              <a:t>Microservicio</a:t>
            </a:r>
            <a:r>
              <a:rPr lang="es-ES" dirty="0" smtClean="0">
                <a:solidFill>
                  <a:srgbClr val="7030A0"/>
                </a:solidFill>
              </a:rPr>
              <a:t>, con su correspondiente seguridad.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2973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7645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Serverless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Deployment -</a:t>
            </a:r>
            <a:r>
              <a:rPr sz="2800" spc="9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531110"/>
            <a:ext cx="1010031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microservices be deployed  without the need for maintaining  underlying infrastructure resources, such  as Web servers or virtual</a:t>
            </a:r>
            <a:r>
              <a:rPr sz="4000" b="1" i="1" spc="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machines?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1673947" y="5486781"/>
            <a:ext cx="5570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Despliegue sin la necesidad de mantener los recursos subyacentes de infraestructura.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685800" y="1371600"/>
            <a:ext cx="5570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El consumidor de la nube, no sabe donde está desplegado el </a:t>
            </a:r>
            <a:r>
              <a:rPr lang="es-ES" sz="1200" dirty="0" err="1" smtClean="0">
                <a:solidFill>
                  <a:srgbClr val="7030A0"/>
                </a:solidFill>
              </a:rPr>
              <a:t>microservicio</a:t>
            </a:r>
            <a:r>
              <a:rPr lang="es-ES" sz="1200" dirty="0" smtClean="0">
                <a:solidFill>
                  <a:srgbClr val="7030A0"/>
                </a:solidFill>
              </a:rPr>
              <a:t>.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645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Serverless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Deployment -</a:t>
            </a:r>
            <a:r>
              <a:rPr sz="2800" b="0" spc="9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278745" cy="3956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2705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without the need for maintaining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underlying  infrastructure resources, such as Web servers or virtual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machines?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50">
              <a:latin typeface="Arial"/>
              <a:cs typeface="Arial"/>
            </a:endParaRPr>
          </a:p>
          <a:p>
            <a:pPr marL="481330" marR="508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Un requisito común que forma parte del ciclo típico de entrega de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  </a:t>
            </a:r>
            <a:r>
              <a:rPr sz="2000" b="1" dirty="0">
                <a:latin typeface="Arial"/>
                <a:cs typeface="Arial"/>
              </a:rPr>
              <a:t>es el despliegue rápido 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para que se implementen, </a:t>
            </a:r>
            <a:r>
              <a:rPr sz="2000" b="1" spc="-5" dirty="0">
                <a:latin typeface="Arial"/>
                <a:cs typeface="Arial"/>
              </a:rPr>
              <a:t>activen </a:t>
            </a:r>
            <a:r>
              <a:rPr sz="2000" b="1" dirty="0">
                <a:latin typeface="Arial"/>
                <a:cs typeface="Arial"/>
              </a:rPr>
              <a:t>y  estén disponibles lo antes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posible.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Arial"/>
              <a:cs typeface="Arial"/>
            </a:endParaRPr>
          </a:p>
          <a:p>
            <a:pPr marL="481330" marR="13017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Los ciclos de </a:t>
            </a:r>
            <a:r>
              <a:rPr sz="2000" b="1" spc="-10" dirty="0">
                <a:latin typeface="Arial"/>
                <a:cs typeface="Arial"/>
              </a:rPr>
              <a:t>vida </a:t>
            </a:r>
            <a:r>
              <a:rPr sz="2000" b="1" dirty="0">
                <a:latin typeface="Arial"/>
                <a:cs typeface="Arial"/>
              </a:rPr>
              <a:t>tradicionales de entrega de </a:t>
            </a:r>
            <a:r>
              <a:rPr sz="2000" b="1" spc="-5" dirty="0">
                <a:latin typeface="Arial"/>
                <a:cs typeface="Arial"/>
              </a:rPr>
              <a:t>proyectos </a:t>
            </a:r>
            <a:r>
              <a:rPr sz="2000" b="1" dirty="0">
                <a:latin typeface="Arial"/>
                <a:cs typeface="Arial"/>
              </a:rPr>
              <a:t>de TI introducen una  demora desde el momento en que un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está </a:t>
            </a:r>
            <a:r>
              <a:rPr sz="2000" b="1" spc="-5" dirty="0">
                <a:latin typeface="Arial"/>
                <a:cs typeface="Arial"/>
              </a:rPr>
              <a:t>listo </a:t>
            </a:r>
            <a:r>
              <a:rPr sz="2000" b="1" dirty="0">
                <a:latin typeface="Arial"/>
                <a:cs typeface="Arial"/>
              </a:rPr>
              <a:t>para el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despliegue  hasta el momento en que realmente se despliega y ejecuta, principalmente  debido al esfuerzo humano requerido para configurar el entorno de </a:t>
            </a:r>
            <a:r>
              <a:rPr sz="2000" b="1" spc="-5" dirty="0">
                <a:latin typeface="Arial"/>
                <a:cs typeface="Arial"/>
              </a:rPr>
              <a:t>servidor  subyacente </a:t>
            </a:r>
            <a:r>
              <a:rPr sz="2000" b="1" dirty="0">
                <a:latin typeface="Arial"/>
                <a:cs typeface="Arial"/>
              </a:rPr>
              <a:t>del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645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Serverless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Deployment -</a:t>
            </a:r>
            <a:r>
              <a:rPr sz="2800" b="0" spc="9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35612" y="3448584"/>
            <a:ext cx="4114667" cy="15163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9756775" cy="4906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without the need for maintaining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underlying  infrastructure resources, such as Web servers or virtual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machines?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50">
              <a:latin typeface="Arial"/>
              <a:cs typeface="Arial"/>
            </a:endParaRPr>
          </a:p>
          <a:p>
            <a:pPr marL="57785" marR="3545204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Microservicio A se </a:t>
            </a:r>
            <a:r>
              <a:rPr sz="1800" b="1" dirty="0">
                <a:latin typeface="Arial"/>
                <a:cs typeface="Arial"/>
              </a:rPr>
              <a:t>despliega en un host físico, el  </a:t>
            </a:r>
            <a:r>
              <a:rPr sz="1800" b="1" spc="-5" dirty="0">
                <a:latin typeface="Arial"/>
                <a:cs typeface="Arial"/>
              </a:rPr>
              <a:t>microservicio B se </a:t>
            </a:r>
            <a:r>
              <a:rPr sz="1800" b="1" dirty="0">
                <a:latin typeface="Arial"/>
                <a:cs typeface="Arial"/>
              </a:rPr>
              <a:t>despliega en una máquina </a:t>
            </a:r>
            <a:r>
              <a:rPr sz="1800" b="1" spc="-10" dirty="0">
                <a:latin typeface="Arial"/>
                <a:cs typeface="Arial"/>
              </a:rPr>
              <a:t>virtual </a:t>
            </a:r>
            <a:r>
              <a:rPr sz="1800" b="1" spc="-5" dirty="0">
                <a:latin typeface="Arial"/>
                <a:cs typeface="Arial"/>
              </a:rPr>
              <a:t>y </a:t>
            </a:r>
            <a:r>
              <a:rPr sz="1800" b="1" dirty="0">
                <a:latin typeface="Arial"/>
                <a:cs typeface="Arial"/>
              </a:rPr>
              <a:t>el  </a:t>
            </a:r>
            <a:r>
              <a:rPr sz="1800" b="1" spc="-5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C </a:t>
            </a:r>
            <a:r>
              <a:rPr sz="1800" b="1" spc="-5" dirty="0">
                <a:latin typeface="Arial"/>
                <a:cs typeface="Arial"/>
              </a:rPr>
              <a:t>se despliega en </a:t>
            </a:r>
            <a:r>
              <a:rPr sz="1800" b="1" dirty="0">
                <a:latin typeface="Arial"/>
                <a:cs typeface="Arial"/>
              </a:rPr>
              <a:t>un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Arial"/>
              <a:cs typeface="Arial"/>
            </a:endParaRPr>
          </a:p>
          <a:p>
            <a:pPr marL="57785" marR="357187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diferentes </a:t>
            </a:r>
            <a:r>
              <a:rPr sz="1800" b="1" dirty="0">
                <a:latin typeface="Arial"/>
                <a:cs typeface="Arial"/>
              </a:rPr>
              <a:t>modelos de despliegue introducirán  </a:t>
            </a:r>
            <a:r>
              <a:rPr sz="1800" b="1" spc="-5" dirty="0">
                <a:latin typeface="Arial"/>
                <a:cs typeface="Arial"/>
              </a:rPr>
              <a:t>diferentes </a:t>
            </a:r>
            <a:r>
              <a:rPr sz="1800" b="1" dirty="0">
                <a:latin typeface="Arial"/>
                <a:cs typeface="Arial"/>
              </a:rPr>
              <a:t>requisitos </a:t>
            </a:r>
            <a:r>
              <a:rPr sz="1800" b="1" spc="-5" dirty="0">
                <a:latin typeface="Arial"/>
                <a:cs typeface="Arial"/>
              </a:rPr>
              <a:t>y </a:t>
            </a:r>
            <a:r>
              <a:rPr sz="1800" b="1" dirty="0">
                <a:latin typeface="Arial"/>
                <a:cs typeface="Arial"/>
              </a:rPr>
              <a:t>configuraciones de tiempo de  </a:t>
            </a:r>
            <a:r>
              <a:rPr sz="1800" b="1" spc="-5" dirty="0">
                <a:latin typeface="Arial"/>
                <a:cs typeface="Arial"/>
              </a:rPr>
              <a:t>ejecución e infraestructura </a:t>
            </a:r>
            <a:r>
              <a:rPr sz="1800" b="1" dirty="0">
                <a:latin typeface="Arial"/>
                <a:cs typeface="Arial"/>
              </a:rPr>
              <a:t>que deben </a:t>
            </a:r>
            <a:r>
              <a:rPr sz="1800" b="1" spc="-5" dirty="0">
                <a:latin typeface="Arial"/>
                <a:cs typeface="Arial"/>
              </a:rPr>
              <a:t>cumplirse y  abordarse antes </a:t>
            </a:r>
            <a:r>
              <a:rPr sz="1800" b="1" dirty="0">
                <a:latin typeface="Arial"/>
                <a:cs typeface="Arial"/>
              </a:rPr>
              <a:t>de que los </a:t>
            </a:r>
            <a:r>
              <a:rPr sz="1800" b="1" spc="-5" dirty="0">
                <a:latin typeface="Arial"/>
                <a:cs typeface="Arial"/>
              </a:rPr>
              <a:t>microservicios puedan estar  disponibles.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Arial"/>
              <a:cs typeface="Arial"/>
            </a:endParaRPr>
          </a:p>
          <a:p>
            <a:pPr marL="57785" marR="344233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Este diagrama muestra diferentes microservicios  desplegados </a:t>
            </a:r>
            <a:r>
              <a:rPr sz="1800" b="1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diferentes recursos de infraestructura de  acuerdo </a:t>
            </a:r>
            <a:r>
              <a:rPr sz="1800" b="1" dirty="0">
                <a:latin typeface="Arial"/>
                <a:cs typeface="Arial"/>
              </a:rPr>
              <a:t>con </a:t>
            </a:r>
            <a:r>
              <a:rPr sz="1800" b="1" spc="-5" dirty="0">
                <a:latin typeface="Arial"/>
                <a:cs typeface="Arial"/>
              </a:rPr>
              <a:t>su </a:t>
            </a:r>
            <a:r>
              <a:rPr sz="1800" b="1" spc="-10" dirty="0">
                <a:latin typeface="Arial"/>
                <a:cs typeface="Arial"/>
              </a:rPr>
              <a:t>nivel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aislamiento</a:t>
            </a:r>
            <a:r>
              <a:rPr sz="1800" b="1" spc="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requerido.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487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Serverless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Deployment -</a:t>
            </a:r>
            <a:r>
              <a:rPr sz="2800" b="0" spc="10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82466" y="2284412"/>
            <a:ext cx="2112648" cy="3704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9756775" cy="4951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without the need for maintaining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underlying  infrastructure resources, such as Web servers or virtual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machines?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"/>
              <a:cs typeface="Arial"/>
            </a:endParaRPr>
          </a:p>
          <a:p>
            <a:pPr marL="78105" marR="234886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El microservicio está empaquetado con los componentes necesarios y la  información de configuración para que pueda desplegarse en un entorno  especial sin </a:t>
            </a:r>
            <a:r>
              <a:rPr sz="1600" b="1" spc="-10" dirty="0">
                <a:latin typeface="Arial"/>
                <a:cs typeface="Arial"/>
              </a:rPr>
              <a:t>servidor que </a:t>
            </a:r>
            <a:r>
              <a:rPr sz="1600" b="1" spc="-5" dirty="0">
                <a:latin typeface="Arial"/>
                <a:cs typeface="Arial"/>
              </a:rPr>
              <a:t>pueda recibir el </a:t>
            </a:r>
            <a:r>
              <a:rPr sz="1600" b="1" spc="-10" dirty="0">
                <a:latin typeface="Arial"/>
                <a:cs typeface="Arial"/>
              </a:rPr>
              <a:t>paquete </a:t>
            </a:r>
            <a:r>
              <a:rPr sz="1600" b="1" spc="-5" dirty="0">
                <a:latin typeface="Arial"/>
                <a:cs typeface="Arial"/>
              </a:rPr>
              <a:t>y automatizar el resto del  proceso de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despliegue.</a:t>
            </a:r>
            <a:endParaRPr sz="1600" dirty="0">
              <a:latin typeface="Arial"/>
              <a:cs typeface="Arial"/>
            </a:endParaRPr>
          </a:p>
          <a:p>
            <a:pPr marL="78105" marR="2658110">
              <a:lnSpc>
                <a:spcPct val="100000"/>
              </a:lnSpc>
              <a:spcBef>
                <a:spcPts val="1395"/>
              </a:spcBef>
            </a:pPr>
            <a:r>
              <a:rPr sz="1600" b="1" spc="-5" dirty="0">
                <a:latin typeface="Arial"/>
                <a:cs typeface="Arial"/>
              </a:rPr>
              <a:t>Un entorno sin </a:t>
            </a:r>
            <a:r>
              <a:rPr sz="1600" b="1" spc="-10" dirty="0">
                <a:latin typeface="Arial"/>
                <a:cs typeface="Arial"/>
              </a:rPr>
              <a:t>servidor </a:t>
            </a:r>
            <a:r>
              <a:rPr sz="1600" b="1" spc="-5" dirty="0">
                <a:latin typeface="Arial"/>
                <a:cs typeface="Arial"/>
              </a:rPr>
              <a:t>es </a:t>
            </a:r>
            <a:r>
              <a:rPr sz="1600" b="1" spc="-10" dirty="0">
                <a:latin typeface="Arial"/>
                <a:cs typeface="Arial"/>
              </a:rPr>
              <a:t>un </a:t>
            </a:r>
            <a:r>
              <a:rPr sz="1600" b="1" spc="-5" dirty="0">
                <a:latin typeface="Arial"/>
                <a:cs typeface="Arial"/>
              </a:rPr>
              <a:t>entorno especial de tiempo de ejecución  </a:t>
            </a:r>
            <a:r>
              <a:rPr sz="1600" b="1" spc="-10" dirty="0">
                <a:latin typeface="Arial"/>
                <a:cs typeface="Arial"/>
              </a:rPr>
              <a:t>operativo que </a:t>
            </a:r>
            <a:r>
              <a:rPr sz="1600" b="1" spc="-5" dirty="0">
                <a:latin typeface="Arial"/>
                <a:cs typeface="Arial"/>
              </a:rPr>
              <a:t>no requiere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los desarrolladores o administradores del  sistema desplieguen o </a:t>
            </a:r>
            <a:r>
              <a:rPr sz="1600" b="1" spc="-10" dirty="0">
                <a:latin typeface="Arial"/>
                <a:cs typeface="Arial"/>
              </a:rPr>
              <a:t>aprovisionen</a:t>
            </a:r>
            <a:r>
              <a:rPr sz="1600" b="1" spc="12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servidores.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 dirty="0">
              <a:latin typeface="Arial"/>
              <a:cs typeface="Arial"/>
            </a:endParaRPr>
          </a:p>
          <a:p>
            <a:pPr marL="78105" marR="225361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En cambio, está equipado con tecnología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permite el despliegue de  paquetes especiales de microservicios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25" dirty="0">
                <a:latin typeface="Arial"/>
                <a:cs typeface="Arial"/>
              </a:rPr>
              <a:t>ya </a:t>
            </a:r>
            <a:r>
              <a:rPr sz="1600" b="1" spc="-10" dirty="0">
                <a:latin typeface="Arial"/>
                <a:cs typeface="Arial"/>
              </a:rPr>
              <a:t>incluyen </a:t>
            </a:r>
            <a:r>
              <a:rPr sz="1600" b="1" spc="-5" dirty="0">
                <a:latin typeface="Arial"/>
                <a:cs typeface="Arial"/>
              </a:rPr>
              <a:t>los componentes del  </a:t>
            </a:r>
            <a:r>
              <a:rPr sz="1600" b="1" spc="-10" dirty="0">
                <a:latin typeface="Arial"/>
                <a:cs typeface="Arial"/>
              </a:rPr>
              <a:t>servidor </a:t>
            </a:r>
            <a:r>
              <a:rPr sz="1600" b="1" spc="-5" dirty="0">
                <a:latin typeface="Arial"/>
                <a:cs typeface="Arial"/>
              </a:rPr>
              <a:t>necesarios y la información de</a:t>
            </a:r>
            <a:r>
              <a:rPr sz="1600" b="1" spc="1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configuración.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 dirty="0">
              <a:latin typeface="Arial"/>
              <a:cs typeface="Arial"/>
            </a:endParaRPr>
          </a:p>
          <a:p>
            <a:pPr marL="78105" marR="244538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Tras el despliegue, el entorno sin </a:t>
            </a:r>
            <a:r>
              <a:rPr sz="1600" b="1" spc="-10" dirty="0">
                <a:latin typeface="Arial"/>
                <a:cs typeface="Arial"/>
              </a:rPr>
              <a:t>servidor </a:t>
            </a:r>
            <a:r>
              <a:rPr sz="1600" b="1" spc="-5" dirty="0">
                <a:latin typeface="Arial"/>
                <a:cs typeface="Arial"/>
              </a:rPr>
              <a:t>implementa y </a:t>
            </a:r>
            <a:r>
              <a:rPr sz="1600" b="1" spc="-10" dirty="0">
                <a:latin typeface="Arial"/>
                <a:cs typeface="Arial"/>
              </a:rPr>
              <a:t>activa  </a:t>
            </a:r>
            <a:r>
              <a:rPr sz="1600" b="1" spc="-5" dirty="0">
                <a:latin typeface="Arial"/>
                <a:cs typeface="Arial"/>
              </a:rPr>
              <a:t>automáticamente un despliegue del microservicio sin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el administrador  tenga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hacer nada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más.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598" y="216534"/>
            <a:ext cx="3222560" cy="273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Rectángulo"/>
          <p:cNvSpPr/>
          <p:nvPr/>
        </p:nvSpPr>
        <p:spPr>
          <a:xfrm>
            <a:off x="5574601" y="5224631"/>
            <a:ext cx="3236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Se descarga el </a:t>
            </a:r>
            <a:r>
              <a:rPr lang="es-ES" sz="1200" dirty="0" err="1" smtClean="0">
                <a:solidFill>
                  <a:srgbClr val="7030A0"/>
                </a:solidFill>
              </a:rPr>
              <a:t>sdk</a:t>
            </a:r>
            <a:r>
              <a:rPr lang="es-ES" sz="1200" dirty="0" smtClean="0">
                <a:solidFill>
                  <a:srgbClr val="7030A0"/>
                </a:solidFill>
              </a:rPr>
              <a:t> para crear el manifiesto para el despliegue en la nube que se desee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10539449" y="3985696"/>
            <a:ext cx="6663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PAAS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487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Serverless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Deployment -</a:t>
            </a:r>
            <a:r>
              <a:rPr sz="2800" b="0" spc="10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82466" y="2284412"/>
            <a:ext cx="2112648" cy="3704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9756775" cy="5038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without the need for maintaining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underlying  infrastructure resources, such as Web servers or virtual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machines?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31445" marR="2043430">
              <a:lnSpc>
                <a:spcPct val="100000"/>
              </a:lnSpc>
              <a:spcBef>
                <a:spcPts val="1325"/>
              </a:spcBef>
            </a:pPr>
            <a:r>
              <a:rPr sz="1600" b="1" spc="-10" dirty="0">
                <a:latin typeface="Arial"/>
                <a:cs typeface="Arial"/>
              </a:rPr>
              <a:t>Los </a:t>
            </a:r>
            <a:r>
              <a:rPr sz="1600" b="1" spc="-5" dirty="0">
                <a:latin typeface="Arial"/>
                <a:cs typeface="Arial"/>
              </a:rPr>
              <a:t>microservicios están diseñados, programados y desplegados junto con el  descriptor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define el ambiente y las dependencias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puedan</a:t>
            </a:r>
            <a:r>
              <a:rPr sz="1600" b="1" spc="2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existir.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Arial"/>
              <a:cs typeface="Arial"/>
            </a:endParaRPr>
          </a:p>
          <a:p>
            <a:pPr marL="13144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Una </a:t>
            </a:r>
            <a:r>
              <a:rPr sz="1600" b="1" spc="-15" dirty="0">
                <a:latin typeface="Arial"/>
                <a:cs typeface="Arial"/>
              </a:rPr>
              <a:t>vez </a:t>
            </a:r>
            <a:r>
              <a:rPr sz="1600" b="1" spc="-5" dirty="0">
                <a:latin typeface="Arial"/>
                <a:cs typeface="Arial"/>
              </a:rPr>
              <a:t>desplegado, el entorno sin </a:t>
            </a:r>
            <a:r>
              <a:rPr sz="1600" b="1" spc="-10" dirty="0">
                <a:latin typeface="Arial"/>
                <a:cs typeface="Arial"/>
              </a:rPr>
              <a:t>servidor </a:t>
            </a:r>
            <a:r>
              <a:rPr sz="1600" b="1" spc="-5" dirty="0">
                <a:latin typeface="Arial"/>
                <a:cs typeface="Arial"/>
              </a:rPr>
              <a:t>puede ejecutar y escalar</a:t>
            </a:r>
            <a:r>
              <a:rPr sz="1600" b="1" spc="229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los</a:t>
            </a:r>
            <a:endParaRPr sz="1600">
              <a:latin typeface="Arial"/>
              <a:cs typeface="Arial"/>
            </a:endParaRPr>
          </a:p>
          <a:p>
            <a:pPr marL="13144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microservicios y garantizar su disponibilidad y</a:t>
            </a:r>
            <a:r>
              <a:rPr sz="1600" b="1" spc="15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escalabilidad.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Arial"/>
              <a:cs typeface="Arial"/>
            </a:endParaRPr>
          </a:p>
          <a:p>
            <a:pPr marL="131445" marR="219202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El entorno sin </a:t>
            </a:r>
            <a:r>
              <a:rPr sz="1600" b="1" spc="-10" dirty="0">
                <a:latin typeface="Arial"/>
                <a:cs typeface="Arial"/>
              </a:rPr>
              <a:t>servidor </a:t>
            </a:r>
            <a:r>
              <a:rPr sz="1600" b="1" spc="-5" dirty="0">
                <a:latin typeface="Arial"/>
                <a:cs typeface="Arial"/>
              </a:rPr>
              <a:t>es </a:t>
            </a:r>
            <a:r>
              <a:rPr sz="1600" b="1" spc="-10" dirty="0">
                <a:latin typeface="Arial"/>
                <a:cs typeface="Arial"/>
              </a:rPr>
              <a:t>comúnmente </a:t>
            </a:r>
            <a:r>
              <a:rPr sz="1600" b="1" spc="-5" dirty="0">
                <a:latin typeface="Arial"/>
                <a:cs typeface="Arial"/>
              </a:rPr>
              <a:t>proporcionado y operado </a:t>
            </a:r>
            <a:r>
              <a:rPr sz="1600" b="1" spc="-10" dirty="0">
                <a:latin typeface="Arial"/>
                <a:cs typeface="Arial"/>
              </a:rPr>
              <a:t>por </a:t>
            </a:r>
            <a:r>
              <a:rPr sz="1600" b="1" spc="-5" dirty="0">
                <a:latin typeface="Arial"/>
                <a:cs typeface="Arial"/>
              </a:rPr>
              <a:t>un  </a:t>
            </a:r>
            <a:r>
              <a:rPr sz="1600" b="1" spc="-10" dirty="0">
                <a:latin typeface="Arial"/>
                <a:cs typeface="Arial"/>
              </a:rPr>
              <a:t>proveedor </a:t>
            </a:r>
            <a:r>
              <a:rPr sz="1600" b="1" spc="-5" dirty="0">
                <a:latin typeface="Arial"/>
                <a:cs typeface="Arial"/>
              </a:rPr>
              <a:t>de </a:t>
            </a:r>
            <a:r>
              <a:rPr sz="1600" b="1" spc="-10" dirty="0">
                <a:latin typeface="Arial"/>
                <a:cs typeface="Arial"/>
              </a:rPr>
              <a:t>nube </a:t>
            </a:r>
            <a:r>
              <a:rPr sz="1600" b="1" spc="-5" dirty="0">
                <a:latin typeface="Arial"/>
                <a:cs typeface="Arial"/>
              </a:rPr>
              <a:t>pública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se basa en motores de contenedores o  máquinas </a:t>
            </a:r>
            <a:r>
              <a:rPr sz="1600" b="1" spc="-10" dirty="0">
                <a:latin typeface="Arial"/>
                <a:cs typeface="Arial"/>
              </a:rPr>
              <a:t>virtuales </a:t>
            </a:r>
            <a:r>
              <a:rPr sz="1600" b="1" spc="-5" dirty="0">
                <a:latin typeface="Arial"/>
                <a:cs typeface="Arial"/>
              </a:rPr>
              <a:t>para aislar el tiempo de ejecución de un microservicio de  otro.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"/>
              <a:cs typeface="Arial"/>
            </a:endParaRPr>
          </a:p>
          <a:p>
            <a:pPr marL="131445" marR="1861185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Los </a:t>
            </a:r>
            <a:r>
              <a:rPr sz="1600" b="1" spc="-5" dirty="0">
                <a:latin typeface="Arial"/>
                <a:cs typeface="Arial"/>
              </a:rPr>
              <a:t>detalles de tiempo de ejecución están ocultos para el cliente, y el </a:t>
            </a:r>
            <a:r>
              <a:rPr sz="1600" b="1" spc="-10" dirty="0">
                <a:latin typeface="Arial"/>
                <a:cs typeface="Arial"/>
              </a:rPr>
              <a:t>proveedor  </a:t>
            </a:r>
            <a:r>
              <a:rPr sz="1600" b="1" spc="-5" dirty="0">
                <a:latin typeface="Arial"/>
                <a:cs typeface="Arial"/>
              </a:rPr>
              <a:t>de la nube es responsable de administrar la infraestructura de bajo </a:t>
            </a:r>
            <a:r>
              <a:rPr sz="1600" b="1" spc="-10" dirty="0">
                <a:latin typeface="Arial"/>
                <a:cs typeface="Arial"/>
              </a:rPr>
              <a:t>nivel,  </a:t>
            </a:r>
            <a:r>
              <a:rPr sz="1600" b="1" spc="-5" dirty="0">
                <a:latin typeface="Arial"/>
                <a:cs typeface="Arial"/>
              </a:rPr>
              <a:t>incluidos los sistemas </a:t>
            </a:r>
            <a:r>
              <a:rPr sz="1600" b="1" spc="-10" dirty="0">
                <a:latin typeface="Arial"/>
                <a:cs typeface="Arial"/>
              </a:rPr>
              <a:t>operativos, </a:t>
            </a:r>
            <a:r>
              <a:rPr sz="1600" b="1" spc="-5" dirty="0">
                <a:latin typeface="Arial"/>
                <a:cs typeface="Arial"/>
              </a:rPr>
              <a:t>las máquinas </a:t>
            </a:r>
            <a:r>
              <a:rPr sz="1600" b="1" spc="-10" dirty="0">
                <a:latin typeface="Arial"/>
                <a:cs typeface="Arial"/>
              </a:rPr>
              <a:t>virtuales </a:t>
            </a:r>
            <a:r>
              <a:rPr sz="1600" b="1" spc="-5" dirty="0">
                <a:latin typeface="Arial"/>
                <a:cs typeface="Arial"/>
              </a:rPr>
              <a:t>y los</a:t>
            </a:r>
            <a:r>
              <a:rPr sz="1600" b="1" spc="3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contenedores.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168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Micro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Scatter-Gather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594229"/>
            <a:ext cx="995616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a microservice carry out high-  performance composition </a:t>
            </a:r>
            <a:r>
              <a:rPr sz="4000" b="1" i="1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that can  include composing specific microservice  instances?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533400" y="5601045"/>
            <a:ext cx="3236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Llevar lógica de composición que tiene instancias de microservicios especificas</a:t>
            </a:r>
            <a:endParaRPr lang="es-CO" sz="1200" dirty="0">
              <a:solidFill>
                <a:srgbClr val="7030A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99" y="4638929"/>
            <a:ext cx="2050606" cy="1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Rectángulo"/>
          <p:cNvSpPr/>
          <p:nvPr/>
        </p:nvSpPr>
        <p:spPr>
          <a:xfrm>
            <a:off x="3922586" y="6062710"/>
            <a:ext cx="3236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b="1" dirty="0" smtClean="0">
                <a:solidFill>
                  <a:srgbClr val="7030A0"/>
                </a:solidFill>
              </a:rPr>
              <a:t>Proceso complejo.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168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Scatter-Gather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400665" cy="4729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20419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carry out high-performance composition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that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can  include composing specific microservice</a:t>
            </a:r>
            <a:r>
              <a:rPr sz="2000" b="1" i="1" spc="-10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 dirty="0">
              <a:latin typeface="Arial"/>
              <a:cs typeface="Arial"/>
            </a:endParaRPr>
          </a:p>
          <a:p>
            <a:pPr marL="267335" marR="1096010">
              <a:lnSpc>
                <a:spcPct val="100000"/>
              </a:lnSpc>
              <a:tabLst>
                <a:tab pos="5549900" algn="l"/>
              </a:tabLst>
            </a:pPr>
            <a:r>
              <a:rPr sz="1800" b="1" dirty="0">
                <a:latin typeface="Arial"/>
                <a:cs typeface="Arial"/>
              </a:rPr>
              <a:t>Los enfoques comunes </a:t>
            </a:r>
            <a:r>
              <a:rPr sz="1800" b="1" spc="-5" dirty="0">
                <a:latin typeface="Arial"/>
                <a:cs typeface="Arial"/>
              </a:rPr>
              <a:t>para la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composición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	microservicios, como el </a:t>
            </a:r>
            <a:r>
              <a:rPr sz="1800" b="1" dirty="0">
                <a:latin typeface="Arial"/>
                <a:cs typeface="Arial"/>
              </a:rPr>
              <a:t>enfoque  proporcionado por </a:t>
            </a:r>
            <a:r>
              <a:rPr sz="1800" b="1" spc="-5" dirty="0">
                <a:latin typeface="Arial"/>
                <a:cs typeface="Arial"/>
              </a:rPr>
              <a:t>el patrón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“Microservice </a:t>
            </a:r>
            <a:r>
              <a:rPr sz="1800" b="1" spc="-5" dirty="0">
                <a:latin typeface="Arial"/>
                <a:cs typeface="Arial"/>
              </a:rPr>
              <a:t>Compositor”, está </a:t>
            </a:r>
            <a:r>
              <a:rPr sz="1800" b="1" dirty="0">
                <a:latin typeface="Arial"/>
                <a:cs typeface="Arial"/>
              </a:rPr>
              <a:t>orientado </a:t>
            </a:r>
            <a:r>
              <a:rPr sz="1800" b="1" spc="-5" dirty="0">
                <a:latin typeface="Arial"/>
                <a:cs typeface="Arial"/>
              </a:rPr>
              <a:t>hacia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la</a:t>
            </a:r>
            <a:endParaRPr sz="1800" dirty="0">
              <a:latin typeface="Arial"/>
              <a:cs typeface="Arial"/>
            </a:endParaRPr>
          </a:p>
          <a:p>
            <a:pPr marL="267335" marR="98806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interacción entre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parte central </a:t>
            </a:r>
            <a:r>
              <a:rPr sz="1800" b="1" dirty="0">
                <a:latin typeface="Arial"/>
                <a:cs typeface="Arial"/>
              </a:rPr>
              <a:t>de lógica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composición con </a:t>
            </a:r>
            <a:r>
              <a:rPr sz="1800" b="1" spc="-5" dirty="0">
                <a:latin typeface="Arial"/>
                <a:cs typeface="Arial"/>
              </a:rPr>
              <a:t>los microservicios  </a:t>
            </a:r>
            <a:r>
              <a:rPr sz="1800" b="1" dirty="0">
                <a:latin typeface="Arial"/>
                <a:cs typeface="Arial"/>
              </a:rPr>
              <a:t>distribuidos que son </a:t>
            </a:r>
            <a:r>
              <a:rPr sz="1800" b="1" spc="-5" dirty="0">
                <a:latin typeface="Arial"/>
                <a:cs typeface="Arial"/>
              </a:rPr>
              <a:t>responsables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parte de la </a:t>
            </a:r>
            <a:r>
              <a:rPr sz="1800" b="1" dirty="0">
                <a:latin typeface="Arial"/>
                <a:cs typeface="Arial"/>
              </a:rPr>
              <a:t>lógica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toda </a:t>
            </a:r>
            <a:r>
              <a:rPr sz="1800" b="1" spc="-5" dirty="0">
                <a:latin typeface="Arial"/>
                <a:cs typeface="Arial"/>
              </a:rPr>
              <a:t>la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tarea.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 dirty="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Lo que </a:t>
            </a:r>
            <a:r>
              <a:rPr sz="1800" b="1" spc="-5" dirty="0">
                <a:latin typeface="Arial"/>
                <a:cs typeface="Arial"/>
              </a:rPr>
              <a:t>es menos común es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capacidad del parte central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</a:t>
            </a:r>
            <a:r>
              <a:rPr sz="1800" b="1" dirty="0">
                <a:latin typeface="Arial"/>
                <a:cs typeface="Arial"/>
              </a:rPr>
              <a:t>lógica </a:t>
            </a:r>
            <a:r>
              <a:rPr sz="1800" b="1" spc="-5" dirty="0">
                <a:latin typeface="Arial"/>
                <a:cs typeface="Arial"/>
              </a:rPr>
              <a:t>de composición</a:t>
            </a:r>
            <a:r>
              <a:rPr sz="1800" b="1" spc="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para</a:t>
            </a:r>
            <a:endParaRPr sz="1800" dirty="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poder </a:t>
            </a:r>
            <a:r>
              <a:rPr sz="1800" b="1" spc="-5" dirty="0">
                <a:latin typeface="Arial"/>
                <a:cs typeface="Arial"/>
              </a:rPr>
              <a:t>apuntar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dirty="0">
                <a:solidFill>
                  <a:srgbClr val="007A76"/>
                </a:solidFill>
                <a:latin typeface="Arial"/>
                <a:cs typeface="Arial"/>
              </a:rPr>
              <a:t>componer </a:t>
            </a:r>
            <a:r>
              <a:rPr sz="1800" b="1" spc="-5" dirty="0">
                <a:solidFill>
                  <a:srgbClr val="007A76"/>
                </a:solidFill>
                <a:latin typeface="Arial"/>
                <a:cs typeface="Arial"/>
              </a:rPr>
              <a:t>instancias </a:t>
            </a:r>
            <a:r>
              <a:rPr sz="1800" b="1" dirty="0">
                <a:solidFill>
                  <a:srgbClr val="007A76"/>
                </a:solidFill>
                <a:latin typeface="Arial"/>
                <a:cs typeface="Arial"/>
              </a:rPr>
              <a:t>de </a:t>
            </a:r>
            <a:r>
              <a:rPr sz="1800" b="1" spc="-5" dirty="0">
                <a:solidFill>
                  <a:srgbClr val="007A76"/>
                </a:solidFill>
                <a:latin typeface="Arial"/>
                <a:cs typeface="Arial"/>
              </a:rPr>
              <a:t>microservicios individuales en tiempo </a:t>
            </a:r>
            <a:r>
              <a:rPr sz="1800" b="1" dirty="0">
                <a:solidFill>
                  <a:srgbClr val="007A76"/>
                </a:solidFill>
                <a:latin typeface="Arial"/>
                <a:cs typeface="Arial"/>
              </a:rPr>
              <a:t>de</a:t>
            </a:r>
            <a:r>
              <a:rPr sz="1800" b="1" spc="90" dirty="0">
                <a:solidFill>
                  <a:srgbClr val="007A7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A76"/>
                </a:solidFill>
                <a:latin typeface="Arial"/>
                <a:cs typeface="Arial"/>
              </a:rPr>
              <a:t>ejecución.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Arial"/>
              <a:cs typeface="Arial"/>
            </a:endParaRPr>
          </a:p>
          <a:p>
            <a:pPr marL="267335" marR="34861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Las tareas de </a:t>
            </a:r>
            <a:r>
              <a:rPr sz="1800" b="1" dirty="0">
                <a:latin typeface="Arial"/>
                <a:cs typeface="Arial"/>
              </a:rPr>
              <a:t>negocio con </a:t>
            </a:r>
            <a:r>
              <a:rPr sz="1800" b="1" spc="-5" dirty="0">
                <a:latin typeface="Arial"/>
                <a:cs typeface="Arial"/>
              </a:rPr>
              <a:t>requisitos de tiempo de ejecución de alto rendimiento </a:t>
            </a:r>
            <a:r>
              <a:rPr sz="1800" b="1" dirty="0">
                <a:latin typeface="Arial"/>
                <a:cs typeface="Arial"/>
              </a:rPr>
              <a:t>son </a:t>
            </a:r>
            <a:r>
              <a:rPr sz="1800" b="1" spc="-5" dirty="0">
                <a:latin typeface="Arial"/>
                <a:cs typeface="Arial"/>
              </a:rPr>
              <a:t>más  propensas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007A76"/>
                </a:solidFill>
                <a:latin typeface="Arial"/>
                <a:cs typeface="Arial"/>
              </a:rPr>
              <a:t>requerir </a:t>
            </a:r>
            <a:r>
              <a:rPr sz="1800" b="1" dirty="0">
                <a:solidFill>
                  <a:srgbClr val="007A76"/>
                </a:solidFill>
                <a:latin typeface="Arial"/>
                <a:cs typeface="Arial"/>
              </a:rPr>
              <a:t>una lógica de </a:t>
            </a:r>
            <a:r>
              <a:rPr sz="1800" b="1" spc="-5" dirty="0">
                <a:solidFill>
                  <a:srgbClr val="007A76"/>
                </a:solidFill>
                <a:latin typeface="Arial"/>
                <a:cs typeface="Arial"/>
              </a:rPr>
              <a:t>composición </a:t>
            </a:r>
            <a:r>
              <a:rPr sz="1800" b="1" dirty="0">
                <a:solidFill>
                  <a:srgbClr val="007A76"/>
                </a:solidFill>
                <a:latin typeface="Arial"/>
                <a:cs typeface="Arial"/>
              </a:rPr>
              <a:t>que </a:t>
            </a:r>
            <a:r>
              <a:rPr sz="1800" b="1" spc="-5" dirty="0">
                <a:solidFill>
                  <a:srgbClr val="007A76"/>
                </a:solidFill>
                <a:latin typeface="Arial"/>
                <a:cs typeface="Arial"/>
              </a:rPr>
              <a:t>pueda </a:t>
            </a:r>
            <a:r>
              <a:rPr sz="1800" b="1" dirty="0">
                <a:solidFill>
                  <a:srgbClr val="007A76"/>
                </a:solidFill>
                <a:latin typeface="Arial"/>
                <a:cs typeface="Arial"/>
              </a:rPr>
              <a:t>coordinar e </a:t>
            </a:r>
            <a:r>
              <a:rPr sz="1800" b="1" spc="-5" dirty="0">
                <a:solidFill>
                  <a:srgbClr val="007A76"/>
                </a:solidFill>
                <a:latin typeface="Arial"/>
                <a:cs typeface="Arial"/>
              </a:rPr>
              <a:t>interactuar con  instancias específicas de</a:t>
            </a:r>
            <a:r>
              <a:rPr sz="1800" b="1" dirty="0">
                <a:solidFill>
                  <a:srgbClr val="007A7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7A76"/>
                </a:solidFill>
                <a:latin typeface="Arial"/>
                <a:cs typeface="Arial"/>
              </a:rPr>
              <a:t>microservicios.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 dirty="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Sin </a:t>
            </a:r>
            <a:r>
              <a:rPr sz="1800" b="1" spc="-5" dirty="0">
                <a:latin typeface="Arial"/>
                <a:cs typeface="Arial"/>
              </a:rPr>
              <a:t>embargo, construir esa </a:t>
            </a:r>
            <a:r>
              <a:rPr sz="1800" b="1" dirty="0">
                <a:latin typeface="Arial"/>
                <a:cs typeface="Arial"/>
              </a:rPr>
              <a:t>lógica </a:t>
            </a:r>
            <a:r>
              <a:rPr sz="1800" b="1" spc="-5" dirty="0">
                <a:latin typeface="Arial"/>
                <a:cs typeface="Arial"/>
              </a:rPr>
              <a:t>es </a:t>
            </a:r>
            <a:r>
              <a:rPr sz="1800" b="1" dirty="0">
                <a:latin typeface="Arial"/>
                <a:cs typeface="Arial"/>
              </a:rPr>
              <a:t>complejo </a:t>
            </a:r>
            <a:r>
              <a:rPr sz="1800" b="1" spc="-5" dirty="0">
                <a:latin typeface="Arial"/>
                <a:cs typeface="Arial"/>
              </a:rPr>
              <a:t>y </a:t>
            </a:r>
            <a:r>
              <a:rPr sz="1800" b="1" dirty="0">
                <a:latin typeface="Arial"/>
                <a:cs typeface="Arial"/>
              </a:rPr>
              <a:t>poco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práctico.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300939" y="541999"/>
            <a:ext cx="3236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b="1" dirty="0" smtClean="0">
                <a:solidFill>
                  <a:srgbClr val="7030A0"/>
                </a:solidFill>
              </a:rPr>
              <a:t>Esparcir - Recolectar</a:t>
            </a:r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6553200" y="526949"/>
            <a:ext cx="4048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Compositor : Orquestador de los microservicios. Que pasa si existen múltiples instancias de un microservicios con el que debo trabajar, lógica mas </a:t>
            </a:r>
            <a:r>
              <a:rPr lang="es-ES" sz="1200" b="1" dirty="0" err="1" smtClean="0">
                <a:solidFill>
                  <a:srgbClr val="7030A0"/>
                </a:solidFill>
              </a:rPr>
              <a:t>alla</a:t>
            </a:r>
            <a:r>
              <a:rPr lang="es-ES" sz="1200" b="1" dirty="0" smtClean="0">
                <a:solidFill>
                  <a:srgbClr val="7030A0"/>
                </a:solidFill>
              </a:rPr>
              <a:t> de solo </a:t>
            </a:r>
            <a:r>
              <a:rPr lang="es-ES" sz="1200" b="1" dirty="0" err="1" smtClean="0">
                <a:solidFill>
                  <a:srgbClr val="7030A0"/>
                </a:solidFill>
              </a:rPr>
              <a:t>interacturar</a:t>
            </a:r>
            <a:r>
              <a:rPr lang="es-ES" sz="1200" b="1" dirty="0" smtClean="0">
                <a:solidFill>
                  <a:srgbClr val="7030A0"/>
                </a:solidFill>
              </a:rPr>
              <a:t>, sino de coordinación. 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168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Scatter-Gather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45123" y="2337942"/>
            <a:ext cx="3175378" cy="3713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9585325" cy="3934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carry out high-performance composition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that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can  include composing specific microservice</a:t>
            </a:r>
            <a:r>
              <a:rPr sz="2000" b="1" i="1" spc="-10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"/>
              <a:cs typeface="Arial"/>
            </a:endParaRPr>
          </a:p>
          <a:p>
            <a:pPr marL="5778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Hay tres instancias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5" dirty="0">
                <a:latin typeface="Arial"/>
                <a:cs typeface="Arial"/>
              </a:rPr>
              <a:t>Microservicio A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deben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componerse.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57785" marR="3411854">
              <a:lnSpc>
                <a:spcPct val="100000"/>
              </a:lnSpc>
              <a:spcBef>
                <a:spcPts val="1664"/>
              </a:spcBef>
            </a:pPr>
            <a:r>
              <a:rPr sz="1800" b="1" dirty="0">
                <a:latin typeface="Arial"/>
                <a:cs typeface="Arial"/>
              </a:rPr>
              <a:t>Sin </a:t>
            </a:r>
            <a:r>
              <a:rPr sz="1800" b="1" spc="-5" dirty="0">
                <a:latin typeface="Arial"/>
                <a:cs typeface="Arial"/>
              </a:rPr>
              <a:t>embargo, el </a:t>
            </a:r>
            <a:r>
              <a:rPr sz="1800" b="1" dirty="0">
                <a:latin typeface="Arial"/>
                <a:cs typeface="Arial"/>
              </a:rPr>
              <a:t>compositor de </a:t>
            </a:r>
            <a:r>
              <a:rPr sz="1800" b="1" spc="-5" dirty="0">
                <a:latin typeface="Arial"/>
                <a:cs typeface="Arial"/>
              </a:rPr>
              <a:t>microservicios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puede  </a:t>
            </a:r>
            <a:r>
              <a:rPr sz="1800" b="1" spc="-10" dirty="0">
                <a:latin typeface="Arial"/>
                <a:cs typeface="Arial"/>
              </a:rPr>
              <a:t>llevar </a:t>
            </a:r>
            <a:r>
              <a:rPr sz="1800" b="1" spc="-5" dirty="0">
                <a:latin typeface="Arial"/>
                <a:cs typeface="Arial"/>
              </a:rPr>
              <a:t>a cabo la </a:t>
            </a:r>
            <a:r>
              <a:rPr sz="1800" b="1" dirty="0">
                <a:latin typeface="Arial"/>
                <a:cs typeface="Arial"/>
              </a:rPr>
              <a:t>lógica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composición </a:t>
            </a:r>
            <a:r>
              <a:rPr sz="1800" b="1" spc="-5" dirty="0">
                <a:latin typeface="Arial"/>
                <a:cs typeface="Arial"/>
              </a:rPr>
              <a:t>requerida </a:t>
            </a:r>
            <a:r>
              <a:rPr sz="1800" b="1" dirty="0">
                <a:latin typeface="Arial"/>
                <a:cs typeface="Arial"/>
              </a:rPr>
              <a:t>porque  no puede coordinar </a:t>
            </a:r>
            <a:r>
              <a:rPr sz="1800" b="1" spc="-5" dirty="0">
                <a:latin typeface="Arial"/>
                <a:cs typeface="Arial"/>
              </a:rPr>
              <a:t>la </a:t>
            </a:r>
            <a:r>
              <a:rPr sz="1800" b="1" dirty="0">
                <a:latin typeface="Arial"/>
                <a:cs typeface="Arial"/>
              </a:rPr>
              <a:t>composición </a:t>
            </a:r>
            <a:r>
              <a:rPr sz="1800" b="1" spc="-5" dirty="0">
                <a:latin typeface="Arial"/>
                <a:cs typeface="Arial"/>
              </a:rPr>
              <a:t>de instancias de  microservicios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individuales.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57785" marR="3783965">
              <a:lnSpc>
                <a:spcPct val="100000"/>
              </a:lnSpc>
              <a:spcBef>
                <a:spcPts val="1689"/>
              </a:spcBef>
            </a:pPr>
            <a:r>
              <a:rPr sz="1800" b="1" spc="-5" dirty="0">
                <a:latin typeface="Arial"/>
                <a:cs typeface="Arial"/>
              </a:rPr>
              <a:t>Un </a:t>
            </a:r>
            <a:r>
              <a:rPr sz="1800" b="1" dirty="0">
                <a:latin typeface="Arial"/>
                <a:cs typeface="Arial"/>
              </a:rPr>
              <a:t>compositor </a:t>
            </a:r>
            <a:r>
              <a:rPr sz="1800" b="1" spc="-5" dirty="0">
                <a:latin typeface="Arial"/>
                <a:cs typeface="Arial"/>
              </a:rPr>
              <a:t>de microservicios estándar </a:t>
            </a:r>
            <a:r>
              <a:rPr sz="1800" b="1" dirty="0">
                <a:latin typeface="Arial"/>
                <a:cs typeface="Arial"/>
              </a:rPr>
              <a:t>no puede  componer </a:t>
            </a:r>
            <a:r>
              <a:rPr sz="1800" b="1" spc="-5" dirty="0">
                <a:latin typeface="Arial"/>
                <a:cs typeface="Arial"/>
              </a:rPr>
              <a:t>instancias de microservicios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individuales.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10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Scatter-Gather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1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601960" cy="4218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02171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carry out high-performance composition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that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can  include composing specific microservice</a:t>
            </a:r>
            <a:r>
              <a:rPr sz="2000" b="1" i="1" spc="-10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280670" marR="133032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Se establece un contenedor y se le asigna el rol de contenedor raíz para</a:t>
            </a:r>
            <a:r>
              <a:rPr sz="2000" b="1" spc="-2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el  sistema de composición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distribuido.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Arial"/>
              <a:cs typeface="Arial"/>
            </a:endParaRPr>
          </a:p>
          <a:p>
            <a:pPr marL="28067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El contenedor raíz </a:t>
            </a:r>
            <a:r>
              <a:rPr sz="2000" b="1" spc="-5" dirty="0">
                <a:latin typeface="Arial"/>
                <a:cs typeface="Arial"/>
              </a:rPr>
              <a:t>aloja microservicios </a:t>
            </a:r>
            <a:r>
              <a:rPr sz="2000" b="1" dirty="0">
                <a:latin typeface="Arial"/>
                <a:cs typeface="Arial"/>
              </a:rPr>
              <a:t>de distribuidor (Scatter) y agregador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(Gather).</a:t>
            </a:r>
            <a:endParaRPr sz="2000">
              <a:latin typeface="Arial"/>
              <a:cs typeface="Arial"/>
            </a:endParaRPr>
          </a:p>
          <a:p>
            <a:pPr marL="280670" marR="1503680">
              <a:lnSpc>
                <a:spcPct val="100000"/>
              </a:lnSpc>
              <a:spcBef>
                <a:spcPts val="1760"/>
              </a:spcBef>
            </a:pPr>
            <a:r>
              <a:rPr sz="2000" b="1" dirty="0">
                <a:latin typeface="Arial"/>
                <a:cs typeface="Arial"/>
              </a:rPr>
              <a:t>El distribuidor es responsable de </a:t>
            </a:r>
            <a:r>
              <a:rPr sz="2000" b="1" spc="-5" dirty="0">
                <a:latin typeface="Arial"/>
                <a:cs typeface="Arial"/>
              </a:rPr>
              <a:t>dividir </a:t>
            </a:r>
            <a:r>
              <a:rPr sz="2000" b="1" dirty="0">
                <a:latin typeface="Arial"/>
                <a:cs typeface="Arial"/>
              </a:rPr>
              <a:t>una tarea </a:t>
            </a:r>
            <a:r>
              <a:rPr sz="2000" b="1" spc="-10" dirty="0">
                <a:latin typeface="Arial"/>
                <a:cs typeface="Arial"/>
              </a:rPr>
              <a:t>mayor </a:t>
            </a:r>
            <a:r>
              <a:rPr sz="2000" b="1" dirty="0">
                <a:latin typeface="Arial"/>
                <a:cs typeface="Arial"/>
              </a:rPr>
              <a:t>en tareas  granulares y distribuir esas tareas a otros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o instancias</a:t>
            </a:r>
            <a:r>
              <a:rPr sz="2000" b="1" spc="-1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</a:t>
            </a: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"/>
              <a:cs typeface="Arial"/>
            </a:endParaRPr>
          </a:p>
          <a:p>
            <a:pPr marL="280670" marR="101663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El agregador es responsable de agregar los resultados de </a:t>
            </a:r>
            <a:r>
              <a:rPr sz="2000" b="1" spc="-5" dirty="0">
                <a:latin typeface="Arial"/>
                <a:cs typeface="Arial"/>
              </a:rPr>
              <a:t>los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  </a:t>
            </a:r>
            <a:r>
              <a:rPr sz="2000" b="1" dirty="0">
                <a:latin typeface="Arial"/>
                <a:cs typeface="Arial"/>
              </a:rPr>
              <a:t>compuestos o instancias de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10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Scatter-Gather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1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95853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carry out high-performance composition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that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can  include composing specific microservice</a:t>
            </a:r>
            <a:r>
              <a:rPr sz="2000" b="1" i="1" spc="-10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03794" y="2244786"/>
            <a:ext cx="3045460" cy="3324225"/>
            <a:chOff x="1703794" y="2244786"/>
            <a:chExt cx="3045460" cy="3324225"/>
          </a:xfrm>
        </p:grpSpPr>
        <p:sp>
          <p:nvSpPr>
            <p:cNvPr id="13" name="object 13"/>
            <p:cNvSpPr/>
            <p:nvPr/>
          </p:nvSpPr>
          <p:spPr>
            <a:xfrm>
              <a:off x="1703794" y="2244786"/>
              <a:ext cx="2898722" cy="33239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1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08126" y="5748020"/>
            <a:ext cx="467487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Después de que se </a:t>
            </a:r>
            <a:r>
              <a:rPr sz="1400" spc="-5" dirty="0">
                <a:latin typeface="Arial"/>
                <a:cs typeface="Arial"/>
              </a:rPr>
              <a:t>distribuyen </a:t>
            </a:r>
            <a:r>
              <a:rPr sz="1400" dirty="0">
                <a:latin typeface="Arial"/>
                <a:cs typeface="Arial"/>
              </a:rPr>
              <a:t>las tareas, cada instancia  de microservicio realiza su tarea en paralelo con las otras  instancias de </a:t>
            </a:r>
            <a:r>
              <a:rPr sz="1400" spc="-5" dirty="0">
                <a:latin typeface="Arial"/>
                <a:cs typeface="Arial"/>
              </a:rPr>
              <a:t>microservicio </a:t>
            </a:r>
            <a:r>
              <a:rPr sz="1400" dirty="0">
                <a:latin typeface="Arial"/>
                <a:cs typeface="Arial"/>
              </a:rPr>
              <a:t>y luego </a:t>
            </a:r>
            <a:r>
              <a:rPr sz="1400" spc="-5" dirty="0">
                <a:latin typeface="Arial"/>
                <a:cs typeface="Arial"/>
              </a:rPr>
              <a:t>devuelve </a:t>
            </a:r>
            <a:r>
              <a:rPr sz="1400" dirty="0">
                <a:latin typeface="Arial"/>
                <a:cs typeface="Arial"/>
              </a:rPr>
              <a:t>el resultado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  distribuidor en el </a:t>
            </a:r>
            <a:r>
              <a:rPr sz="1400" spc="-5" dirty="0">
                <a:latin typeface="Arial"/>
                <a:cs typeface="Arial"/>
              </a:rPr>
              <a:t>contenedor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raíz.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27723" y="2091439"/>
            <a:ext cx="3271520" cy="3581400"/>
            <a:chOff x="6427723" y="2091439"/>
            <a:chExt cx="3271520" cy="3581400"/>
          </a:xfrm>
        </p:grpSpPr>
        <p:sp>
          <p:nvSpPr>
            <p:cNvPr id="17" name="object 17"/>
            <p:cNvSpPr/>
            <p:nvPr/>
          </p:nvSpPr>
          <p:spPr>
            <a:xfrm>
              <a:off x="6800050" y="2348418"/>
              <a:ext cx="2898722" cy="33239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587743" y="5762650"/>
            <a:ext cx="32962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Posteriormente, </a:t>
            </a:r>
            <a:r>
              <a:rPr sz="1400" dirty="0">
                <a:latin typeface="Arial"/>
                <a:cs typeface="Arial"/>
              </a:rPr>
              <a:t>el distribuidor </a:t>
            </a:r>
            <a:r>
              <a:rPr sz="1400" spc="-5" dirty="0">
                <a:latin typeface="Arial"/>
                <a:cs typeface="Arial"/>
              </a:rPr>
              <a:t>reenvía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los  resultados 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agregador.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7035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Dedicated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333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have access to required data without having to compete</a:t>
            </a:r>
            <a:r>
              <a:rPr sz="2000" b="1" i="1" spc="-2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with  other microservices or consumer</a:t>
            </a:r>
            <a:r>
              <a:rPr sz="2000" b="1" i="1" spc="-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programs?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949" y="2562497"/>
            <a:ext cx="4654388" cy="2056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79527" y="2091439"/>
            <a:ext cx="7234555" cy="4574540"/>
            <a:chOff x="2479527" y="2091439"/>
            <a:chExt cx="7234555" cy="4574540"/>
          </a:xfrm>
        </p:grpSpPr>
        <p:sp>
          <p:nvSpPr>
            <p:cNvPr id="14" name="object 14"/>
            <p:cNvSpPr/>
            <p:nvPr/>
          </p:nvSpPr>
          <p:spPr>
            <a:xfrm>
              <a:off x="2479527" y="3188119"/>
              <a:ext cx="7234468" cy="34778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68901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19395" y="3211830"/>
              <a:ext cx="1510411" cy="9123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17 CuadroTexto"/>
          <p:cNvSpPr txBox="1"/>
          <p:nvPr/>
        </p:nvSpPr>
        <p:spPr>
          <a:xfrm>
            <a:off x="228600" y="3713751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3</a:t>
            </a:r>
            <a:r>
              <a:rPr lang="es-ES" dirty="0" smtClean="0">
                <a:solidFill>
                  <a:srgbClr val="7030A0"/>
                </a:solidFill>
              </a:rPr>
              <a:t>. Compartir el Server (Nodo), instancia, esquema , Se asignan tablas a cada Microservicios.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10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Scatter-Gather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1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95853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carry out high-performance composition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that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can  include composing specific microservice</a:t>
            </a:r>
            <a:r>
              <a:rPr sz="2000" b="1" i="1" spc="-10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instances?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48346" y="2372802"/>
            <a:ext cx="3201035" cy="3324225"/>
            <a:chOff x="1548346" y="2372802"/>
            <a:chExt cx="3201035" cy="3324225"/>
          </a:xfrm>
        </p:grpSpPr>
        <p:sp>
          <p:nvSpPr>
            <p:cNvPr id="13" name="object 13"/>
            <p:cNvSpPr/>
            <p:nvPr/>
          </p:nvSpPr>
          <p:spPr>
            <a:xfrm>
              <a:off x="1548346" y="2372802"/>
              <a:ext cx="2898722" cy="33239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2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12900" y="6000699"/>
            <a:ext cx="36506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El agregador procesa los datos y </a:t>
            </a:r>
            <a:r>
              <a:rPr sz="1400" spc="-5" dirty="0">
                <a:latin typeface="Arial"/>
                <a:cs typeface="Arial"/>
              </a:rPr>
              <a:t>devuelve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los  resultados </a:t>
            </a:r>
            <a:r>
              <a:rPr sz="1400" spc="-5" dirty="0">
                <a:latin typeface="Arial"/>
                <a:cs typeface="Arial"/>
              </a:rPr>
              <a:t>agregados </a:t>
            </a:r>
            <a:r>
              <a:rPr sz="1400" dirty="0">
                <a:latin typeface="Arial"/>
                <a:cs typeface="Arial"/>
              </a:rPr>
              <a:t>al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distribuidor.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27723" y="2091439"/>
            <a:ext cx="2382520" cy="3719195"/>
            <a:chOff x="6427723" y="2091439"/>
            <a:chExt cx="2382520" cy="3719195"/>
          </a:xfrm>
        </p:grpSpPr>
        <p:sp>
          <p:nvSpPr>
            <p:cNvPr id="17" name="object 17"/>
            <p:cNvSpPr/>
            <p:nvPr/>
          </p:nvSpPr>
          <p:spPr>
            <a:xfrm>
              <a:off x="6712157" y="2103106"/>
              <a:ext cx="2097624" cy="37074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819647" y="6000699"/>
            <a:ext cx="38417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Finalmente, el distribuidor </a:t>
            </a:r>
            <a:r>
              <a:rPr sz="1400" spc="-5" dirty="0">
                <a:latin typeface="Arial"/>
                <a:cs typeface="Arial"/>
              </a:rPr>
              <a:t>reenvía </a:t>
            </a:r>
            <a:r>
              <a:rPr sz="1400" dirty="0">
                <a:latin typeface="Arial"/>
                <a:cs typeface="Arial"/>
              </a:rPr>
              <a:t>los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resultados  agregados al consumidor del </a:t>
            </a:r>
            <a:r>
              <a:rPr sz="1400" spc="-5" dirty="0">
                <a:latin typeface="Arial"/>
                <a:cs typeface="Arial"/>
              </a:rPr>
              <a:t>servicio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original.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20 Rectángulo"/>
          <p:cNvSpPr/>
          <p:nvPr/>
        </p:nvSpPr>
        <p:spPr>
          <a:xfrm>
            <a:off x="24347" y="2645157"/>
            <a:ext cx="152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Contenedor Raíz</a:t>
            </a:r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2619503" y="2019173"/>
            <a:ext cx="152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err="1" smtClean="0">
                <a:solidFill>
                  <a:srgbClr val="7030A0"/>
                </a:solidFill>
              </a:rPr>
              <a:t>Pod</a:t>
            </a:r>
            <a:r>
              <a:rPr lang="es-ES" sz="1200" b="1" dirty="0" smtClean="0">
                <a:solidFill>
                  <a:srgbClr val="7030A0"/>
                </a:solidFill>
              </a:rPr>
              <a:t> con   2 contenedores</a:t>
            </a:r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38100" y="2980996"/>
            <a:ext cx="152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err="1" smtClean="0">
                <a:solidFill>
                  <a:srgbClr val="7030A0"/>
                </a:solidFill>
              </a:rPr>
              <a:t>Mensajeria</a:t>
            </a:r>
            <a:endParaRPr lang="es-CO" sz="1200" b="1" dirty="0">
              <a:solidFill>
                <a:srgbClr val="7030A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152515"/>
            <a:ext cx="3060601" cy="239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24 Rectángulo"/>
          <p:cNvSpPr/>
          <p:nvPr/>
        </p:nvSpPr>
        <p:spPr>
          <a:xfrm>
            <a:off x="152400" y="4302918"/>
            <a:ext cx="152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err="1" smtClean="0">
                <a:solidFill>
                  <a:srgbClr val="7030A0"/>
                </a:solidFill>
              </a:rPr>
              <a:t>Distribuiir</a:t>
            </a:r>
            <a:r>
              <a:rPr lang="es-ES" sz="1200" b="1" dirty="0" smtClean="0">
                <a:solidFill>
                  <a:srgbClr val="7030A0"/>
                </a:solidFill>
              </a:rPr>
              <a:t> la carga en varios </a:t>
            </a:r>
            <a:r>
              <a:rPr lang="es-ES" sz="1200" b="1" dirty="0" err="1" smtClean="0">
                <a:solidFill>
                  <a:srgbClr val="7030A0"/>
                </a:solidFill>
              </a:rPr>
              <a:t>worker</a:t>
            </a:r>
            <a:r>
              <a:rPr lang="es-ES" sz="1200" b="1" dirty="0" smtClean="0">
                <a:solidFill>
                  <a:srgbClr val="7030A0"/>
                </a:solidFill>
              </a:rPr>
              <a:t>, se complementa con </a:t>
            </a:r>
            <a:r>
              <a:rPr lang="es-ES" sz="1200" b="1" dirty="0" err="1" smtClean="0">
                <a:solidFill>
                  <a:srgbClr val="7030A0"/>
                </a:solidFill>
              </a:rPr>
              <a:t>mensajeria</a:t>
            </a:r>
            <a:endParaRPr lang="es-CO" sz="1200" b="1" dirty="0">
              <a:solidFill>
                <a:srgbClr val="7030A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43377"/>
            <a:ext cx="833437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475" y="2766461"/>
            <a:ext cx="657226" cy="42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27 Rectángulo"/>
          <p:cNvSpPr/>
          <p:nvPr/>
        </p:nvSpPr>
        <p:spPr>
          <a:xfrm>
            <a:off x="8660701" y="216534"/>
            <a:ext cx="27957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Otra forma</a:t>
            </a:r>
          </a:p>
          <a:p>
            <a:pPr marL="228600" indent="-228600">
              <a:buAutoNum type="arabicPeriod"/>
            </a:pPr>
            <a:r>
              <a:rPr lang="es-ES" sz="1200" b="1" dirty="0" smtClean="0">
                <a:solidFill>
                  <a:srgbClr val="7030A0"/>
                </a:solidFill>
              </a:rPr>
              <a:t>Enviar Cola 1 </a:t>
            </a:r>
          </a:p>
          <a:p>
            <a:pPr marL="228600" indent="-228600">
              <a:buAutoNum type="arabicPeriod"/>
            </a:pPr>
            <a:r>
              <a:rPr lang="es-ES" sz="1200" b="1" dirty="0" smtClean="0">
                <a:solidFill>
                  <a:srgbClr val="7030A0"/>
                </a:solidFill>
              </a:rPr>
              <a:t>Procesar MS</a:t>
            </a:r>
          </a:p>
          <a:p>
            <a:pPr marL="228600" indent="-228600">
              <a:buAutoNum type="arabicPeriod"/>
            </a:pPr>
            <a:r>
              <a:rPr lang="es-ES" sz="1200" b="1" dirty="0" smtClean="0">
                <a:solidFill>
                  <a:srgbClr val="7030A0"/>
                </a:solidFill>
              </a:rPr>
              <a:t>Enviar </a:t>
            </a:r>
            <a:r>
              <a:rPr lang="es-ES" sz="1200" b="1" dirty="0" err="1" smtClean="0">
                <a:solidFill>
                  <a:srgbClr val="7030A0"/>
                </a:solidFill>
              </a:rPr>
              <a:t>result</a:t>
            </a:r>
            <a:r>
              <a:rPr lang="es-ES" sz="1200" b="1" dirty="0" smtClean="0">
                <a:solidFill>
                  <a:srgbClr val="7030A0"/>
                </a:solidFill>
              </a:rPr>
              <a:t> Cola2 a </a:t>
            </a:r>
            <a:r>
              <a:rPr lang="es-ES" sz="1200" b="1" dirty="0" err="1" smtClean="0">
                <a:solidFill>
                  <a:srgbClr val="7030A0"/>
                </a:solidFill>
              </a:rPr>
              <a:t>Agregator</a:t>
            </a:r>
            <a:endParaRPr lang="es-ES" sz="1200" b="1" dirty="0" smtClean="0">
              <a:solidFill>
                <a:srgbClr val="7030A0"/>
              </a:solidFill>
            </a:endParaRPr>
          </a:p>
          <a:p>
            <a:pPr marL="228600" indent="-228600">
              <a:buAutoNum type="arabicPeriod"/>
            </a:pPr>
            <a:r>
              <a:rPr lang="es-ES" sz="1200" b="1" dirty="0" err="1" smtClean="0">
                <a:solidFill>
                  <a:srgbClr val="7030A0"/>
                </a:solidFill>
              </a:rPr>
              <a:t>Agregator</a:t>
            </a:r>
            <a:r>
              <a:rPr lang="es-ES" sz="1200" b="1" dirty="0" smtClean="0">
                <a:solidFill>
                  <a:srgbClr val="7030A0"/>
                </a:solidFill>
              </a:rPr>
              <a:t> Opera</a:t>
            </a:r>
            <a:endParaRPr lang="es-ES" sz="1200" b="1" dirty="0" smtClean="0">
              <a:solidFill>
                <a:srgbClr val="7030A0"/>
              </a:solidFill>
            </a:endParaRPr>
          </a:p>
          <a:p>
            <a:pPr marL="228600" indent="-228600">
              <a:buAutoNum type="arabicPeriod"/>
            </a:pPr>
            <a:r>
              <a:rPr lang="es-ES" sz="1200" b="1" dirty="0" err="1" smtClean="0">
                <a:solidFill>
                  <a:srgbClr val="7030A0"/>
                </a:solidFill>
              </a:rPr>
              <a:t>Agregator</a:t>
            </a:r>
            <a:r>
              <a:rPr lang="es-ES" sz="1200" b="1" dirty="0" smtClean="0">
                <a:solidFill>
                  <a:srgbClr val="7030A0"/>
                </a:solidFill>
              </a:rPr>
              <a:t> a </a:t>
            </a:r>
            <a:r>
              <a:rPr lang="es-ES" sz="1200" b="1" dirty="0" err="1" smtClean="0">
                <a:solidFill>
                  <a:srgbClr val="7030A0"/>
                </a:solidFill>
              </a:rPr>
              <a:t>Cosumidor</a:t>
            </a:r>
            <a:endParaRPr lang="es-ES" sz="1200" b="1" dirty="0" smtClean="0">
              <a:solidFill>
                <a:srgbClr val="7030A0"/>
              </a:solidFill>
            </a:endParaRPr>
          </a:p>
          <a:p>
            <a:pPr marL="228600" indent="-228600">
              <a:buAutoNum type="arabicPeriod"/>
            </a:pPr>
            <a:endParaRPr lang="es-CO" sz="1200" b="1" dirty="0">
              <a:solidFill>
                <a:srgbClr val="7030A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570" y="2032283"/>
            <a:ext cx="947737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579623"/>
            <a:ext cx="32289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1 Rectángulo"/>
          <p:cNvSpPr/>
          <p:nvPr/>
        </p:nvSpPr>
        <p:spPr>
          <a:xfrm>
            <a:off x="5982017" y="131695"/>
            <a:ext cx="2795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s-ES" sz="1200" b="1" dirty="0" smtClean="0">
                <a:solidFill>
                  <a:srgbClr val="7030A0"/>
                </a:solidFill>
              </a:rPr>
              <a:t>Enviar Cola 1 </a:t>
            </a:r>
          </a:p>
          <a:p>
            <a:pPr marL="228600" indent="-228600">
              <a:buAutoNum type="arabicPeriod"/>
            </a:pPr>
            <a:r>
              <a:rPr lang="es-ES" sz="1200" b="1" dirty="0" smtClean="0">
                <a:solidFill>
                  <a:srgbClr val="7030A0"/>
                </a:solidFill>
              </a:rPr>
              <a:t>Procesar MS</a:t>
            </a:r>
          </a:p>
          <a:p>
            <a:pPr marL="228600" indent="-228600">
              <a:buAutoNum type="arabicPeriod"/>
            </a:pPr>
            <a:r>
              <a:rPr lang="es-ES" sz="1200" b="1" dirty="0" smtClean="0">
                <a:solidFill>
                  <a:srgbClr val="7030A0"/>
                </a:solidFill>
              </a:rPr>
              <a:t>Enviar </a:t>
            </a:r>
            <a:r>
              <a:rPr lang="es-ES" sz="1200" b="1" dirty="0" err="1" smtClean="0">
                <a:solidFill>
                  <a:srgbClr val="7030A0"/>
                </a:solidFill>
              </a:rPr>
              <a:t>result</a:t>
            </a:r>
            <a:r>
              <a:rPr lang="es-ES" sz="1200" b="1" dirty="0" smtClean="0">
                <a:solidFill>
                  <a:srgbClr val="7030A0"/>
                </a:solidFill>
              </a:rPr>
              <a:t> Cola2 a Distribuidor</a:t>
            </a:r>
          </a:p>
          <a:p>
            <a:pPr marL="228600" indent="-228600">
              <a:buAutoNum type="arabicPeriod"/>
            </a:pPr>
            <a:r>
              <a:rPr lang="es-ES" sz="1200" b="1" dirty="0" smtClean="0">
                <a:solidFill>
                  <a:srgbClr val="7030A0"/>
                </a:solidFill>
              </a:rPr>
              <a:t>Enviar a </a:t>
            </a:r>
            <a:r>
              <a:rPr lang="es-ES" sz="1200" b="1" dirty="0" err="1" smtClean="0">
                <a:solidFill>
                  <a:srgbClr val="7030A0"/>
                </a:solidFill>
              </a:rPr>
              <a:t>Agregator</a:t>
            </a:r>
            <a:endParaRPr lang="es-ES" sz="1200" b="1" dirty="0" smtClean="0">
              <a:solidFill>
                <a:srgbClr val="7030A0"/>
              </a:solidFill>
            </a:endParaRPr>
          </a:p>
          <a:p>
            <a:pPr marL="228600" indent="-228600">
              <a:buAutoNum type="arabicPeriod"/>
            </a:pPr>
            <a:r>
              <a:rPr lang="es-ES" sz="1200" b="1" dirty="0" err="1" smtClean="0">
                <a:solidFill>
                  <a:srgbClr val="7030A0"/>
                </a:solidFill>
              </a:rPr>
              <a:t>Agregator</a:t>
            </a:r>
            <a:r>
              <a:rPr lang="es-ES" sz="1200" b="1" dirty="0" smtClean="0">
                <a:solidFill>
                  <a:srgbClr val="7030A0"/>
                </a:solidFill>
              </a:rPr>
              <a:t> opera y devuelve a Distribuidor</a:t>
            </a:r>
          </a:p>
          <a:p>
            <a:pPr marL="228600" indent="-228600">
              <a:buAutoNum type="arabicPeriod"/>
            </a:pPr>
            <a:r>
              <a:rPr lang="es-ES" sz="1200" b="1" dirty="0" smtClean="0">
                <a:solidFill>
                  <a:srgbClr val="7030A0"/>
                </a:solidFill>
              </a:rPr>
              <a:t>6, Distribuidor a consumidor</a:t>
            </a:r>
            <a:endParaRPr lang="es-ES" sz="1200" b="1" dirty="0" smtClean="0">
              <a:solidFill>
                <a:srgbClr val="7030A0"/>
              </a:solidFill>
            </a:endParaRPr>
          </a:p>
          <a:p>
            <a:pPr marL="228600" indent="-228600">
              <a:buAutoNum type="arabicPeriod"/>
            </a:pP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10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Micro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Scatter-Gather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1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506075" cy="5132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92583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carry out high-performance composition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that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can  include composing specific microservice</a:t>
            </a:r>
            <a:r>
              <a:rPr sz="2000" b="1" i="1" spc="-10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83820" marR="27432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Desplegar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instancia del </a:t>
            </a:r>
            <a:r>
              <a:rPr sz="1600" b="1" spc="-10" dirty="0">
                <a:latin typeface="Arial"/>
                <a:cs typeface="Arial"/>
              </a:rPr>
              <a:t>contenedor </a:t>
            </a:r>
            <a:r>
              <a:rPr sz="1600" b="1" spc="-5" dirty="0">
                <a:latin typeface="Arial"/>
                <a:cs typeface="Arial"/>
              </a:rPr>
              <a:t>raíz es generalmente suficiente para la </a:t>
            </a:r>
            <a:r>
              <a:rPr sz="1600" b="1" spc="-10" dirty="0">
                <a:latin typeface="Arial"/>
                <a:cs typeface="Arial"/>
              </a:rPr>
              <a:t>mayoría </a:t>
            </a:r>
            <a:r>
              <a:rPr sz="1600" b="1" spc="-5" dirty="0">
                <a:latin typeface="Arial"/>
                <a:cs typeface="Arial"/>
              </a:rPr>
              <a:t>de los requisitos  de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composición.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Sin embargo, se pueden generar múltiples instancias del </a:t>
            </a:r>
            <a:r>
              <a:rPr sz="1600" b="1" spc="-10" dirty="0">
                <a:latin typeface="Arial"/>
                <a:cs typeface="Arial"/>
              </a:rPr>
              <a:t>contenedor </a:t>
            </a:r>
            <a:r>
              <a:rPr sz="1600" b="1" spc="-5" dirty="0">
                <a:latin typeface="Arial"/>
                <a:cs typeface="Arial"/>
              </a:rPr>
              <a:t>raíz y sus microservicios</a:t>
            </a:r>
            <a:r>
              <a:rPr sz="1600" b="1" spc="3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de</a:t>
            </a:r>
            <a:endParaRPr sz="16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distribuidor y agregador para cumplir con los requisitos de alto rendimiento</a:t>
            </a:r>
            <a:r>
              <a:rPr sz="1600" b="1" spc="2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adicional.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En tales casos, un balanceador de la carga se usa </a:t>
            </a:r>
            <a:r>
              <a:rPr sz="1600" b="1" spc="-10" dirty="0">
                <a:latin typeface="Arial"/>
                <a:cs typeface="Arial"/>
              </a:rPr>
              <a:t>comúnmente </a:t>
            </a:r>
            <a:r>
              <a:rPr sz="1600" b="1" spc="-5" dirty="0">
                <a:latin typeface="Arial"/>
                <a:cs typeface="Arial"/>
              </a:rPr>
              <a:t>para balancear la carga entre las</a:t>
            </a:r>
            <a:r>
              <a:rPr sz="1600" b="1" spc="3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instancias</a:t>
            </a:r>
            <a:endParaRPr sz="16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del contenedor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raíz.</a:t>
            </a:r>
            <a:endParaRPr sz="1600">
              <a:latin typeface="Arial"/>
              <a:cs typeface="Arial"/>
            </a:endParaRPr>
          </a:p>
          <a:p>
            <a:pPr marL="83820" marR="85725">
              <a:lnSpc>
                <a:spcPct val="100000"/>
              </a:lnSpc>
              <a:spcBef>
                <a:spcPts val="1535"/>
              </a:spcBef>
            </a:pPr>
            <a:r>
              <a:rPr sz="1600" b="1" spc="-5" dirty="0">
                <a:latin typeface="Arial"/>
                <a:cs typeface="Arial"/>
              </a:rPr>
              <a:t>Otra opción es implementar los contenedores raíz en un </a:t>
            </a:r>
            <a:r>
              <a:rPr sz="1600" b="1" spc="-10" dirty="0">
                <a:latin typeface="Arial"/>
                <a:cs typeface="Arial"/>
              </a:rPr>
              <a:t>pod </a:t>
            </a:r>
            <a:r>
              <a:rPr sz="1600" b="1" spc="-5" dirty="0">
                <a:latin typeface="Arial"/>
                <a:cs typeface="Arial"/>
              </a:rPr>
              <a:t>para permitirles compartir la misma dirección  IP.</a:t>
            </a:r>
            <a:endParaRPr sz="1600">
              <a:latin typeface="Arial"/>
              <a:cs typeface="Arial"/>
            </a:endParaRPr>
          </a:p>
          <a:p>
            <a:pPr marL="83820" marR="680085">
              <a:lnSpc>
                <a:spcPct val="100000"/>
              </a:lnSpc>
              <a:spcBef>
                <a:spcPts val="1530"/>
              </a:spcBef>
            </a:pPr>
            <a:r>
              <a:rPr sz="1600" b="1" spc="-5" dirty="0">
                <a:latin typeface="Arial"/>
                <a:cs typeface="Arial"/>
              </a:rPr>
              <a:t>Sin embargo, si se despliegan </a:t>
            </a:r>
            <a:r>
              <a:rPr sz="1600" b="1" spc="-10" dirty="0">
                <a:latin typeface="Arial"/>
                <a:cs typeface="Arial"/>
              </a:rPr>
              <a:t>varios </a:t>
            </a:r>
            <a:r>
              <a:rPr sz="1600" b="1" spc="-5" dirty="0">
                <a:latin typeface="Arial"/>
                <a:cs typeface="Arial"/>
              </a:rPr>
              <a:t>contenedores raíz dentro del pod,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condición de falla crítica  podría requerir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se elimine todo el </a:t>
            </a:r>
            <a:r>
              <a:rPr sz="1600" b="1" spc="-10" dirty="0">
                <a:latin typeface="Arial"/>
                <a:cs typeface="Arial"/>
              </a:rPr>
              <a:t>pod </a:t>
            </a:r>
            <a:r>
              <a:rPr sz="1600" b="1" spc="-5" dirty="0">
                <a:latin typeface="Arial"/>
                <a:cs typeface="Arial"/>
              </a:rPr>
              <a:t>y se despliegue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15" dirty="0">
                <a:latin typeface="Arial"/>
                <a:cs typeface="Arial"/>
              </a:rPr>
              <a:t>nueva</a:t>
            </a:r>
            <a:r>
              <a:rPr sz="1600" b="1" spc="2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instancia.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83820" marR="934719">
              <a:lnSpc>
                <a:spcPct val="100000"/>
              </a:lnSpc>
              <a:spcBef>
                <a:spcPts val="1105"/>
              </a:spcBef>
            </a:pPr>
            <a:r>
              <a:rPr sz="1600" b="1" spc="-5" dirty="0">
                <a:latin typeface="Arial"/>
                <a:cs typeface="Arial"/>
              </a:rPr>
              <a:t>Esto puede causar un tiempo de </a:t>
            </a:r>
            <a:r>
              <a:rPr sz="1600" b="1" spc="-10" dirty="0">
                <a:latin typeface="Arial"/>
                <a:cs typeface="Arial"/>
              </a:rPr>
              <a:t>inactividad </a:t>
            </a:r>
            <a:r>
              <a:rPr sz="1600" b="1" spc="-5" dirty="0">
                <a:latin typeface="Arial"/>
                <a:cs typeface="Arial"/>
              </a:rPr>
              <a:t>no deseado,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puede ser especialmente indeseable  cuando los contenedores raíz se utilizan para realizar tareas de alto</a:t>
            </a:r>
            <a:r>
              <a:rPr sz="1600" b="1" spc="1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rendimiento.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5982017" y="131695"/>
            <a:ext cx="2795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s-ES" sz="1200" b="1" dirty="0" err="1" smtClean="0">
                <a:solidFill>
                  <a:srgbClr val="7030A0"/>
                </a:solidFill>
              </a:rPr>
              <a:t>Scatter</a:t>
            </a:r>
            <a:r>
              <a:rPr lang="es-ES" sz="1200" b="1" dirty="0" smtClean="0">
                <a:solidFill>
                  <a:srgbClr val="7030A0"/>
                </a:solidFill>
              </a:rPr>
              <a:t> y </a:t>
            </a:r>
            <a:r>
              <a:rPr lang="es-ES" sz="1200" b="1" dirty="0" err="1" smtClean="0">
                <a:solidFill>
                  <a:srgbClr val="7030A0"/>
                </a:solidFill>
              </a:rPr>
              <a:t>Gather</a:t>
            </a:r>
            <a:r>
              <a:rPr lang="es-ES" sz="1200" b="1" dirty="0" smtClean="0">
                <a:solidFill>
                  <a:srgbClr val="7030A0"/>
                </a:solidFill>
              </a:rPr>
              <a:t> en el mismo POD, tienen el misma IP, se comunica como </a:t>
            </a:r>
            <a:r>
              <a:rPr lang="es-ES" sz="1200" b="1" dirty="0" err="1" smtClean="0">
                <a:solidFill>
                  <a:srgbClr val="7030A0"/>
                </a:solidFill>
              </a:rPr>
              <a:t>localhost</a:t>
            </a:r>
            <a:r>
              <a:rPr lang="es-ES" sz="1200" b="1" dirty="0" smtClean="0">
                <a:solidFill>
                  <a:srgbClr val="7030A0"/>
                </a:solidFill>
              </a:rPr>
              <a:t>. Diferentes puertos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29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520" y="2488818"/>
            <a:ext cx="1035748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 microservice be coordinated to complete a  greater</a:t>
            </a:r>
            <a:r>
              <a:rPr sz="4000" b="1" i="1" spc="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852220" y="1567622"/>
            <a:ext cx="2795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s-ES" sz="1200" b="1" dirty="0" smtClean="0">
                <a:solidFill>
                  <a:srgbClr val="7030A0"/>
                </a:solidFill>
              </a:rPr>
              <a:t>Necesito coordinar que </a:t>
            </a:r>
            <a:r>
              <a:rPr lang="es-ES" sz="1200" b="1" dirty="0" err="1" smtClean="0">
                <a:solidFill>
                  <a:srgbClr val="7030A0"/>
                </a:solidFill>
              </a:rPr>
              <a:t>unicamente</a:t>
            </a:r>
            <a:r>
              <a:rPr lang="es-ES" sz="1200" b="1" dirty="0" smtClean="0">
                <a:solidFill>
                  <a:srgbClr val="7030A0"/>
                </a:solidFill>
              </a:rPr>
              <a:t> un MS pueda escribir en un tiempo dado</a:t>
            </a:r>
          </a:p>
          <a:p>
            <a:pPr marL="228600" indent="-228600">
              <a:buAutoNum type="arabicPeriod"/>
            </a:pPr>
            <a:endParaRPr lang="es-CO" sz="1200" b="1" dirty="0">
              <a:solidFill>
                <a:srgbClr val="7030A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941254"/>
            <a:ext cx="40767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29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443210" cy="4573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8481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microservice be coordinated to complete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greater</a:t>
            </a:r>
            <a:r>
              <a:rPr sz="2000" b="1" i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Arial"/>
              <a:cs typeface="Arial"/>
            </a:endParaRPr>
          </a:p>
          <a:p>
            <a:pPr marL="183515" marR="29972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Una aplicación </a:t>
            </a:r>
            <a:r>
              <a:rPr sz="1800" b="1" dirty="0">
                <a:latin typeface="Arial"/>
                <a:cs typeface="Arial"/>
              </a:rPr>
              <a:t>distribuida puede </a:t>
            </a:r>
            <a:r>
              <a:rPr sz="1800" b="1" spc="-5" dirty="0">
                <a:latin typeface="Arial"/>
                <a:cs typeface="Arial"/>
              </a:rPr>
              <a:t>automatizar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tarea de </a:t>
            </a:r>
            <a:r>
              <a:rPr sz="1800" b="1" dirty="0">
                <a:latin typeface="Arial"/>
                <a:cs typeface="Arial"/>
              </a:rPr>
              <a:t>negocio que puede </a:t>
            </a:r>
            <a:r>
              <a:rPr sz="1800" b="1" spc="-5" dirty="0">
                <a:latin typeface="Arial"/>
                <a:cs typeface="Arial"/>
              </a:rPr>
              <a:t>necesitar ser  </a:t>
            </a:r>
            <a:r>
              <a:rPr sz="1800" b="1" spc="-10" dirty="0">
                <a:latin typeface="Arial"/>
                <a:cs typeface="Arial"/>
              </a:rPr>
              <a:t>invocada varias </a:t>
            </a:r>
            <a:r>
              <a:rPr sz="1800" b="1" spc="-15" dirty="0">
                <a:latin typeface="Arial"/>
                <a:cs typeface="Arial"/>
              </a:rPr>
              <a:t>veces </a:t>
            </a:r>
            <a:r>
              <a:rPr sz="1800" b="1" spc="-5" dirty="0">
                <a:latin typeface="Arial"/>
                <a:cs typeface="Arial"/>
              </a:rPr>
              <a:t>simultáneamente en </a:t>
            </a:r>
            <a:r>
              <a:rPr sz="1800" b="1" dirty="0">
                <a:latin typeface="Arial"/>
                <a:cs typeface="Arial"/>
              </a:rPr>
              <a:t>tiempo </a:t>
            </a:r>
            <a:r>
              <a:rPr sz="1800" b="1" spc="-5" dirty="0">
                <a:latin typeface="Arial"/>
                <a:cs typeface="Arial"/>
              </a:rPr>
              <a:t>de</a:t>
            </a:r>
            <a:r>
              <a:rPr sz="1800" b="1" spc="1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ejecución.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Arial"/>
              <a:cs typeface="Arial"/>
            </a:endParaRPr>
          </a:p>
          <a:p>
            <a:pPr marL="18351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Esto </a:t>
            </a:r>
            <a:r>
              <a:rPr sz="1800" b="1" dirty="0">
                <a:latin typeface="Arial"/>
                <a:cs typeface="Arial"/>
              </a:rPr>
              <a:t>da </a:t>
            </a:r>
            <a:r>
              <a:rPr sz="1800" b="1" spc="-5" dirty="0">
                <a:latin typeface="Arial"/>
                <a:cs typeface="Arial"/>
              </a:rPr>
              <a:t>como resultado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se ejecuten </a:t>
            </a:r>
            <a:r>
              <a:rPr sz="1800" b="1" spc="-10" dirty="0">
                <a:latin typeface="Arial"/>
                <a:cs typeface="Arial"/>
              </a:rPr>
              <a:t>varias </a:t>
            </a:r>
            <a:r>
              <a:rPr sz="1800" b="1" spc="-5" dirty="0">
                <a:latin typeface="Arial"/>
                <a:cs typeface="Arial"/>
              </a:rPr>
              <a:t>instancias </a:t>
            </a:r>
            <a:r>
              <a:rPr sz="1800" b="1" dirty="0">
                <a:latin typeface="Arial"/>
                <a:cs typeface="Arial"/>
              </a:rPr>
              <a:t>de la </a:t>
            </a:r>
            <a:r>
              <a:rPr sz="1800" b="1" spc="-5" dirty="0">
                <a:latin typeface="Arial"/>
                <a:cs typeface="Arial"/>
              </a:rPr>
              <a:t>tarea </a:t>
            </a:r>
            <a:r>
              <a:rPr sz="1800" b="1" dirty="0">
                <a:latin typeface="Arial"/>
                <a:cs typeface="Arial"/>
              </a:rPr>
              <a:t>de negocio </a:t>
            </a:r>
            <a:r>
              <a:rPr sz="1800" b="1" spc="-5" dirty="0">
                <a:latin typeface="Arial"/>
                <a:cs typeface="Arial"/>
              </a:rPr>
              <a:t>al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mismo</a:t>
            </a:r>
            <a:endParaRPr sz="1800">
              <a:latin typeface="Arial"/>
              <a:cs typeface="Arial"/>
            </a:endParaRPr>
          </a:p>
          <a:p>
            <a:pPr marL="18351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tiempo.</a:t>
            </a:r>
            <a:endParaRPr sz="1800">
              <a:latin typeface="Arial"/>
              <a:cs typeface="Arial"/>
            </a:endParaRPr>
          </a:p>
          <a:p>
            <a:pPr marL="183515" marR="5080">
              <a:lnSpc>
                <a:spcPct val="100000"/>
              </a:lnSpc>
              <a:spcBef>
                <a:spcPts val="1150"/>
              </a:spcBef>
            </a:pPr>
            <a:r>
              <a:rPr sz="1800" b="1" spc="-10" dirty="0">
                <a:latin typeface="Arial"/>
                <a:cs typeface="Arial"/>
              </a:rPr>
              <a:t>Algunas </a:t>
            </a:r>
            <a:r>
              <a:rPr sz="1800" b="1" spc="-5" dirty="0">
                <a:latin typeface="Arial"/>
                <a:cs typeface="Arial"/>
              </a:rPr>
              <a:t>tareas pueden requerir </a:t>
            </a:r>
            <a:r>
              <a:rPr sz="1800" b="1" dirty="0">
                <a:latin typeface="Arial"/>
                <a:cs typeface="Arial"/>
              </a:rPr>
              <a:t>coordinación </a:t>
            </a:r>
            <a:r>
              <a:rPr sz="1800" b="1" spc="-5" dirty="0">
                <a:latin typeface="Arial"/>
                <a:cs typeface="Arial"/>
              </a:rPr>
              <a:t>entre las instancias automatizadas </a:t>
            </a:r>
            <a:r>
              <a:rPr sz="1800" b="1" dirty="0">
                <a:latin typeface="Arial"/>
                <a:cs typeface="Arial"/>
              </a:rPr>
              <a:t>lo que puede  </a:t>
            </a:r>
            <a:r>
              <a:rPr sz="1800" b="1" spc="-10" dirty="0">
                <a:latin typeface="Arial"/>
                <a:cs typeface="Arial"/>
              </a:rPr>
              <a:t>llevar </a:t>
            </a:r>
            <a:r>
              <a:rPr sz="1800" b="1" spc="-5" dirty="0">
                <a:latin typeface="Arial"/>
                <a:cs typeface="Arial"/>
              </a:rPr>
              <a:t>a la necesidad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coordinar </a:t>
            </a:r>
            <a:r>
              <a:rPr sz="1800" b="1" dirty="0">
                <a:latin typeface="Arial"/>
                <a:cs typeface="Arial"/>
              </a:rPr>
              <a:t>múltiples </a:t>
            </a:r>
            <a:r>
              <a:rPr sz="1800" b="1" spc="-5" dirty="0">
                <a:latin typeface="Arial"/>
                <a:cs typeface="Arial"/>
              </a:rPr>
              <a:t>instancias en </a:t>
            </a:r>
            <a:r>
              <a:rPr sz="1800" b="1" dirty="0">
                <a:latin typeface="Arial"/>
                <a:cs typeface="Arial"/>
              </a:rPr>
              <a:t>tiempo </a:t>
            </a:r>
            <a:r>
              <a:rPr sz="1800" b="1" spc="-5" dirty="0">
                <a:latin typeface="Arial"/>
                <a:cs typeface="Arial"/>
              </a:rPr>
              <a:t>de ejecución del mismo  microservicio.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Arial"/>
              <a:cs typeface="Arial"/>
            </a:endParaRPr>
          </a:p>
          <a:p>
            <a:pPr marL="183515" marR="486409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 </a:t>
            </a:r>
            <a:r>
              <a:rPr sz="1800" b="1" dirty="0">
                <a:latin typeface="Arial"/>
                <a:cs typeface="Arial"/>
              </a:rPr>
              <a:t>lógica </a:t>
            </a:r>
            <a:r>
              <a:rPr sz="1800" b="1" spc="-5" dirty="0">
                <a:latin typeface="Arial"/>
                <a:cs typeface="Arial"/>
              </a:rPr>
              <a:t>requerida para realizar este </a:t>
            </a:r>
            <a:r>
              <a:rPr sz="1800" b="1" spc="-10" dirty="0">
                <a:latin typeface="Arial"/>
                <a:cs typeface="Arial"/>
              </a:rPr>
              <a:t>nivel </a:t>
            </a:r>
            <a:r>
              <a:rPr sz="1800" b="1" spc="-5" dirty="0">
                <a:latin typeface="Arial"/>
                <a:cs typeface="Arial"/>
              </a:rPr>
              <a:t>de coordinación de </a:t>
            </a:r>
            <a:r>
              <a:rPr sz="1800" b="1" dirty="0">
                <a:latin typeface="Arial"/>
                <a:cs typeface="Arial"/>
              </a:rPr>
              <a:t>tiempo </a:t>
            </a:r>
            <a:r>
              <a:rPr sz="1800" b="1" spc="-5" dirty="0">
                <a:latin typeface="Arial"/>
                <a:cs typeface="Arial"/>
              </a:rPr>
              <a:t>de ejecución </a:t>
            </a:r>
            <a:r>
              <a:rPr sz="1800" b="1" dirty="0">
                <a:latin typeface="Arial"/>
                <a:cs typeface="Arial"/>
              </a:rPr>
              <a:t>puede  </a:t>
            </a:r>
            <a:r>
              <a:rPr sz="1800" b="1" spc="-5" dirty="0">
                <a:latin typeface="Arial"/>
                <a:cs typeface="Arial"/>
              </a:rPr>
              <a:t>ser compleja, y si se </a:t>
            </a:r>
            <a:r>
              <a:rPr sz="1800" b="1" spc="-10" dirty="0">
                <a:latin typeface="Arial"/>
                <a:cs typeface="Arial"/>
              </a:rPr>
              <a:t>lleva </a:t>
            </a:r>
            <a:r>
              <a:rPr sz="1800" b="1" spc="-5" dirty="0">
                <a:latin typeface="Arial"/>
                <a:cs typeface="Arial"/>
              </a:rPr>
              <a:t>a cabo de manera incorrecta, </a:t>
            </a:r>
            <a:r>
              <a:rPr sz="1800" b="1" dirty="0">
                <a:latin typeface="Arial"/>
                <a:cs typeface="Arial"/>
              </a:rPr>
              <a:t>puede conducir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gama de  excepciones de </a:t>
            </a:r>
            <a:r>
              <a:rPr sz="1800" b="1" dirty="0">
                <a:latin typeface="Arial"/>
                <a:cs typeface="Arial"/>
              </a:rPr>
              <a:t>tiempo </a:t>
            </a:r>
            <a:r>
              <a:rPr sz="1800" b="1" spc="-5" dirty="0">
                <a:latin typeface="Arial"/>
                <a:cs typeface="Arial"/>
              </a:rPr>
              <a:t>de ejecución y </a:t>
            </a:r>
            <a:r>
              <a:rPr sz="1800" b="1" dirty="0">
                <a:latin typeface="Arial"/>
                <a:cs typeface="Arial"/>
              </a:rPr>
              <a:t>condiciones </a:t>
            </a:r>
            <a:r>
              <a:rPr sz="1800" b="1" spc="-5" dirty="0">
                <a:latin typeface="Arial"/>
                <a:cs typeface="Arial"/>
              </a:rPr>
              <a:t>de falla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pueden bajar </a:t>
            </a:r>
            <a:r>
              <a:rPr sz="1800" b="1" dirty="0">
                <a:latin typeface="Arial"/>
                <a:cs typeface="Arial"/>
              </a:rPr>
              <a:t>todas las  </a:t>
            </a:r>
            <a:r>
              <a:rPr sz="1800" b="1" spc="-5" dirty="0">
                <a:latin typeface="Arial"/>
                <a:cs typeface="Arial"/>
              </a:rPr>
              <a:t>instancias en ejecución de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microservicios.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29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02195" y="2724858"/>
            <a:ext cx="4285488" cy="2150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10062845" cy="4539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microservice be coordinated to complete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greater</a:t>
            </a:r>
            <a:r>
              <a:rPr sz="2000" b="1" i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2000" dirty="0">
              <a:latin typeface="Arial"/>
              <a:cs typeface="Arial"/>
            </a:endParaRPr>
          </a:p>
          <a:p>
            <a:pPr marL="7957820">
              <a:lnSpc>
                <a:spcPct val="100000"/>
              </a:lnSpc>
              <a:spcBef>
                <a:spcPts val="1405"/>
              </a:spcBef>
            </a:pPr>
            <a:r>
              <a:rPr sz="1800" b="1" spc="-5" dirty="0">
                <a:latin typeface="Arial"/>
                <a:cs typeface="Arial"/>
              </a:rPr>
              <a:t>Escenario 1</a:t>
            </a:r>
            <a:endParaRPr sz="1800" dirty="0">
              <a:latin typeface="Arial"/>
              <a:cs typeface="Arial"/>
            </a:endParaRPr>
          </a:p>
          <a:p>
            <a:pPr marL="67310" marR="4373880">
              <a:lnSpc>
                <a:spcPct val="100000"/>
              </a:lnSpc>
              <a:spcBef>
                <a:spcPts val="220"/>
              </a:spcBef>
            </a:pPr>
            <a:r>
              <a:rPr sz="1800" b="1" dirty="0">
                <a:latin typeface="Arial"/>
                <a:cs typeface="Arial"/>
              </a:rPr>
              <a:t>El siguiente </a:t>
            </a:r>
            <a:r>
              <a:rPr sz="1800" b="1" spc="-5" dirty="0">
                <a:latin typeface="Arial"/>
                <a:cs typeface="Arial"/>
              </a:rPr>
              <a:t>diagrama </a:t>
            </a:r>
            <a:r>
              <a:rPr sz="1800" b="1" dirty="0">
                <a:latin typeface="Arial"/>
                <a:cs typeface="Arial"/>
              </a:rPr>
              <a:t>ilustra una solicitud </a:t>
            </a:r>
            <a:r>
              <a:rPr sz="1800" b="1" spc="-5" dirty="0">
                <a:latin typeface="Arial"/>
                <a:cs typeface="Arial"/>
              </a:rPr>
              <a:t>para el  procesamiento </a:t>
            </a:r>
            <a:r>
              <a:rPr sz="1800" b="1" dirty="0">
                <a:latin typeface="Arial"/>
                <a:cs typeface="Arial"/>
              </a:rPr>
              <a:t>de una </a:t>
            </a:r>
            <a:r>
              <a:rPr sz="1800" b="1" spc="-5" dirty="0">
                <a:latin typeface="Arial"/>
                <a:cs typeface="Arial"/>
              </a:rPr>
              <a:t>tarea compleja </a:t>
            </a:r>
            <a:r>
              <a:rPr sz="1800" b="1" dirty="0">
                <a:latin typeface="Arial"/>
                <a:cs typeface="Arial"/>
              </a:rPr>
              <a:t>de un </a:t>
            </a:r>
            <a:r>
              <a:rPr sz="1800" b="1" spc="-5" dirty="0">
                <a:latin typeface="Arial"/>
                <a:cs typeface="Arial"/>
              </a:rPr>
              <a:t>cálculo  matemático.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67310" marR="3980815">
              <a:lnSpc>
                <a:spcPct val="100000"/>
              </a:lnSpc>
              <a:spcBef>
                <a:spcPts val="1455"/>
              </a:spcBef>
            </a:pPr>
            <a:r>
              <a:rPr sz="1800" b="1" spc="-5" dirty="0">
                <a:latin typeface="Arial"/>
                <a:cs typeface="Arial"/>
              </a:rPr>
              <a:t>Dado </a:t>
            </a:r>
            <a:r>
              <a:rPr sz="1800" b="1" dirty="0">
                <a:latin typeface="Arial"/>
                <a:cs typeface="Arial"/>
              </a:rPr>
              <a:t>que una </a:t>
            </a:r>
            <a:r>
              <a:rPr sz="1800" b="1" spc="-5" dirty="0">
                <a:latin typeface="Arial"/>
                <a:cs typeface="Arial"/>
              </a:rPr>
              <a:t>sola instancia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es  capaz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manejar la carga de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operación compleja, se  deben crear </a:t>
            </a:r>
            <a:r>
              <a:rPr sz="1800" b="1" spc="-10" dirty="0">
                <a:latin typeface="Arial"/>
                <a:cs typeface="Arial"/>
              </a:rPr>
              <a:t>varias </a:t>
            </a:r>
            <a:r>
              <a:rPr sz="1800" b="1" spc="-5" dirty="0">
                <a:latin typeface="Arial"/>
                <a:cs typeface="Arial"/>
              </a:rPr>
              <a:t>instancias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este</a:t>
            </a:r>
            <a:r>
              <a:rPr sz="1800" b="1" spc="6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67310" marR="3778250">
              <a:lnSpc>
                <a:spcPct val="100000"/>
              </a:lnSpc>
              <a:spcBef>
                <a:spcPts val="1455"/>
              </a:spcBef>
            </a:pPr>
            <a:r>
              <a:rPr sz="1800" b="1" spc="-5" dirty="0">
                <a:latin typeface="Arial"/>
                <a:cs typeface="Arial"/>
              </a:rPr>
              <a:t>Esta </a:t>
            </a:r>
            <a:r>
              <a:rPr sz="1800" b="1" dirty="0">
                <a:latin typeface="Arial"/>
                <a:cs typeface="Arial"/>
              </a:rPr>
              <a:t>solicitud </a:t>
            </a:r>
            <a:r>
              <a:rPr sz="1800" b="1" spc="-5" dirty="0">
                <a:latin typeface="Arial"/>
                <a:cs typeface="Arial"/>
              </a:rPr>
              <a:t>debe </a:t>
            </a:r>
            <a:r>
              <a:rPr sz="1800" b="1" spc="-10" dirty="0">
                <a:latin typeface="Arial"/>
                <a:cs typeface="Arial"/>
              </a:rPr>
              <a:t>dividirse </a:t>
            </a:r>
            <a:r>
              <a:rPr sz="1800" b="1" spc="-5" dirty="0">
                <a:latin typeface="Arial"/>
                <a:cs typeface="Arial"/>
              </a:rPr>
              <a:t>en subtareas más pequeñas 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spc="-10" dirty="0">
                <a:latin typeface="Arial"/>
                <a:cs typeface="Arial"/>
              </a:rPr>
              <a:t>envían </a:t>
            </a:r>
            <a:r>
              <a:rPr sz="1800" b="1" spc="-5" dirty="0">
                <a:latin typeface="Arial"/>
                <a:cs typeface="Arial"/>
              </a:rPr>
              <a:t>a diferentes instancias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microservicios  para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procesar.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391400" y="2855976"/>
            <a:ext cx="4279900" cy="2185670"/>
            <a:chOff x="7391400" y="2855976"/>
            <a:chExt cx="4279900" cy="2185670"/>
          </a:xfrm>
        </p:grpSpPr>
        <p:sp>
          <p:nvSpPr>
            <p:cNvPr id="7" name="object 7"/>
            <p:cNvSpPr/>
            <p:nvPr/>
          </p:nvSpPr>
          <p:spPr>
            <a:xfrm>
              <a:off x="11324844" y="3256788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7" y="338273"/>
                  </a:lnTo>
                  <a:lnTo>
                    <a:pt x="260265" y="320914"/>
                  </a:lnTo>
                  <a:lnTo>
                    <a:pt x="285676" y="301371"/>
                  </a:lnTo>
                  <a:lnTo>
                    <a:pt x="172974" y="301371"/>
                  </a:lnTo>
                  <a:lnTo>
                    <a:pt x="122495" y="291226"/>
                  </a:lnTo>
                  <a:lnTo>
                    <a:pt x="81279" y="263556"/>
                  </a:lnTo>
                  <a:lnTo>
                    <a:pt x="53494" y="222504"/>
                  </a:lnTo>
                  <a:lnTo>
                    <a:pt x="43306" y="172212"/>
                  </a:lnTo>
                  <a:lnTo>
                    <a:pt x="53494" y="121920"/>
                  </a:lnTo>
                  <a:lnTo>
                    <a:pt x="81280" y="80867"/>
                  </a:lnTo>
                  <a:lnTo>
                    <a:pt x="122495" y="53197"/>
                  </a:lnTo>
                  <a:lnTo>
                    <a:pt x="172974" y="43052"/>
                  </a:lnTo>
                  <a:lnTo>
                    <a:pt x="285676" y="43052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  <a:path w="346075" h="344804">
                  <a:moveTo>
                    <a:pt x="285676" y="43052"/>
                  </a:moveTo>
                  <a:lnTo>
                    <a:pt x="172974" y="43052"/>
                  </a:lnTo>
                  <a:lnTo>
                    <a:pt x="223452" y="53197"/>
                  </a:lnTo>
                  <a:lnTo>
                    <a:pt x="264667" y="80867"/>
                  </a:lnTo>
                  <a:lnTo>
                    <a:pt x="292453" y="121920"/>
                  </a:lnTo>
                  <a:lnTo>
                    <a:pt x="302640" y="172212"/>
                  </a:lnTo>
                  <a:lnTo>
                    <a:pt x="292453" y="222504"/>
                  </a:lnTo>
                  <a:lnTo>
                    <a:pt x="264667" y="263556"/>
                  </a:lnTo>
                  <a:lnTo>
                    <a:pt x="223452" y="291226"/>
                  </a:lnTo>
                  <a:lnTo>
                    <a:pt x="172974" y="301371"/>
                  </a:lnTo>
                  <a:lnTo>
                    <a:pt x="285676" y="301371"/>
                  </a:lnTo>
                  <a:lnTo>
                    <a:pt x="295274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8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85676" y="43052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91400" y="2855976"/>
              <a:ext cx="4062984" cy="2185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29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0537" y="1383538"/>
            <a:ext cx="1006284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microservice be coordinated to complete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greater</a:t>
            </a:r>
            <a:r>
              <a:rPr sz="2000" b="1" i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4416" y="2336672"/>
            <a:ext cx="63080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Cada </a:t>
            </a:r>
            <a:r>
              <a:rPr sz="1800" b="1" dirty="0">
                <a:latin typeface="Arial"/>
                <a:cs typeface="Arial"/>
              </a:rPr>
              <a:t>instancia de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realiza su procesamiento  </a:t>
            </a:r>
            <a:r>
              <a:rPr sz="1800" b="1" spc="-10" dirty="0">
                <a:latin typeface="Arial"/>
                <a:cs typeface="Arial"/>
              </a:rPr>
              <a:t>respectivo, </a:t>
            </a:r>
            <a:r>
              <a:rPr sz="1800" b="1" spc="-5" dirty="0">
                <a:latin typeface="Arial"/>
                <a:cs typeface="Arial"/>
              </a:rPr>
              <a:t>pero el resultado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10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completa y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se 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10" dirty="0">
                <a:latin typeface="Arial"/>
                <a:cs typeface="Arial"/>
              </a:rPr>
              <a:t>devolver </a:t>
            </a:r>
            <a:r>
              <a:rPr sz="1800" b="1" dirty="0">
                <a:latin typeface="Arial"/>
                <a:cs typeface="Arial"/>
              </a:rPr>
              <a:t>porque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dirty="0">
                <a:latin typeface="Arial"/>
                <a:cs typeface="Arial"/>
              </a:rPr>
              <a:t>consumidor </a:t>
            </a:r>
            <a:r>
              <a:rPr sz="1800" b="1" spc="-5" dirty="0">
                <a:latin typeface="Arial"/>
                <a:cs typeface="Arial"/>
              </a:rPr>
              <a:t>del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no  puede aceptar resultados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individuales.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4416" y="3770757"/>
            <a:ext cx="6082030" cy="214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76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El consumidor </a:t>
            </a:r>
            <a:r>
              <a:rPr sz="1800" b="1" spc="-5" dirty="0">
                <a:latin typeface="Arial"/>
                <a:cs typeface="Arial"/>
              </a:rPr>
              <a:t>del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solo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aceptar </a:t>
            </a:r>
            <a:r>
              <a:rPr sz="1800" b="1" dirty="0">
                <a:latin typeface="Arial"/>
                <a:cs typeface="Arial"/>
              </a:rPr>
              <a:t>los  </a:t>
            </a:r>
            <a:r>
              <a:rPr sz="1800" b="1" spc="-5" dirty="0">
                <a:latin typeface="Arial"/>
                <a:cs typeface="Arial"/>
              </a:rPr>
              <a:t>resultados agregados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abarcan </a:t>
            </a:r>
            <a:r>
              <a:rPr sz="1800" b="1" dirty="0">
                <a:latin typeface="Arial"/>
                <a:cs typeface="Arial"/>
              </a:rPr>
              <a:t>todas las </a:t>
            </a:r>
            <a:r>
              <a:rPr sz="1800" b="1" spc="-5" dirty="0">
                <a:latin typeface="Arial"/>
                <a:cs typeface="Arial"/>
              </a:rPr>
              <a:t>tareas  combinadas.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30"/>
              </a:spcBef>
            </a:pPr>
            <a:r>
              <a:rPr sz="1800" b="1" spc="-5" dirty="0">
                <a:latin typeface="Arial"/>
                <a:cs typeface="Arial"/>
              </a:rPr>
              <a:t>Las instancias de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no pueden </a:t>
            </a:r>
            <a:r>
              <a:rPr sz="1800" b="1" spc="-10" dirty="0">
                <a:latin typeface="Arial"/>
                <a:cs typeface="Arial"/>
              </a:rPr>
              <a:t>enviar </a:t>
            </a:r>
            <a:r>
              <a:rPr sz="1800" b="1" spc="-5" dirty="0">
                <a:latin typeface="Arial"/>
                <a:cs typeface="Arial"/>
              </a:rPr>
              <a:t>sus  resultados </a:t>
            </a:r>
            <a:r>
              <a:rPr sz="1800" b="1" dirty="0">
                <a:latin typeface="Arial"/>
                <a:cs typeface="Arial"/>
              </a:rPr>
              <a:t>porque </a:t>
            </a:r>
            <a:r>
              <a:rPr sz="1800" b="1" spc="-5" dirty="0">
                <a:latin typeface="Arial"/>
                <a:cs typeface="Arial"/>
              </a:rPr>
              <a:t>se requiere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resultado </a:t>
            </a:r>
            <a:r>
              <a:rPr sz="1800" b="1" dirty="0">
                <a:latin typeface="Arial"/>
                <a:cs typeface="Arial"/>
              </a:rPr>
              <a:t>combinado,  </a:t>
            </a:r>
            <a:r>
              <a:rPr sz="1800" b="1" spc="-5" dirty="0">
                <a:latin typeface="Arial"/>
                <a:cs typeface="Arial"/>
              </a:rPr>
              <a:t>no resultados individuales.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85809" y="2172461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Escenario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20 Rectángulo"/>
          <p:cNvSpPr/>
          <p:nvPr/>
        </p:nvSpPr>
        <p:spPr>
          <a:xfrm>
            <a:off x="8153400" y="2394311"/>
            <a:ext cx="2795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Datos parciale</a:t>
            </a:r>
            <a:r>
              <a:rPr lang="es-ES" sz="1200" b="1" dirty="0" smtClean="0">
                <a:solidFill>
                  <a:srgbClr val="7030A0"/>
                </a:solidFill>
              </a:rPr>
              <a:t>s y se necesita el resultado final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573011" y="2671572"/>
            <a:ext cx="5097780" cy="3289300"/>
            <a:chOff x="6573011" y="2671572"/>
            <a:chExt cx="5097780" cy="3289300"/>
          </a:xfrm>
        </p:grpSpPr>
        <p:sp>
          <p:nvSpPr>
            <p:cNvPr id="7" name="object 7"/>
            <p:cNvSpPr/>
            <p:nvPr/>
          </p:nvSpPr>
          <p:spPr>
            <a:xfrm>
              <a:off x="11324844" y="3256788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7" y="338273"/>
                  </a:lnTo>
                  <a:lnTo>
                    <a:pt x="260265" y="320914"/>
                  </a:lnTo>
                  <a:lnTo>
                    <a:pt x="285676" y="301371"/>
                  </a:lnTo>
                  <a:lnTo>
                    <a:pt x="172974" y="301371"/>
                  </a:lnTo>
                  <a:lnTo>
                    <a:pt x="122495" y="291226"/>
                  </a:lnTo>
                  <a:lnTo>
                    <a:pt x="81279" y="263556"/>
                  </a:lnTo>
                  <a:lnTo>
                    <a:pt x="53494" y="222504"/>
                  </a:lnTo>
                  <a:lnTo>
                    <a:pt x="43306" y="172212"/>
                  </a:lnTo>
                  <a:lnTo>
                    <a:pt x="53494" y="121920"/>
                  </a:lnTo>
                  <a:lnTo>
                    <a:pt x="81280" y="80867"/>
                  </a:lnTo>
                  <a:lnTo>
                    <a:pt x="122495" y="53197"/>
                  </a:lnTo>
                  <a:lnTo>
                    <a:pt x="172974" y="43052"/>
                  </a:lnTo>
                  <a:lnTo>
                    <a:pt x="285676" y="43052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  <a:path w="346075" h="344804">
                  <a:moveTo>
                    <a:pt x="285676" y="43052"/>
                  </a:moveTo>
                  <a:lnTo>
                    <a:pt x="172974" y="43052"/>
                  </a:lnTo>
                  <a:lnTo>
                    <a:pt x="223452" y="53197"/>
                  </a:lnTo>
                  <a:lnTo>
                    <a:pt x="264667" y="80867"/>
                  </a:lnTo>
                  <a:lnTo>
                    <a:pt x="292453" y="121920"/>
                  </a:lnTo>
                  <a:lnTo>
                    <a:pt x="302640" y="172212"/>
                  </a:lnTo>
                  <a:lnTo>
                    <a:pt x="292453" y="222504"/>
                  </a:lnTo>
                  <a:lnTo>
                    <a:pt x="264667" y="263556"/>
                  </a:lnTo>
                  <a:lnTo>
                    <a:pt x="223452" y="291226"/>
                  </a:lnTo>
                  <a:lnTo>
                    <a:pt x="172974" y="301371"/>
                  </a:lnTo>
                  <a:lnTo>
                    <a:pt x="285676" y="301371"/>
                  </a:lnTo>
                  <a:lnTo>
                    <a:pt x="295274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8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85676" y="43052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73011" y="2671572"/>
              <a:ext cx="4774692" cy="32887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29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0537" y="1383538"/>
            <a:ext cx="1006284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microservice be coordinated to complete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greater</a:t>
            </a:r>
            <a:r>
              <a:rPr sz="2000" b="1" i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85809" y="2172461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Escenario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0408" y="2962148"/>
            <a:ext cx="6013450" cy="3780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6035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Cada pedido recibido por </a:t>
            </a: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microservicio de compras </a:t>
            </a:r>
            <a:r>
              <a:rPr sz="1400" b="1" dirty="0">
                <a:latin typeface="Arial"/>
                <a:cs typeface="Arial"/>
              </a:rPr>
              <a:t>se </a:t>
            </a:r>
            <a:r>
              <a:rPr sz="1400" b="1" spc="-5" dirty="0">
                <a:latin typeface="Arial"/>
                <a:cs typeface="Arial"/>
              </a:rPr>
              <a:t>convierte  </a:t>
            </a:r>
            <a:r>
              <a:rPr sz="1400" b="1" dirty="0">
                <a:latin typeface="Arial"/>
                <a:cs typeface="Arial"/>
              </a:rPr>
              <a:t>en </a:t>
            </a:r>
            <a:r>
              <a:rPr sz="1400" b="1" spc="-5" dirty="0">
                <a:latin typeface="Arial"/>
                <a:cs typeface="Arial"/>
              </a:rPr>
              <a:t>un evento para </a:t>
            </a: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cual </a:t>
            </a:r>
            <a:r>
              <a:rPr sz="1400" b="1" dirty="0">
                <a:latin typeface="Arial"/>
                <a:cs typeface="Arial"/>
              </a:rPr>
              <a:t>se </a:t>
            </a:r>
            <a:r>
              <a:rPr sz="1400" b="1" spc="-5" dirty="0">
                <a:latin typeface="Arial"/>
                <a:cs typeface="Arial"/>
              </a:rPr>
              <a:t>requiere un microservicio de inventario  por separado (no mostrado) para actualizar </a:t>
            </a:r>
            <a:r>
              <a:rPr sz="1400" b="1" dirty="0">
                <a:latin typeface="Arial"/>
                <a:cs typeface="Arial"/>
              </a:rPr>
              <a:t>la </a:t>
            </a:r>
            <a:r>
              <a:rPr sz="1400" b="1" spc="-5" dirty="0">
                <a:latin typeface="Arial"/>
                <a:cs typeface="Arial"/>
              </a:rPr>
              <a:t>base de datos de  inventario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central.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Arial"/>
              <a:cs typeface="Arial"/>
            </a:endParaRPr>
          </a:p>
          <a:p>
            <a:pPr marL="12700" marR="31496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Los microservicios de compras </a:t>
            </a:r>
            <a:r>
              <a:rPr sz="1400" b="1" dirty="0">
                <a:latin typeface="Arial"/>
                <a:cs typeface="Arial"/>
              </a:rPr>
              <a:t>A y B </a:t>
            </a:r>
            <a:r>
              <a:rPr sz="1400" b="1" spc="-5" dirty="0">
                <a:latin typeface="Arial"/>
                <a:cs typeface="Arial"/>
              </a:rPr>
              <a:t>consultan </a:t>
            </a:r>
            <a:r>
              <a:rPr sz="1400" b="1" dirty="0">
                <a:latin typeface="Arial"/>
                <a:cs typeface="Arial"/>
              </a:rPr>
              <a:t>la </a:t>
            </a:r>
            <a:r>
              <a:rPr sz="1400" b="1" spc="-5" dirty="0">
                <a:latin typeface="Arial"/>
                <a:cs typeface="Arial"/>
              </a:rPr>
              <a:t>cantidad </a:t>
            </a:r>
            <a:r>
              <a:rPr sz="1400" b="1" dirty="0">
                <a:latin typeface="Arial"/>
                <a:cs typeface="Arial"/>
              </a:rPr>
              <a:t>en  </a:t>
            </a:r>
            <a:r>
              <a:rPr sz="1400" b="1" spc="-5" dirty="0">
                <a:latin typeface="Arial"/>
                <a:cs typeface="Arial"/>
              </a:rPr>
              <a:t>inventario del </a:t>
            </a:r>
            <a:r>
              <a:rPr sz="1400" b="1" dirty="0">
                <a:latin typeface="Arial"/>
                <a:cs typeface="Arial"/>
              </a:rPr>
              <a:t>artículo A </a:t>
            </a:r>
            <a:r>
              <a:rPr sz="1400" b="1" spc="-5" dirty="0">
                <a:latin typeface="Arial"/>
                <a:cs typeface="Arial"/>
              </a:rPr>
              <a:t>de </a:t>
            </a:r>
            <a:r>
              <a:rPr sz="1400" b="1" dirty="0">
                <a:latin typeface="Arial"/>
                <a:cs typeface="Arial"/>
              </a:rPr>
              <a:t>la </a:t>
            </a:r>
            <a:r>
              <a:rPr sz="1400" b="1" spc="-5" dirty="0">
                <a:latin typeface="Arial"/>
                <a:cs typeface="Arial"/>
              </a:rPr>
              <a:t>base de datos de inventario </a:t>
            </a:r>
            <a:r>
              <a:rPr sz="1400" b="1" dirty="0">
                <a:latin typeface="Arial"/>
                <a:cs typeface="Arial"/>
              </a:rPr>
              <a:t>y</a:t>
            </a:r>
            <a:r>
              <a:rPr sz="1400" b="1" spc="-19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reciben  </a:t>
            </a:r>
            <a:r>
              <a:rPr sz="1400" b="1" spc="-5" dirty="0">
                <a:latin typeface="Arial"/>
                <a:cs typeface="Arial"/>
              </a:rPr>
              <a:t>una cantidad de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10.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Arial"/>
              <a:cs typeface="Arial"/>
            </a:endParaRPr>
          </a:p>
          <a:p>
            <a:pPr marL="12700" marR="2794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Tanto </a:t>
            </a:r>
            <a:r>
              <a:rPr sz="1400" b="1" dirty="0">
                <a:latin typeface="Arial"/>
                <a:cs typeface="Arial"/>
              </a:rPr>
              <a:t>las </a:t>
            </a:r>
            <a:r>
              <a:rPr sz="1400" b="1" spc="-5" dirty="0">
                <a:latin typeface="Arial"/>
                <a:cs typeface="Arial"/>
              </a:rPr>
              <a:t>instancias </a:t>
            </a:r>
            <a:r>
              <a:rPr sz="1400" b="1" dirty="0">
                <a:latin typeface="Arial"/>
                <a:cs typeface="Arial"/>
              </a:rPr>
              <a:t>1 y 2 </a:t>
            </a:r>
            <a:r>
              <a:rPr sz="1400" b="1" spc="-5" dirty="0">
                <a:latin typeface="Arial"/>
                <a:cs typeface="Arial"/>
              </a:rPr>
              <a:t>del microservicio de compras </a:t>
            </a:r>
            <a:r>
              <a:rPr sz="1400" b="1" dirty="0">
                <a:latin typeface="Arial"/>
                <a:cs typeface="Arial"/>
              </a:rPr>
              <a:t>saben </a:t>
            </a:r>
            <a:r>
              <a:rPr sz="1400" b="1" spc="-5" dirty="0">
                <a:latin typeface="Arial"/>
                <a:cs typeface="Arial"/>
              </a:rPr>
              <a:t>que</a:t>
            </a:r>
            <a:r>
              <a:rPr sz="1400" b="1" spc="-1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hay  </a:t>
            </a:r>
            <a:r>
              <a:rPr sz="1400" b="1" dirty="0">
                <a:latin typeface="Arial"/>
                <a:cs typeface="Arial"/>
              </a:rPr>
              <a:t>10 </a:t>
            </a:r>
            <a:r>
              <a:rPr sz="1400" b="1" spc="-5" dirty="0">
                <a:latin typeface="Arial"/>
                <a:cs typeface="Arial"/>
              </a:rPr>
              <a:t>artículos </a:t>
            </a:r>
            <a:r>
              <a:rPr sz="1400" b="1" dirty="0">
                <a:latin typeface="Arial"/>
                <a:cs typeface="Arial"/>
              </a:rPr>
              <a:t>A en stock y </a:t>
            </a:r>
            <a:r>
              <a:rPr sz="1400" b="1" spc="-5" dirty="0">
                <a:latin typeface="Arial"/>
                <a:cs typeface="Arial"/>
              </a:rPr>
              <a:t>que </a:t>
            </a:r>
            <a:r>
              <a:rPr sz="1400" b="1" dirty="0">
                <a:latin typeface="Arial"/>
                <a:cs typeface="Arial"/>
              </a:rPr>
              <a:t>esta </a:t>
            </a:r>
            <a:r>
              <a:rPr sz="1400" b="1" spc="-5" dirty="0">
                <a:latin typeface="Arial"/>
                <a:cs typeface="Arial"/>
              </a:rPr>
              <a:t>cantidad </a:t>
            </a:r>
            <a:r>
              <a:rPr sz="1400" b="1" dirty="0">
                <a:latin typeface="Arial"/>
                <a:cs typeface="Arial"/>
              </a:rPr>
              <a:t>se </a:t>
            </a:r>
            <a:r>
              <a:rPr sz="1400" b="1" spc="-5" dirty="0">
                <a:latin typeface="Arial"/>
                <a:cs typeface="Arial"/>
              </a:rPr>
              <a:t>ha mostrado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los  usuarios </a:t>
            </a:r>
            <a:r>
              <a:rPr sz="1400" b="1" dirty="0">
                <a:latin typeface="Arial"/>
                <a:cs typeface="Arial"/>
              </a:rPr>
              <a:t>A y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usuario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ordena </a:t>
            </a:r>
            <a:r>
              <a:rPr sz="1400" b="1" dirty="0">
                <a:latin typeface="Arial"/>
                <a:cs typeface="Arial"/>
              </a:rPr>
              <a:t>8 </a:t>
            </a:r>
            <a:r>
              <a:rPr sz="1400" b="1" spc="-5" dirty="0">
                <a:latin typeface="Arial"/>
                <a:cs typeface="Arial"/>
              </a:rPr>
              <a:t>del </a:t>
            </a:r>
            <a:r>
              <a:rPr sz="1400" b="1" dirty="0">
                <a:latin typeface="Arial"/>
                <a:cs typeface="Arial"/>
              </a:rPr>
              <a:t>artículo A y el </a:t>
            </a:r>
            <a:r>
              <a:rPr sz="1400" b="1" spc="-5" dirty="0">
                <a:latin typeface="Arial"/>
                <a:cs typeface="Arial"/>
              </a:rPr>
              <a:t>usuario </a:t>
            </a:r>
            <a:r>
              <a:rPr sz="1400" b="1" dirty="0">
                <a:latin typeface="Arial"/>
                <a:cs typeface="Arial"/>
              </a:rPr>
              <a:t>B </a:t>
            </a:r>
            <a:r>
              <a:rPr sz="1400" b="1" spc="-5" dirty="0">
                <a:latin typeface="Arial"/>
                <a:cs typeface="Arial"/>
              </a:rPr>
              <a:t>ordena </a:t>
            </a:r>
            <a:r>
              <a:rPr sz="1400" b="1" dirty="0">
                <a:latin typeface="Arial"/>
                <a:cs typeface="Arial"/>
              </a:rPr>
              <a:t>7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2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artículo  </a:t>
            </a:r>
            <a:r>
              <a:rPr sz="1400" b="1" spc="-45" dirty="0">
                <a:latin typeface="Arial"/>
                <a:cs typeface="Arial"/>
              </a:rPr>
              <a:t>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Arial"/>
              <a:cs typeface="Arial"/>
            </a:endParaRPr>
          </a:p>
          <a:p>
            <a:pPr marL="12700" marR="187325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Se </a:t>
            </a:r>
            <a:r>
              <a:rPr sz="1400" b="1" spc="-5" dirty="0">
                <a:latin typeface="Arial"/>
                <a:cs typeface="Arial"/>
              </a:rPr>
              <a:t>genera una </a:t>
            </a:r>
            <a:r>
              <a:rPr sz="1400" b="1" dirty="0">
                <a:latin typeface="Arial"/>
                <a:cs typeface="Arial"/>
              </a:rPr>
              <a:t>escritura </a:t>
            </a:r>
            <a:r>
              <a:rPr sz="1400" b="1" spc="-5" dirty="0">
                <a:latin typeface="Arial"/>
                <a:cs typeface="Arial"/>
              </a:rPr>
              <a:t>no coordinada </a:t>
            </a:r>
            <a:r>
              <a:rPr sz="1400" b="1" dirty="0">
                <a:latin typeface="Arial"/>
                <a:cs typeface="Arial"/>
              </a:rPr>
              <a:t>y se </a:t>
            </a:r>
            <a:r>
              <a:rPr sz="1400" b="1" spc="-5" dirty="0">
                <a:latin typeface="Arial"/>
                <a:cs typeface="Arial"/>
              </a:rPr>
              <a:t>genera una condición</a:t>
            </a:r>
            <a:r>
              <a:rPr sz="1400" b="1" spc="-2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  error.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0408" y="2335783"/>
            <a:ext cx="58686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diagrama </a:t>
            </a:r>
            <a:r>
              <a:rPr sz="1400" b="1" dirty="0">
                <a:latin typeface="Arial"/>
                <a:cs typeface="Arial"/>
              </a:rPr>
              <a:t>muestra </a:t>
            </a:r>
            <a:r>
              <a:rPr sz="1400" b="1" spc="-5" dirty="0">
                <a:latin typeface="Arial"/>
                <a:cs typeface="Arial"/>
              </a:rPr>
              <a:t>varias instancias del Microservicio de Compras,  cada una con </a:t>
            </a:r>
            <a:r>
              <a:rPr sz="1400" b="1" dirty="0">
                <a:latin typeface="Arial"/>
                <a:cs typeface="Arial"/>
              </a:rPr>
              <a:t>su </a:t>
            </a:r>
            <a:r>
              <a:rPr sz="1400" b="1" spc="-5" dirty="0">
                <a:latin typeface="Arial"/>
                <a:cs typeface="Arial"/>
              </a:rPr>
              <a:t>propia instancia de base de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5029200"/>
            <a:ext cx="1959863" cy="15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0 Rectángulo"/>
          <p:cNvSpPr/>
          <p:nvPr/>
        </p:nvSpPr>
        <p:spPr>
          <a:xfrm>
            <a:off x="8356471" y="429830"/>
            <a:ext cx="2795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Ej. MS de ventas que reduce un inventario, si uno reduce la cantidad, y luego otra instancia, al sincronizar se puede exceder el inv.</a:t>
            </a:r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685800" y="540256"/>
            <a:ext cx="5105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Elección de Líder y seguidores. Se usa mucho en Arquitectura de </a:t>
            </a:r>
            <a:r>
              <a:rPr lang="es-ES" sz="1200" b="1" dirty="0" err="1" smtClean="0">
                <a:solidFill>
                  <a:srgbClr val="7030A0"/>
                </a:solidFill>
              </a:rPr>
              <a:t>Cluster</a:t>
            </a:r>
            <a:r>
              <a:rPr lang="es-ES" sz="1200" b="1" dirty="0" smtClean="0">
                <a:solidFill>
                  <a:srgbClr val="7030A0"/>
                </a:solidFill>
              </a:rPr>
              <a:t>.</a:t>
            </a:r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7149547" y="1710796"/>
            <a:ext cx="36216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err="1" smtClean="0">
                <a:solidFill>
                  <a:srgbClr val="7030A0"/>
                </a:solidFill>
              </a:rPr>
              <a:t>Mutex</a:t>
            </a:r>
            <a:r>
              <a:rPr lang="es-ES" sz="1200" b="1" dirty="0" smtClean="0">
                <a:solidFill>
                  <a:srgbClr val="7030A0"/>
                </a:solidFill>
              </a:rPr>
              <a:t> </a:t>
            </a:r>
            <a:r>
              <a:rPr lang="es-ES" sz="1200" b="1" dirty="0" err="1" smtClean="0">
                <a:solidFill>
                  <a:srgbClr val="7030A0"/>
                </a:solidFill>
              </a:rPr>
              <a:t>quin</a:t>
            </a:r>
            <a:r>
              <a:rPr lang="es-ES" sz="1200" b="1" dirty="0" smtClean="0">
                <a:solidFill>
                  <a:srgbClr val="7030A0"/>
                </a:solidFill>
              </a:rPr>
              <a:t> es el </a:t>
            </a:r>
            <a:r>
              <a:rPr lang="es-ES" sz="1200" b="1" dirty="0" err="1" smtClean="0">
                <a:solidFill>
                  <a:srgbClr val="7030A0"/>
                </a:solidFill>
              </a:rPr>
              <a:t>lider</a:t>
            </a:r>
            <a:r>
              <a:rPr lang="es-ES" sz="1200" b="1" dirty="0" smtClean="0">
                <a:solidFill>
                  <a:srgbClr val="7030A0"/>
                </a:solidFill>
              </a:rPr>
              <a:t>, cuantas instancias existen?. Se comunican por </a:t>
            </a:r>
            <a:r>
              <a:rPr lang="es-ES" sz="1200" b="1" dirty="0" err="1" smtClean="0">
                <a:solidFill>
                  <a:srgbClr val="7030A0"/>
                </a:solidFill>
              </a:rPr>
              <a:t>gRPC</a:t>
            </a:r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10215278" y="5561999"/>
            <a:ext cx="1254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err="1" smtClean="0">
                <a:solidFill>
                  <a:srgbClr val="7030A0"/>
                </a:solidFill>
              </a:rPr>
              <a:t>Etcd</a:t>
            </a:r>
            <a:r>
              <a:rPr lang="es-ES" sz="1200" b="1" dirty="0" smtClean="0">
                <a:solidFill>
                  <a:srgbClr val="7030A0"/>
                </a:solidFill>
              </a:rPr>
              <a:t> -&gt; </a:t>
            </a:r>
            <a:r>
              <a:rPr lang="es-ES" sz="1200" b="1" dirty="0" err="1" smtClean="0">
                <a:solidFill>
                  <a:srgbClr val="7030A0"/>
                </a:solidFill>
              </a:rPr>
              <a:t>Zookeeper</a:t>
            </a:r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10215277" y="4621392"/>
            <a:ext cx="1254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err="1" smtClean="0">
                <a:solidFill>
                  <a:srgbClr val="7030A0"/>
                </a:solidFill>
              </a:rPr>
              <a:t>Etcd</a:t>
            </a:r>
            <a:r>
              <a:rPr lang="es-ES" sz="1200" b="1" dirty="0" smtClean="0">
                <a:solidFill>
                  <a:srgbClr val="7030A0"/>
                </a:solidFill>
              </a:rPr>
              <a:t> -&gt; </a:t>
            </a:r>
            <a:r>
              <a:rPr lang="es-ES" sz="1200" b="1" dirty="0" err="1" smtClean="0">
                <a:solidFill>
                  <a:srgbClr val="7030A0"/>
                </a:solidFill>
              </a:rPr>
              <a:t>Zookeeper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132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419080" cy="5189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606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microservice be coordinated to complete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greater</a:t>
            </a:r>
            <a:r>
              <a:rPr sz="2000" b="1" i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2000" dirty="0">
              <a:latin typeface="Arial"/>
              <a:cs typeface="Arial"/>
            </a:endParaRPr>
          </a:p>
          <a:p>
            <a:pPr marL="348615" marR="82550">
              <a:lnSpc>
                <a:spcPct val="100000"/>
              </a:lnSpc>
              <a:spcBef>
                <a:spcPts val="1730"/>
              </a:spcBef>
            </a:pPr>
            <a:r>
              <a:rPr sz="1800" b="1" spc="-5" dirty="0">
                <a:latin typeface="Arial"/>
                <a:cs typeface="Arial"/>
              </a:rPr>
              <a:t>Las tareas y acciones realizadas </a:t>
            </a:r>
            <a:r>
              <a:rPr sz="1800" b="1" dirty="0">
                <a:latin typeface="Arial"/>
                <a:cs typeface="Arial"/>
              </a:rPr>
              <a:t>por una </a:t>
            </a:r>
            <a:r>
              <a:rPr sz="1800" b="1" spc="-5" dirty="0">
                <a:latin typeface="Arial"/>
                <a:cs typeface="Arial"/>
              </a:rPr>
              <a:t>colección de instancias colaboradoras </a:t>
            </a:r>
            <a:r>
              <a:rPr sz="1800" b="1" spc="-10" dirty="0">
                <a:latin typeface="Arial"/>
                <a:cs typeface="Arial"/>
              </a:rPr>
              <a:t>se  </a:t>
            </a:r>
            <a:r>
              <a:rPr sz="1800" b="1" dirty="0">
                <a:latin typeface="Arial"/>
                <a:cs typeface="Arial"/>
              </a:rPr>
              <a:t>coordinan eligiendo una </a:t>
            </a:r>
            <a:r>
              <a:rPr sz="1800" b="1" spc="-5" dirty="0">
                <a:latin typeface="Arial"/>
                <a:cs typeface="Arial"/>
              </a:rPr>
              <a:t>instancia como </a:t>
            </a:r>
            <a:r>
              <a:rPr sz="1800" b="1" dirty="0">
                <a:latin typeface="Arial"/>
                <a:cs typeface="Arial"/>
              </a:rPr>
              <a:t>líder </a:t>
            </a:r>
            <a:r>
              <a:rPr sz="1800" b="1" spc="-5" dirty="0">
                <a:latin typeface="Arial"/>
                <a:cs typeface="Arial"/>
              </a:rPr>
              <a:t>para asumir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responsabilidad de administrar  las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otras.</a:t>
            </a:r>
            <a:endParaRPr sz="1800" dirty="0">
              <a:latin typeface="Arial"/>
              <a:cs typeface="Arial"/>
            </a:endParaRPr>
          </a:p>
          <a:p>
            <a:pPr marL="348615" marR="5080">
              <a:lnSpc>
                <a:spcPct val="100000"/>
              </a:lnSpc>
              <a:spcBef>
                <a:spcPts val="1515"/>
              </a:spcBef>
            </a:pPr>
            <a:r>
              <a:rPr sz="1800" b="1" spc="-5" dirty="0">
                <a:latin typeface="Arial"/>
                <a:cs typeface="Arial"/>
              </a:rPr>
              <a:t>Esto ayuda a garantizar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las tareas y operaciones estén coordinadas y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las instancias 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entren en </a:t>
            </a:r>
            <a:r>
              <a:rPr sz="1800" b="1" dirty="0">
                <a:latin typeface="Arial"/>
                <a:cs typeface="Arial"/>
              </a:rPr>
              <a:t>conflicto </a:t>
            </a:r>
            <a:r>
              <a:rPr sz="1800" b="1" spc="-5" dirty="0">
                <a:latin typeface="Arial"/>
                <a:cs typeface="Arial"/>
              </a:rPr>
              <a:t>entre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sí.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50" dirty="0">
              <a:latin typeface="Arial"/>
              <a:cs typeface="Arial"/>
            </a:endParaRPr>
          </a:p>
          <a:p>
            <a:pPr marL="348615" marR="15684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los casos en </a:t>
            </a:r>
            <a:r>
              <a:rPr sz="1800" b="1" dirty="0">
                <a:latin typeface="Arial"/>
                <a:cs typeface="Arial"/>
              </a:rPr>
              <a:t>que todas las </a:t>
            </a:r>
            <a:r>
              <a:rPr sz="1800" b="1" spc="-5" dirty="0">
                <a:latin typeface="Arial"/>
                <a:cs typeface="Arial"/>
              </a:rPr>
              <a:t>instancias de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ejecutan el mismo </a:t>
            </a:r>
            <a:r>
              <a:rPr sz="1800" b="1" dirty="0">
                <a:latin typeface="Arial"/>
                <a:cs typeface="Arial"/>
              </a:rPr>
              <a:t>código, todas  </a:t>
            </a:r>
            <a:r>
              <a:rPr sz="1800" b="1" spc="-5" dirty="0">
                <a:latin typeface="Arial"/>
                <a:cs typeface="Arial"/>
              </a:rPr>
              <a:t>son capaces de actuar como el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líder.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Arial"/>
              <a:cs typeface="Arial"/>
            </a:endParaRPr>
          </a:p>
          <a:p>
            <a:pPr marL="348615" marR="7035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Como tal, se </a:t>
            </a:r>
            <a:r>
              <a:rPr sz="1800" b="1" spc="-10" dirty="0">
                <a:latin typeface="Arial"/>
                <a:cs typeface="Arial"/>
              </a:rPr>
              <a:t>lleva </a:t>
            </a:r>
            <a:r>
              <a:rPr sz="1800" b="1" spc="-5" dirty="0">
                <a:latin typeface="Arial"/>
                <a:cs typeface="Arial"/>
              </a:rPr>
              <a:t>a cabo un </a:t>
            </a:r>
            <a:r>
              <a:rPr sz="1800" b="1" dirty="0">
                <a:latin typeface="Arial"/>
                <a:cs typeface="Arial"/>
              </a:rPr>
              <a:t>sólido </a:t>
            </a:r>
            <a:r>
              <a:rPr sz="1800" b="1" spc="-5" dirty="0">
                <a:latin typeface="Arial"/>
                <a:cs typeface="Arial"/>
              </a:rPr>
              <a:t>proceso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elección </a:t>
            </a:r>
            <a:r>
              <a:rPr sz="1800" b="1" dirty="0">
                <a:latin typeface="Arial"/>
                <a:cs typeface="Arial"/>
              </a:rPr>
              <a:t>de líder </a:t>
            </a:r>
            <a:r>
              <a:rPr sz="1800" b="1" spc="-5" dirty="0">
                <a:latin typeface="Arial"/>
                <a:cs typeface="Arial"/>
              </a:rPr>
              <a:t>basado </a:t>
            </a:r>
            <a:r>
              <a:rPr sz="1800" b="1" spc="-10" dirty="0">
                <a:latin typeface="Arial"/>
                <a:cs typeface="Arial"/>
              </a:rPr>
              <a:t>en </a:t>
            </a:r>
            <a:r>
              <a:rPr sz="1800" b="1" dirty="0">
                <a:latin typeface="Arial"/>
                <a:cs typeface="Arial"/>
              </a:rPr>
              <a:t>algoritmos  </a:t>
            </a:r>
            <a:r>
              <a:rPr sz="1800" b="1" spc="-5" dirty="0">
                <a:latin typeface="Arial"/>
                <a:cs typeface="Arial"/>
              </a:rPr>
              <a:t>predefinidos.</a:t>
            </a:r>
            <a:endParaRPr sz="1800" dirty="0">
              <a:latin typeface="Arial"/>
              <a:cs typeface="Arial"/>
            </a:endParaRPr>
          </a:p>
          <a:p>
            <a:pPr marL="348615" marR="1402715" algn="just">
              <a:lnSpc>
                <a:spcPct val="100000"/>
              </a:lnSpc>
              <a:spcBef>
                <a:spcPts val="1510"/>
              </a:spcBef>
            </a:pPr>
            <a:r>
              <a:rPr sz="1800" b="1" spc="-5" dirty="0">
                <a:latin typeface="Arial"/>
                <a:cs typeface="Arial"/>
              </a:rPr>
              <a:t>Este proceso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elección se maneja cuidadosamente para </a:t>
            </a:r>
            <a:r>
              <a:rPr sz="1800" b="1" spc="-10" dirty="0">
                <a:latin typeface="Arial"/>
                <a:cs typeface="Arial"/>
              </a:rPr>
              <a:t>evitar </a:t>
            </a:r>
            <a:r>
              <a:rPr sz="1800" b="1" dirty="0">
                <a:latin typeface="Arial"/>
                <a:cs typeface="Arial"/>
              </a:rPr>
              <a:t>que dos o </a:t>
            </a:r>
            <a:r>
              <a:rPr sz="1800" b="1" spc="-10" dirty="0">
                <a:latin typeface="Arial"/>
                <a:cs typeface="Arial"/>
              </a:rPr>
              <a:t>más  </a:t>
            </a:r>
            <a:r>
              <a:rPr sz="1800" b="1" spc="-5" dirty="0">
                <a:latin typeface="Arial"/>
                <a:cs typeface="Arial"/>
              </a:rPr>
              <a:t>instancias asuman el rol de </a:t>
            </a:r>
            <a:r>
              <a:rPr sz="1800" b="1" dirty="0">
                <a:latin typeface="Arial"/>
                <a:cs typeface="Arial"/>
              </a:rPr>
              <a:t>líder </a:t>
            </a:r>
            <a:r>
              <a:rPr sz="1800" b="1" spc="-5" dirty="0">
                <a:latin typeface="Arial"/>
                <a:cs typeface="Arial"/>
              </a:rPr>
              <a:t>al mismo </a:t>
            </a:r>
            <a:r>
              <a:rPr sz="1800" b="1" dirty="0">
                <a:latin typeface="Arial"/>
                <a:cs typeface="Arial"/>
              </a:rPr>
              <a:t>tiempo, lo que puede </a:t>
            </a:r>
            <a:r>
              <a:rPr sz="1800" b="1" spc="-5" dirty="0">
                <a:latin typeface="Arial"/>
                <a:cs typeface="Arial"/>
              </a:rPr>
              <a:t>ocasionar más  problemas.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07" y="34984"/>
            <a:ext cx="4714875" cy="1354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48" y="3581400"/>
            <a:ext cx="4381752" cy="272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275576" y="3029711"/>
            <a:ext cx="4395470" cy="2348865"/>
            <a:chOff x="7275576" y="3029711"/>
            <a:chExt cx="4395470" cy="2348865"/>
          </a:xfrm>
        </p:grpSpPr>
        <p:sp>
          <p:nvSpPr>
            <p:cNvPr id="7" name="object 7"/>
            <p:cNvSpPr/>
            <p:nvPr/>
          </p:nvSpPr>
          <p:spPr>
            <a:xfrm>
              <a:off x="11324844" y="3256787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7" y="338273"/>
                  </a:lnTo>
                  <a:lnTo>
                    <a:pt x="260265" y="320914"/>
                  </a:lnTo>
                  <a:lnTo>
                    <a:pt x="285676" y="301371"/>
                  </a:lnTo>
                  <a:lnTo>
                    <a:pt x="172974" y="301371"/>
                  </a:lnTo>
                  <a:lnTo>
                    <a:pt x="122495" y="291226"/>
                  </a:lnTo>
                  <a:lnTo>
                    <a:pt x="81279" y="263556"/>
                  </a:lnTo>
                  <a:lnTo>
                    <a:pt x="53494" y="222504"/>
                  </a:lnTo>
                  <a:lnTo>
                    <a:pt x="43306" y="172212"/>
                  </a:lnTo>
                  <a:lnTo>
                    <a:pt x="53494" y="121920"/>
                  </a:lnTo>
                  <a:lnTo>
                    <a:pt x="81280" y="80867"/>
                  </a:lnTo>
                  <a:lnTo>
                    <a:pt x="122495" y="53197"/>
                  </a:lnTo>
                  <a:lnTo>
                    <a:pt x="172974" y="43052"/>
                  </a:lnTo>
                  <a:lnTo>
                    <a:pt x="285676" y="43052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  <a:path w="346075" h="344804">
                  <a:moveTo>
                    <a:pt x="285676" y="43052"/>
                  </a:moveTo>
                  <a:lnTo>
                    <a:pt x="172974" y="43052"/>
                  </a:lnTo>
                  <a:lnTo>
                    <a:pt x="223452" y="53197"/>
                  </a:lnTo>
                  <a:lnTo>
                    <a:pt x="264667" y="80867"/>
                  </a:lnTo>
                  <a:lnTo>
                    <a:pt x="292453" y="121920"/>
                  </a:lnTo>
                  <a:lnTo>
                    <a:pt x="302640" y="172212"/>
                  </a:lnTo>
                  <a:lnTo>
                    <a:pt x="292453" y="222504"/>
                  </a:lnTo>
                  <a:lnTo>
                    <a:pt x="264667" y="263556"/>
                  </a:lnTo>
                  <a:lnTo>
                    <a:pt x="223452" y="291226"/>
                  </a:lnTo>
                  <a:lnTo>
                    <a:pt x="172974" y="301371"/>
                  </a:lnTo>
                  <a:lnTo>
                    <a:pt x="285676" y="301371"/>
                  </a:lnTo>
                  <a:lnTo>
                    <a:pt x="295274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8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85676" y="43052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75576" y="3029711"/>
              <a:ext cx="4216908" cy="23484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132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0537" y="1383538"/>
            <a:ext cx="10062845" cy="4704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microservice be coordinated to complete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greater</a:t>
            </a:r>
            <a:r>
              <a:rPr sz="2000" b="1" i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2000">
              <a:latin typeface="Arial"/>
              <a:cs typeface="Arial"/>
            </a:endParaRPr>
          </a:p>
          <a:p>
            <a:pPr marL="7957820">
              <a:lnSpc>
                <a:spcPts val="2080"/>
              </a:lnSpc>
              <a:spcBef>
                <a:spcPts val="1405"/>
              </a:spcBef>
            </a:pPr>
            <a:r>
              <a:rPr sz="1800" b="1" spc="-5" dirty="0">
                <a:latin typeface="Arial"/>
                <a:cs typeface="Arial"/>
              </a:rPr>
              <a:t>Escenario 1</a:t>
            </a:r>
            <a:endParaRPr sz="1800">
              <a:latin typeface="Arial"/>
              <a:cs typeface="Arial"/>
            </a:endParaRPr>
          </a:p>
          <a:p>
            <a:pPr marL="165100" marR="3641725">
              <a:lnSpc>
                <a:spcPts val="2400"/>
              </a:lnSpc>
            </a:pPr>
            <a:r>
              <a:rPr sz="2000" b="1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lleva </a:t>
            </a:r>
            <a:r>
              <a:rPr sz="2000" b="1" dirty="0">
                <a:latin typeface="Arial"/>
                <a:cs typeface="Arial"/>
              </a:rPr>
              <a:t>a cabo un proceso de elección de </a:t>
            </a:r>
            <a:r>
              <a:rPr sz="2000" b="1" spc="-5" dirty="0">
                <a:latin typeface="Arial"/>
                <a:cs typeface="Arial"/>
              </a:rPr>
              <a:t>líder 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  </a:t>
            </a:r>
            <a:r>
              <a:rPr sz="2000" b="1" spc="-5" dirty="0">
                <a:latin typeface="Arial"/>
                <a:cs typeface="Arial"/>
              </a:rPr>
              <a:t>elige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A (Instancia 1) como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líder.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935"/>
              </a:spcBef>
            </a:pPr>
            <a:r>
              <a:rPr sz="2000" b="1" dirty="0">
                <a:latin typeface="Arial"/>
                <a:cs typeface="Arial"/>
              </a:rPr>
              <a:t>Las otras instancias de </a:t>
            </a:r>
            <a:r>
              <a:rPr sz="2000" b="1" spc="-5" dirty="0">
                <a:latin typeface="Arial"/>
                <a:cs typeface="Arial"/>
              </a:rPr>
              <a:t>microservicio envían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los</a:t>
            </a:r>
            <a:endParaRPr sz="20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resultados de sus tareas al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líder.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Arial"/>
              <a:cs typeface="Arial"/>
            </a:endParaRPr>
          </a:p>
          <a:p>
            <a:pPr marL="165100" marR="410654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líder </a:t>
            </a:r>
            <a:r>
              <a:rPr sz="2000" b="1" dirty="0">
                <a:latin typeface="Arial"/>
                <a:cs typeface="Arial"/>
              </a:rPr>
              <a:t>actúa como un agregador y combina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los  resultados de la tarea en un resultado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agregado  final que </a:t>
            </a:r>
            <a:r>
              <a:rPr sz="2000" b="1" spc="-5" dirty="0">
                <a:latin typeface="Arial"/>
                <a:cs typeface="Arial"/>
              </a:rPr>
              <a:t>envía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vuelta </a:t>
            </a:r>
            <a:r>
              <a:rPr sz="2000" b="1" dirty="0">
                <a:latin typeface="Arial"/>
                <a:cs typeface="Arial"/>
              </a:rPr>
              <a:t>al consumidor del  </a:t>
            </a:r>
            <a:r>
              <a:rPr sz="2000" b="1" spc="-5" dirty="0">
                <a:latin typeface="Arial"/>
                <a:cs typeface="Arial"/>
              </a:rPr>
              <a:t>servicio original.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132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06284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microservice be coordinated to complete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greater</a:t>
            </a:r>
            <a:r>
              <a:rPr sz="2000" b="1" i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5809" y="2172461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Escenario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27723" y="2091439"/>
            <a:ext cx="4772660" cy="4049395"/>
            <a:chOff x="6427723" y="2091439"/>
            <a:chExt cx="4772660" cy="4049395"/>
          </a:xfrm>
        </p:grpSpPr>
        <p:sp>
          <p:nvSpPr>
            <p:cNvPr id="14" name="object 14"/>
            <p:cNvSpPr/>
            <p:nvPr/>
          </p:nvSpPr>
          <p:spPr>
            <a:xfrm>
              <a:off x="6557588" y="2680633"/>
              <a:ext cx="4642295" cy="34595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7626" y="3304413"/>
            <a:ext cx="5681345" cy="3176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Cuando </a:t>
            </a:r>
            <a:r>
              <a:rPr sz="1800" b="1" spc="-10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usuario A hace </a:t>
            </a:r>
            <a:r>
              <a:rPr sz="1800" b="1" dirty="0">
                <a:latin typeface="Arial"/>
                <a:cs typeface="Arial"/>
              </a:rPr>
              <a:t>un pedido </a:t>
            </a:r>
            <a:r>
              <a:rPr sz="1800" b="1" spc="-5" dirty="0">
                <a:latin typeface="Arial"/>
                <a:cs typeface="Arial"/>
              </a:rPr>
              <a:t>de 8  </a:t>
            </a:r>
            <a:r>
              <a:rPr sz="1800" b="1" dirty="0">
                <a:latin typeface="Arial"/>
                <a:cs typeface="Arial"/>
              </a:rPr>
              <a:t>productos </a:t>
            </a:r>
            <a:r>
              <a:rPr sz="1800" b="1" spc="-5" dirty="0">
                <a:latin typeface="Arial"/>
                <a:cs typeface="Arial"/>
              </a:rPr>
              <a:t>del artículo </a:t>
            </a:r>
            <a:r>
              <a:rPr sz="1800" b="1" spc="-30" dirty="0">
                <a:latin typeface="Arial"/>
                <a:cs typeface="Arial"/>
              </a:rPr>
              <a:t>A,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dirty="0">
                <a:latin typeface="Arial"/>
                <a:cs typeface="Arial"/>
              </a:rPr>
              <a:t>líder bloquea </a:t>
            </a:r>
            <a:r>
              <a:rPr sz="1800" b="1" spc="-5" dirty="0">
                <a:latin typeface="Arial"/>
                <a:cs typeface="Arial"/>
              </a:rPr>
              <a:t>el  segundo </a:t>
            </a:r>
            <a:r>
              <a:rPr sz="1800" b="1" dirty="0">
                <a:latin typeface="Arial"/>
                <a:cs typeface="Arial"/>
              </a:rPr>
              <a:t>intento </a:t>
            </a:r>
            <a:r>
              <a:rPr sz="1800" b="1" spc="-5" dirty="0">
                <a:latin typeface="Arial"/>
                <a:cs typeface="Arial"/>
              </a:rPr>
              <a:t>de compra del usuario B hasta </a:t>
            </a:r>
            <a:r>
              <a:rPr sz="1800" b="1" dirty="0">
                <a:latin typeface="Arial"/>
                <a:cs typeface="Arial"/>
              </a:rPr>
              <a:t>que  </a:t>
            </a:r>
            <a:r>
              <a:rPr sz="1800" b="1" spc="-5" dirty="0">
                <a:latin typeface="Arial"/>
                <a:cs typeface="Arial"/>
              </a:rPr>
              <a:t>se completa </a:t>
            </a:r>
            <a:r>
              <a:rPr sz="1800" b="1" dirty="0">
                <a:latin typeface="Arial"/>
                <a:cs typeface="Arial"/>
              </a:rPr>
              <a:t>o </a:t>
            </a:r>
            <a:r>
              <a:rPr sz="1800" b="1" spc="-5" dirty="0">
                <a:latin typeface="Arial"/>
                <a:cs typeface="Arial"/>
              </a:rPr>
              <a:t>cancela el </a:t>
            </a:r>
            <a:r>
              <a:rPr sz="1800" b="1" dirty="0">
                <a:latin typeface="Arial"/>
                <a:cs typeface="Arial"/>
              </a:rPr>
              <a:t>pedido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anterior.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Arial"/>
              <a:cs typeface="Arial"/>
            </a:endParaRPr>
          </a:p>
          <a:p>
            <a:pPr marL="2349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Esto </a:t>
            </a:r>
            <a:r>
              <a:rPr sz="1800" b="1" spc="-10" dirty="0">
                <a:latin typeface="Arial"/>
                <a:cs typeface="Arial"/>
              </a:rPr>
              <a:t>evita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el artículo A se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sobreventa.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Arial"/>
              <a:cs typeface="Arial"/>
            </a:endParaRPr>
          </a:p>
          <a:p>
            <a:pPr marL="12700" marR="8509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Cuando se procesa el </a:t>
            </a:r>
            <a:r>
              <a:rPr sz="1800" b="1" dirty="0">
                <a:latin typeface="Arial"/>
                <a:cs typeface="Arial"/>
              </a:rPr>
              <a:t>pedido </a:t>
            </a:r>
            <a:r>
              <a:rPr sz="1800" b="1" spc="-5" dirty="0">
                <a:latin typeface="Arial"/>
                <a:cs typeface="Arial"/>
              </a:rPr>
              <a:t>del Usuario </a:t>
            </a:r>
            <a:r>
              <a:rPr sz="1800" b="1" spc="-30" dirty="0">
                <a:latin typeface="Arial"/>
                <a:cs typeface="Arial"/>
              </a:rPr>
              <a:t>A,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dirty="0">
                <a:latin typeface="Arial"/>
                <a:cs typeface="Arial"/>
              </a:rPr>
              <a:t>líder  obliga </a:t>
            </a:r>
            <a:r>
              <a:rPr sz="1800" b="1" spc="-5" dirty="0">
                <a:latin typeface="Arial"/>
                <a:cs typeface="Arial"/>
              </a:rPr>
              <a:t>al Microservicio </a:t>
            </a:r>
            <a:r>
              <a:rPr sz="1800" b="1" spc="-10" dirty="0">
                <a:latin typeface="Arial"/>
                <a:cs typeface="Arial"/>
              </a:rPr>
              <a:t>A(Instancia </a:t>
            </a:r>
            <a:r>
              <a:rPr sz="1800" b="1" spc="-5" dirty="0">
                <a:latin typeface="Arial"/>
                <a:cs typeface="Arial"/>
              </a:rPr>
              <a:t>2) a </a:t>
            </a:r>
            <a:r>
              <a:rPr sz="1800" b="1" dirty="0">
                <a:latin typeface="Arial"/>
                <a:cs typeface="Arial"/>
              </a:rPr>
              <a:t>consultar </a:t>
            </a:r>
            <a:r>
              <a:rPr sz="1800" b="1" spc="-5" dirty="0">
                <a:latin typeface="Arial"/>
                <a:cs typeface="Arial"/>
              </a:rPr>
              <a:t>la  base de datos de </a:t>
            </a:r>
            <a:r>
              <a:rPr sz="1800" b="1" spc="-10" dirty="0">
                <a:latin typeface="Arial"/>
                <a:cs typeface="Arial"/>
              </a:rPr>
              <a:t>inventario nuevamente </a:t>
            </a:r>
            <a:r>
              <a:rPr sz="1800" b="1" spc="-5" dirty="0">
                <a:latin typeface="Arial"/>
                <a:cs typeface="Arial"/>
              </a:rPr>
              <a:t>antes de  permitir </a:t>
            </a:r>
            <a:r>
              <a:rPr sz="1800" b="1" dirty="0">
                <a:latin typeface="Arial"/>
                <a:cs typeface="Arial"/>
              </a:rPr>
              <a:t>otro pedido.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181" y="2237359"/>
            <a:ext cx="54870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este escenario, el proceso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elección del </a:t>
            </a:r>
            <a:r>
              <a:rPr sz="1800" b="1" dirty="0">
                <a:latin typeface="Arial"/>
                <a:cs typeface="Arial"/>
              </a:rPr>
              <a:t>líder  </a:t>
            </a:r>
            <a:r>
              <a:rPr sz="1800" b="1" spc="-5" dirty="0">
                <a:latin typeface="Arial"/>
                <a:cs typeface="Arial"/>
              </a:rPr>
              <a:t>determina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A (Instancia 3) </a:t>
            </a:r>
            <a:r>
              <a:rPr sz="1800" b="1" spc="-10" dirty="0">
                <a:latin typeface="Arial"/>
                <a:cs typeface="Arial"/>
              </a:rPr>
              <a:t>se  convertirá </a:t>
            </a:r>
            <a:r>
              <a:rPr sz="1800" b="1" spc="-5" dirty="0">
                <a:latin typeface="Arial"/>
                <a:cs typeface="Arial"/>
              </a:rPr>
              <a:t>en el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líder.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4715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Container Sidecar -</a:t>
            </a:r>
            <a:r>
              <a:rPr sz="280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520" y="2835910"/>
            <a:ext cx="1016127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microservices efficiently interact  with required utility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components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and  services?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CuadroTexto"/>
          <p:cNvSpPr txBox="1"/>
          <p:nvPr/>
        </p:nvSpPr>
        <p:spPr>
          <a:xfrm>
            <a:off x="839520" y="5009126"/>
            <a:ext cx="1031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Se necesita lógica utilitaria, se separa en </a:t>
            </a:r>
            <a:r>
              <a:rPr lang="es-ES" dirty="0" err="1" smtClean="0">
                <a:solidFill>
                  <a:srgbClr val="7030A0"/>
                </a:solidFill>
              </a:rPr>
              <a:t>Utility</a:t>
            </a:r>
            <a:r>
              <a:rPr lang="es-ES" dirty="0" smtClean="0">
                <a:solidFill>
                  <a:srgbClr val="7030A0"/>
                </a:solidFill>
              </a:rPr>
              <a:t> </a:t>
            </a:r>
            <a:r>
              <a:rPr lang="es-ES" dirty="0" err="1" smtClean="0">
                <a:solidFill>
                  <a:srgbClr val="7030A0"/>
                </a:solidFill>
              </a:rPr>
              <a:t>Services</a:t>
            </a:r>
            <a:r>
              <a:rPr lang="es-ES" dirty="0" smtClean="0">
                <a:solidFill>
                  <a:srgbClr val="7030A0"/>
                </a:solidFill>
              </a:rPr>
              <a:t>. Puede generar problemas por la ejecución remota.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139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132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494645" cy="5085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3624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microservice be coordinated to complete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greater</a:t>
            </a:r>
            <a:r>
              <a:rPr sz="2000" b="1" i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Arial"/>
              <a:cs typeface="Arial"/>
            </a:endParaRPr>
          </a:p>
          <a:p>
            <a:pPr marL="346075" marR="12573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El proceso de elección del </a:t>
            </a:r>
            <a:r>
              <a:rPr sz="1700" b="1" spc="-5" dirty="0">
                <a:latin typeface="Arial"/>
                <a:cs typeface="Arial"/>
              </a:rPr>
              <a:t>líder tiene </a:t>
            </a:r>
            <a:r>
              <a:rPr sz="1700" b="1" dirty="0">
                <a:latin typeface="Arial"/>
                <a:cs typeface="Arial"/>
              </a:rPr>
              <a:t>que hacer frente a </a:t>
            </a:r>
            <a:r>
              <a:rPr sz="1700" b="1" spc="-5" dirty="0">
                <a:latin typeface="Arial"/>
                <a:cs typeface="Arial"/>
              </a:rPr>
              <a:t>eventos tales </a:t>
            </a:r>
            <a:r>
              <a:rPr sz="1700" b="1" dirty="0">
                <a:latin typeface="Arial"/>
                <a:cs typeface="Arial"/>
              </a:rPr>
              <a:t>como cortes de red o </a:t>
            </a:r>
            <a:r>
              <a:rPr sz="1700" b="1" spc="-5" dirty="0">
                <a:latin typeface="Arial"/>
                <a:cs typeface="Arial"/>
              </a:rPr>
              <a:t>fallas  </a:t>
            </a:r>
            <a:r>
              <a:rPr sz="1700" b="1" dirty="0">
                <a:latin typeface="Arial"/>
                <a:cs typeface="Arial"/>
              </a:rPr>
              <a:t>en el proceso de elección del</a:t>
            </a:r>
            <a:r>
              <a:rPr sz="1700" b="1" spc="1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líder.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Arial"/>
              <a:cs typeface="Arial"/>
            </a:endParaRPr>
          </a:p>
          <a:p>
            <a:pPr marL="346075" marR="4826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En muchos procesos de elección de </a:t>
            </a:r>
            <a:r>
              <a:rPr sz="1700" b="1" spc="-5" dirty="0">
                <a:latin typeface="Arial"/>
                <a:cs typeface="Arial"/>
              </a:rPr>
              <a:t>líder, </a:t>
            </a:r>
            <a:r>
              <a:rPr sz="1700" b="1" dirty="0">
                <a:latin typeface="Arial"/>
                <a:cs typeface="Arial"/>
              </a:rPr>
              <a:t>existe un canal de comunicación </a:t>
            </a:r>
            <a:r>
              <a:rPr sz="1700" b="1" spc="-5" dirty="0">
                <a:latin typeface="Arial"/>
                <a:cs typeface="Arial"/>
              </a:rPr>
              <a:t>entre </a:t>
            </a:r>
            <a:r>
              <a:rPr sz="1700" b="1" dirty="0">
                <a:latin typeface="Arial"/>
                <a:cs typeface="Arial"/>
              </a:rPr>
              <a:t>los </a:t>
            </a:r>
            <a:r>
              <a:rPr sz="1700" b="1" spc="-5" dirty="0">
                <a:latin typeface="Arial"/>
                <a:cs typeface="Arial"/>
              </a:rPr>
              <a:t>líderes </a:t>
            </a:r>
            <a:r>
              <a:rPr sz="1700" b="1" dirty="0">
                <a:latin typeface="Arial"/>
                <a:cs typeface="Arial"/>
              </a:rPr>
              <a:t>y  otros </a:t>
            </a:r>
            <a:r>
              <a:rPr sz="1700" b="1" spc="-5" dirty="0">
                <a:latin typeface="Arial"/>
                <a:cs typeface="Arial"/>
              </a:rPr>
              <a:t>microservicios </a:t>
            </a:r>
            <a:r>
              <a:rPr sz="1700" b="1" dirty="0">
                <a:latin typeface="Arial"/>
                <a:cs typeface="Arial"/>
              </a:rPr>
              <a:t>o hay una </a:t>
            </a:r>
            <a:r>
              <a:rPr sz="1700" b="1" spc="-5" dirty="0">
                <a:latin typeface="Arial"/>
                <a:cs typeface="Arial"/>
              </a:rPr>
              <a:t>tarea </a:t>
            </a:r>
            <a:r>
              <a:rPr sz="1700" b="1" dirty="0">
                <a:latin typeface="Arial"/>
                <a:cs typeface="Arial"/>
              </a:rPr>
              <a:t>específica que el </a:t>
            </a:r>
            <a:r>
              <a:rPr sz="1700" b="1" spc="-5" dirty="0">
                <a:latin typeface="Arial"/>
                <a:cs typeface="Arial"/>
              </a:rPr>
              <a:t>líder </a:t>
            </a:r>
            <a:r>
              <a:rPr sz="1700" b="1" dirty="0">
                <a:latin typeface="Arial"/>
                <a:cs typeface="Arial"/>
              </a:rPr>
              <a:t>debe </a:t>
            </a:r>
            <a:r>
              <a:rPr sz="1700" b="1" spc="-5" dirty="0">
                <a:latin typeface="Arial"/>
                <a:cs typeface="Arial"/>
              </a:rPr>
              <a:t>realizar </a:t>
            </a:r>
            <a:r>
              <a:rPr sz="1700" b="1" dirty="0">
                <a:latin typeface="Arial"/>
                <a:cs typeface="Arial"/>
              </a:rPr>
              <a:t>regularmente para  informar a otros </a:t>
            </a:r>
            <a:r>
              <a:rPr sz="1700" b="1" spc="-5" dirty="0">
                <a:latin typeface="Arial"/>
                <a:cs typeface="Arial"/>
              </a:rPr>
              <a:t>microservicios </a:t>
            </a:r>
            <a:r>
              <a:rPr sz="1700" b="1" dirty="0">
                <a:latin typeface="Arial"/>
                <a:cs typeface="Arial"/>
              </a:rPr>
              <a:t>que </a:t>
            </a:r>
            <a:r>
              <a:rPr sz="1700" b="1" spc="-5" dirty="0">
                <a:latin typeface="Arial"/>
                <a:cs typeface="Arial"/>
              </a:rPr>
              <a:t>todavía </a:t>
            </a:r>
            <a:r>
              <a:rPr sz="1700" b="1" dirty="0">
                <a:latin typeface="Arial"/>
                <a:cs typeface="Arial"/>
              </a:rPr>
              <a:t>está disponible y</a:t>
            </a:r>
            <a:r>
              <a:rPr sz="1700" b="1" spc="8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accesible.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Arial"/>
              <a:cs typeface="Arial"/>
            </a:endParaRPr>
          </a:p>
          <a:p>
            <a:pPr marL="346075" marR="508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También puede haber un medio para que otros </a:t>
            </a:r>
            <a:r>
              <a:rPr sz="1700" b="1" spc="-5" dirty="0">
                <a:latin typeface="Arial"/>
                <a:cs typeface="Arial"/>
              </a:rPr>
              <a:t>microservicios verifiquen </a:t>
            </a:r>
            <a:r>
              <a:rPr sz="1700" b="1" dirty="0">
                <a:latin typeface="Arial"/>
                <a:cs typeface="Arial"/>
              </a:rPr>
              <a:t>si el </a:t>
            </a:r>
            <a:r>
              <a:rPr sz="1700" b="1" spc="-5" dirty="0">
                <a:latin typeface="Arial"/>
                <a:cs typeface="Arial"/>
              </a:rPr>
              <a:t>líder </a:t>
            </a:r>
            <a:r>
              <a:rPr sz="1700" b="1" dirty="0">
                <a:latin typeface="Arial"/>
                <a:cs typeface="Arial"/>
              </a:rPr>
              <a:t>está disponible  en un momento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dado.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"/>
              <a:cs typeface="Arial"/>
            </a:endParaRPr>
          </a:p>
          <a:p>
            <a:pPr marL="346075" marR="411480">
              <a:lnSpc>
                <a:spcPct val="100000"/>
              </a:lnSpc>
              <a:spcBef>
                <a:spcPts val="5"/>
              </a:spcBef>
            </a:pPr>
            <a:r>
              <a:rPr sz="1700" b="1" dirty="0">
                <a:latin typeface="Arial"/>
                <a:cs typeface="Arial"/>
              </a:rPr>
              <a:t>Si el </a:t>
            </a:r>
            <a:r>
              <a:rPr sz="1700" b="1" spc="-5" dirty="0">
                <a:latin typeface="Arial"/>
                <a:cs typeface="Arial"/>
              </a:rPr>
              <a:t>líder </a:t>
            </a:r>
            <a:r>
              <a:rPr sz="1700" b="1" dirty="0">
                <a:latin typeface="Arial"/>
                <a:cs typeface="Arial"/>
              </a:rPr>
              <a:t>elegido </a:t>
            </a:r>
            <a:r>
              <a:rPr sz="1700" b="1" spc="-5" dirty="0">
                <a:latin typeface="Arial"/>
                <a:cs typeface="Arial"/>
              </a:rPr>
              <a:t>falla </a:t>
            </a:r>
            <a:r>
              <a:rPr sz="1700" b="1" dirty="0">
                <a:latin typeface="Arial"/>
                <a:cs typeface="Arial"/>
              </a:rPr>
              <a:t>inesperadamente o deja de estar disponible debido a una </a:t>
            </a:r>
            <a:r>
              <a:rPr sz="1700" b="1" spc="-5" dirty="0">
                <a:latin typeface="Arial"/>
                <a:cs typeface="Arial"/>
              </a:rPr>
              <a:t>falla </a:t>
            </a:r>
            <a:r>
              <a:rPr sz="1700" b="1" dirty="0">
                <a:latin typeface="Arial"/>
                <a:cs typeface="Arial"/>
              </a:rPr>
              <a:t>en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red,  aplicación o proceso, el </a:t>
            </a:r>
            <a:r>
              <a:rPr sz="1700" b="1" spc="-5" dirty="0">
                <a:latin typeface="Arial"/>
                <a:cs typeface="Arial"/>
              </a:rPr>
              <a:t>líder </a:t>
            </a:r>
            <a:r>
              <a:rPr sz="1700" b="1" dirty="0">
                <a:latin typeface="Arial"/>
                <a:cs typeface="Arial"/>
              </a:rPr>
              <a:t>dejará de estar disponible para sus instancias</a:t>
            </a:r>
            <a:r>
              <a:rPr sz="1700" b="1" spc="6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subordinadas.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"/>
              <a:cs typeface="Arial"/>
            </a:endParaRPr>
          </a:p>
          <a:p>
            <a:pPr marL="346075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En </a:t>
            </a:r>
            <a:r>
              <a:rPr sz="1700" b="1" spc="-5" dirty="0">
                <a:latin typeface="Arial"/>
                <a:cs typeface="Arial"/>
              </a:rPr>
              <a:t>tal </a:t>
            </a:r>
            <a:r>
              <a:rPr sz="1700" b="1" dirty="0">
                <a:latin typeface="Arial"/>
                <a:cs typeface="Arial"/>
              </a:rPr>
              <a:t>caso, es necesario que </a:t>
            </a:r>
            <a:r>
              <a:rPr sz="1700" b="1" spc="-5" dirty="0">
                <a:latin typeface="Arial"/>
                <a:cs typeface="Arial"/>
              </a:rPr>
              <a:t>las </a:t>
            </a:r>
            <a:r>
              <a:rPr sz="1700" b="1" dirty="0">
                <a:latin typeface="Arial"/>
                <a:cs typeface="Arial"/>
              </a:rPr>
              <a:t>instancias de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sigan el mismo proceso</a:t>
            </a:r>
            <a:r>
              <a:rPr sz="1700" b="1" spc="10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de</a:t>
            </a:r>
            <a:endParaRPr sz="1700">
              <a:latin typeface="Arial"/>
              <a:cs typeface="Arial"/>
            </a:endParaRPr>
          </a:p>
          <a:p>
            <a:pPr marL="346075">
              <a:lnSpc>
                <a:spcPct val="100000"/>
              </a:lnSpc>
              <a:spcBef>
                <a:spcPts val="5"/>
              </a:spcBef>
            </a:pPr>
            <a:r>
              <a:rPr sz="1700" b="1" dirty="0">
                <a:latin typeface="Arial"/>
                <a:cs typeface="Arial"/>
              </a:rPr>
              <a:t>elección del </a:t>
            </a:r>
            <a:r>
              <a:rPr sz="1700" b="1" spc="-5" dirty="0">
                <a:latin typeface="Arial"/>
                <a:cs typeface="Arial"/>
              </a:rPr>
              <a:t>líder nuevamente </a:t>
            </a:r>
            <a:r>
              <a:rPr sz="1700" b="1" dirty="0">
                <a:latin typeface="Arial"/>
                <a:cs typeface="Arial"/>
              </a:rPr>
              <a:t>para elegir un </a:t>
            </a:r>
            <a:r>
              <a:rPr sz="1700" b="1" spc="-5" dirty="0">
                <a:latin typeface="Arial"/>
                <a:cs typeface="Arial"/>
              </a:rPr>
              <a:t>nuevo</a:t>
            </a:r>
            <a:r>
              <a:rPr sz="1700" b="1" spc="7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líder.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132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557510" cy="25482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99109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microservice be coordinated to complete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greater</a:t>
            </a:r>
            <a:r>
              <a:rPr sz="2000" b="1" i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Arial"/>
              <a:cs typeface="Arial"/>
            </a:endParaRPr>
          </a:p>
          <a:p>
            <a:pPr marL="386715">
              <a:lnSpc>
                <a:spcPct val="100000"/>
              </a:lnSpc>
            </a:pPr>
            <a:r>
              <a:rPr sz="1800" b="1" spc="-30" dirty="0">
                <a:latin typeface="Arial"/>
                <a:cs typeface="Arial"/>
              </a:rPr>
              <a:t>Al </a:t>
            </a:r>
            <a:r>
              <a:rPr sz="1800" b="1" spc="-5" dirty="0">
                <a:latin typeface="Arial"/>
                <a:cs typeface="Arial"/>
              </a:rPr>
              <a:t>aplicar este patrón, se </a:t>
            </a:r>
            <a:r>
              <a:rPr sz="1800" b="1" dirty="0">
                <a:latin typeface="Arial"/>
                <a:cs typeface="Arial"/>
              </a:rPr>
              <a:t>debe </a:t>
            </a:r>
            <a:r>
              <a:rPr sz="1800" b="1" spc="-5" dirty="0">
                <a:latin typeface="Arial"/>
                <a:cs typeface="Arial"/>
              </a:rPr>
              <a:t>asegurar </a:t>
            </a:r>
            <a:r>
              <a:rPr sz="1800" b="1" dirty="0">
                <a:latin typeface="Arial"/>
                <a:cs typeface="Arial"/>
              </a:rPr>
              <a:t>que la función de </a:t>
            </a:r>
            <a:r>
              <a:rPr sz="1800" b="1" spc="-5" dirty="0">
                <a:latin typeface="Arial"/>
                <a:cs typeface="Arial"/>
              </a:rPr>
              <a:t>elección </a:t>
            </a:r>
            <a:r>
              <a:rPr sz="1800" b="1" dirty="0">
                <a:latin typeface="Arial"/>
                <a:cs typeface="Arial"/>
              </a:rPr>
              <a:t>del líder </a:t>
            </a:r>
            <a:r>
              <a:rPr sz="1800" b="1" spc="-5" dirty="0">
                <a:latin typeface="Arial"/>
                <a:cs typeface="Arial"/>
              </a:rPr>
              <a:t>esté</a:t>
            </a:r>
            <a:r>
              <a:rPr sz="1800" b="1" spc="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desacoplada</a:t>
            </a:r>
            <a:endParaRPr sz="1800">
              <a:latin typeface="Arial"/>
              <a:cs typeface="Arial"/>
            </a:endParaRPr>
          </a:p>
          <a:p>
            <a:pPr marL="38671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las </a:t>
            </a:r>
            <a:r>
              <a:rPr sz="1800" b="1" spc="-5" dirty="0">
                <a:latin typeface="Arial"/>
                <a:cs typeface="Arial"/>
              </a:rPr>
              <a:t>instancias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"/>
              <a:cs typeface="Arial"/>
            </a:endParaRPr>
          </a:p>
          <a:p>
            <a:pPr marL="408305" marR="426084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Por </a:t>
            </a:r>
            <a:r>
              <a:rPr sz="1800" b="1" spc="-5" dirty="0">
                <a:latin typeface="Arial"/>
                <a:cs typeface="Arial"/>
              </a:rPr>
              <a:t>ejemplo,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elección </a:t>
            </a:r>
            <a:r>
              <a:rPr sz="1800" b="1" dirty="0">
                <a:latin typeface="Arial"/>
                <a:cs typeface="Arial"/>
              </a:rPr>
              <a:t>del líder se puede </a:t>
            </a:r>
            <a:r>
              <a:rPr sz="1800" b="1" spc="-10" dirty="0">
                <a:latin typeface="Arial"/>
                <a:cs typeface="Arial"/>
              </a:rPr>
              <a:t>llevar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cabo como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proceso externo </a:t>
            </a:r>
            <a:r>
              <a:rPr sz="1800" b="1" dirty="0">
                <a:latin typeface="Arial"/>
                <a:cs typeface="Arial"/>
              </a:rPr>
              <a:t>a las  </a:t>
            </a:r>
            <a:r>
              <a:rPr sz="1800" b="1" spc="-5" dirty="0">
                <a:latin typeface="Arial"/>
                <a:cs typeface="Arial"/>
              </a:rPr>
              <a:t>instancias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mediante la implementación del proceso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elección del </a:t>
            </a:r>
            <a:r>
              <a:rPr sz="1800" b="1" dirty="0">
                <a:latin typeface="Arial"/>
                <a:cs typeface="Arial"/>
              </a:rPr>
              <a:t>líder  </a:t>
            </a:r>
            <a:r>
              <a:rPr sz="1800" b="1" spc="-5" dirty="0">
                <a:latin typeface="Arial"/>
                <a:cs typeface="Arial"/>
              </a:rPr>
              <a:t>dentro de </a:t>
            </a:r>
            <a:r>
              <a:rPr sz="1800" b="1" dirty="0">
                <a:latin typeface="Arial"/>
                <a:cs typeface="Arial"/>
              </a:rPr>
              <a:t>un contenedor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dedicado.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23238" y="4114006"/>
            <a:ext cx="4288790" cy="2536825"/>
            <a:chOff x="3223238" y="4114006"/>
            <a:chExt cx="4288790" cy="2536825"/>
          </a:xfrm>
        </p:grpSpPr>
        <p:sp>
          <p:nvSpPr>
            <p:cNvPr id="13" name="object 13"/>
            <p:cNvSpPr/>
            <p:nvPr/>
          </p:nvSpPr>
          <p:spPr>
            <a:xfrm>
              <a:off x="3223238" y="4209265"/>
              <a:ext cx="4288574" cy="24415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2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132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262235" cy="5078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0447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microservice be coordinated to complete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greater</a:t>
            </a:r>
            <a:r>
              <a:rPr sz="2000" b="1" i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2000">
              <a:latin typeface="Arial"/>
              <a:cs typeface="Arial"/>
            </a:endParaRPr>
          </a:p>
          <a:p>
            <a:pPr marL="285115" marR="5080">
              <a:lnSpc>
                <a:spcPct val="100000"/>
              </a:lnSpc>
              <a:spcBef>
                <a:spcPts val="1885"/>
              </a:spcBef>
            </a:pPr>
            <a:r>
              <a:rPr sz="1600" b="1" spc="-5" dirty="0">
                <a:latin typeface="Arial"/>
                <a:cs typeface="Arial"/>
              </a:rPr>
              <a:t>Cuando se implementa como un proceso separado o en un </a:t>
            </a:r>
            <a:r>
              <a:rPr sz="1600" b="1" spc="-10" dirty="0">
                <a:latin typeface="Arial"/>
                <a:cs typeface="Arial"/>
              </a:rPr>
              <a:t>contenedor </a:t>
            </a:r>
            <a:r>
              <a:rPr sz="1600" b="1" spc="-5" dirty="0">
                <a:latin typeface="Arial"/>
                <a:cs typeface="Arial"/>
              </a:rPr>
              <a:t>separado, las dependencias  entre los microservicios y el proceso de elección del líder se eliminan al garantizar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cada </a:t>
            </a:r>
            <a:r>
              <a:rPr sz="1600" b="1" spc="-10" dirty="0">
                <a:latin typeface="Arial"/>
                <a:cs typeface="Arial"/>
              </a:rPr>
              <a:t>uno </a:t>
            </a:r>
            <a:r>
              <a:rPr sz="1600" b="1" spc="-5" dirty="0">
                <a:latin typeface="Arial"/>
                <a:cs typeface="Arial"/>
              </a:rPr>
              <a:t>tenga  su propio tiempo de ejecución</a:t>
            </a:r>
            <a:r>
              <a:rPr sz="1600" b="1" spc="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aislado.</a:t>
            </a:r>
            <a:endParaRPr sz="1600">
              <a:latin typeface="Arial"/>
              <a:cs typeface="Arial"/>
            </a:endParaRPr>
          </a:p>
          <a:p>
            <a:pPr marL="285115">
              <a:lnSpc>
                <a:spcPct val="100000"/>
              </a:lnSpc>
              <a:spcBef>
                <a:spcPts val="1580"/>
              </a:spcBef>
            </a:pPr>
            <a:r>
              <a:rPr sz="1600" b="1" spc="-5" dirty="0">
                <a:latin typeface="Arial"/>
                <a:cs typeface="Arial"/>
              </a:rPr>
              <a:t>Existen múltiples estrategias para elegir un líder en un entorno</a:t>
            </a:r>
            <a:r>
              <a:rPr sz="1600" b="1" spc="18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distribuido.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"/>
              <a:cs typeface="Arial"/>
            </a:endParaRPr>
          </a:p>
          <a:p>
            <a:pPr marL="28511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Por ejemplo, seleccionar la tarea o instancia de proceso con el ID de instancia es una</a:t>
            </a:r>
            <a:r>
              <a:rPr sz="1600" b="1" spc="2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opción.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al"/>
              <a:cs typeface="Arial"/>
            </a:endParaRPr>
          </a:p>
          <a:p>
            <a:pPr marL="285115" marR="87185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Otro es utilizar un objeto de exclusión </a:t>
            </a:r>
            <a:r>
              <a:rPr sz="1600" b="1" spc="-10" dirty="0">
                <a:latin typeface="Arial"/>
                <a:cs typeface="Arial"/>
              </a:rPr>
              <a:t>mutua </a:t>
            </a:r>
            <a:r>
              <a:rPr sz="1600" b="1" spc="-5" dirty="0">
                <a:latin typeface="Arial"/>
                <a:cs typeface="Arial"/>
              </a:rPr>
              <a:t>distribuido compartido (mutex) como </a:t>
            </a:r>
            <a:r>
              <a:rPr sz="1600" b="1" spc="-10" dirty="0">
                <a:latin typeface="Arial"/>
                <a:cs typeface="Arial"/>
              </a:rPr>
              <a:t>método </a:t>
            </a:r>
            <a:r>
              <a:rPr sz="1600" b="1" spc="-5" dirty="0">
                <a:latin typeface="Arial"/>
                <a:cs typeface="Arial"/>
              </a:rPr>
              <a:t>de  elección del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líder.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Arial"/>
              <a:cs typeface="Arial"/>
            </a:endParaRPr>
          </a:p>
          <a:p>
            <a:pPr marL="28511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La primera instancia de tarea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adquiere el mutex se </a:t>
            </a:r>
            <a:r>
              <a:rPr sz="1600" b="1" spc="-10" dirty="0">
                <a:latin typeface="Arial"/>
                <a:cs typeface="Arial"/>
              </a:rPr>
              <a:t>convierte </a:t>
            </a:r>
            <a:r>
              <a:rPr sz="1600" b="1" spc="-5" dirty="0">
                <a:latin typeface="Arial"/>
                <a:cs typeface="Arial"/>
              </a:rPr>
              <a:t>en el</a:t>
            </a:r>
            <a:r>
              <a:rPr sz="1600" b="1" spc="2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líder.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285115" marR="120840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Si se utiliza este </a:t>
            </a:r>
            <a:r>
              <a:rPr sz="1600" b="1" spc="-10" dirty="0">
                <a:latin typeface="Arial"/>
                <a:cs typeface="Arial"/>
              </a:rPr>
              <a:t>método, </a:t>
            </a:r>
            <a:r>
              <a:rPr sz="1600" b="1" spc="-5" dirty="0">
                <a:latin typeface="Arial"/>
                <a:cs typeface="Arial"/>
              </a:rPr>
              <a:t>el sistema debe implementarse como tal para garantizar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si el  líder finaliza o deja de estar disponible, el mutex se libera y puede ser adquirido </a:t>
            </a:r>
            <a:r>
              <a:rPr sz="1600" b="1" spc="-10" dirty="0">
                <a:latin typeface="Arial"/>
                <a:cs typeface="Arial"/>
              </a:rPr>
              <a:t>por </a:t>
            </a:r>
            <a:r>
              <a:rPr sz="1600" b="1" spc="-5" dirty="0">
                <a:latin typeface="Arial"/>
                <a:cs typeface="Arial"/>
              </a:rPr>
              <a:t>otra  instancia para permitir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otra instancia de tarea se </a:t>
            </a:r>
            <a:r>
              <a:rPr sz="1600" b="1" spc="-10" dirty="0">
                <a:latin typeface="Arial"/>
                <a:cs typeface="Arial"/>
              </a:rPr>
              <a:t>convierta </a:t>
            </a:r>
            <a:r>
              <a:rPr sz="1600" b="1" spc="-5" dirty="0">
                <a:latin typeface="Arial"/>
                <a:cs typeface="Arial"/>
              </a:rPr>
              <a:t>el</a:t>
            </a:r>
            <a:r>
              <a:rPr sz="1600" b="1" spc="28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líder.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132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Leader Node Election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459085" cy="4983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0068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multiple instances of the same microservice be coordinated to complete</a:t>
            </a:r>
            <a:r>
              <a:rPr sz="2000" b="1" i="1" spc="-25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greater</a:t>
            </a:r>
            <a:r>
              <a:rPr sz="2000" b="1" i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task?</a:t>
            </a:r>
            <a:endParaRPr sz="2000" dirty="0">
              <a:latin typeface="Arial"/>
              <a:cs typeface="Arial"/>
            </a:endParaRPr>
          </a:p>
          <a:p>
            <a:pPr marL="379730" marR="22860" algn="just">
              <a:lnSpc>
                <a:spcPct val="100000"/>
              </a:lnSpc>
              <a:spcBef>
                <a:spcPts val="1445"/>
              </a:spcBef>
            </a:pPr>
            <a:r>
              <a:rPr sz="1600" b="1" spc="-5" dirty="0">
                <a:latin typeface="Arial"/>
                <a:cs typeface="Arial"/>
              </a:rPr>
              <a:t>También existen otros algoritmos de elección de líderes, como el algoritmo de hostigamiento(bully) o el  algoritmo de anillo(ring), </a:t>
            </a:r>
            <a:r>
              <a:rPr sz="1600" b="1" spc="-10" dirty="0">
                <a:latin typeface="Arial"/>
                <a:cs typeface="Arial"/>
              </a:rPr>
              <a:t>que suponen que </a:t>
            </a:r>
            <a:r>
              <a:rPr sz="1600" b="1" spc="-5" dirty="0">
                <a:latin typeface="Arial"/>
                <a:cs typeface="Arial"/>
              </a:rPr>
              <a:t>cada candidato o instancia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participa en la elección tiene 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identificación única y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puede comunicarse con los demás candidatos de manera</a:t>
            </a:r>
            <a:r>
              <a:rPr sz="1600" b="1" spc="28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confiable.</a:t>
            </a:r>
            <a:endParaRPr sz="1600" dirty="0">
              <a:latin typeface="Arial"/>
              <a:cs typeface="Arial"/>
            </a:endParaRPr>
          </a:p>
          <a:p>
            <a:pPr marL="379730" marR="751840">
              <a:lnSpc>
                <a:spcPct val="100000"/>
              </a:lnSpc>
              <a:spcBef>
                <a:spcPts val="1595"/>
              </a:spcBef>
            </a:pPr>
            <a:r>
              <a:rPr sz="1600" b="1" spc="-5" dirty="0">
                <a:latin typeface="Arial"/>
                <a:cs typeface="Arial"/>
              </a:rPr>
              <a:t>Finalmente, otro aspecto de cómo debe aplicarse este patrón es un medio de detectar si un líder  ha fallado o no está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disponible.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 dirty="0">
              <a:latin typeface="Arial"/>
              <a:cs typeface="Arial"/>
            </a:endParaRPr>
          </a:p>
          <a:p>
            <a:pPr marL="37973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En este caso, las instancias deben ser notificadas para participar en un </a:t>
            </a:r>
            <a:r>
              <a:rPr sz="1600" b="1" spc="-15" dirty="0">
                <a:latin typeface="Arial"/>
                <a:cs typeface="Arial"/>
              </a:rPr>
              <a:t>nuevo </a:t>
            </a:r>
            <a:r>
              <a:rPr sz="1600" b="1" spc="-5" dirty="0">
                <a:latin typeface="Arial"/>
                <a:cs typeface="Arial"/>
              </a:rPr>
              <a:t>proceso</a:t>
            </a:r>
            <a:r>
              <a:rPr sz="1600" b="1" spc="3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electoral.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 dirty="0">
              <a:latin typeface="Arial"/>
              <a:cs typeface="Arial"/>
            </a:endParaRPr>
          </a:p>
          <a:p>
            <a:pPr marL="379730" marR="139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Si el escalamiento horizontal automático está habilitado, el líder podría ser apagado cuando el sistema  realiza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“Scaling-In”.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Arial"/>
              <a:cs typeface="Arial"/>
            </a:endParaRPr>
          </a:p>
          <a:p>
            <a:pPr marL="379730" marR="508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Cuando se usa un mutex distribuido y compartido para elegir al líder, es importante tener en cuenta </a:t>
            </a:r>
            <a:r>
              <a:rPr sz="1600" b="1" spc="-10" dirty="0">
                <a:latin typeface="Arial"/>
                <a:cs typeface="Arial"/>
              </a:rPr>
              <a:t>que  </a:t>
            </a:r>
            <a:r>
              <a:rPr sz="1600" b="1" spc="-5" dirty="0">
                <a:latin typeface="Arial"/>
                <a:cs typeface="Arial"/>
              </a:rPr>
              <a:t>el mutex introduce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dependencia en el </a:t>
            </a:r>
            <a:r>
              <a:rPr sz="1600" b="1" spc="-10" dirty="0">
                <a:latin typeface="Arial"/>
                <a:cs typeface="Arial"/>
              </a:rPr>
              <a:t>microservicio </a:t>
            </a:r>
            <a:r>
              <a:rPr sz="1600" b="1" spc="-5" dirty="0">
                <a:latin typeface="Arial"/>
                <a:cs typeface="Arial"/>
              </a:rPr>
              <a:t>externo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lo</a:t>
            </a:r>
            <a:r>
              <a:rPr sz="1600" b="1" spc="2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usa.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 dirty="0">
              <a:latin typeface="Arial"/>
              <a:cs typeface="Arial"/>
            </a:endParaRPr>
          </a:p>
          <a:p>
            <a:pPr marL="379730" marR="109728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Este </a:t>
            </a:r>
            <a:r>
              <a:rPr sz="1600" b="1" spc="-10" dirty="0">
                <a:latin typeface="Arial"/>
                <a:cs typeface="Arial"/>
              </a:rPr>
              <a:t>microservicio </a:t>
            </a:r>
            <a:r>
              <a:rPr sz="1600" b="1" spc="-5" dirty="0">
                <a:latin typeface="Arial"/>
                <a:cs typeface="Arial"/>
              </a:rPr>
              <a:t>se </a:t>
            </a:r>
            <a:r>
              <a:rPr sz="1600" b="1" spc="-10" dirty="0">
                <a:latin typeface="Arial"/>
                <a:cs typeface="Arial"/>
              </a:rPr>
              <a:t>convierte </a:t>
            </a:r>
            <a:r>
              <a:rPr sz="1600" b="1" spc="-5" dirty="0">
                <a:latin typeface="Arial"/>
                <a:cs typeface="Arial"/>
              </a:rPr>
              <a:t>en un único </a:t>
            </a:r>
            <a:r>
              <a:rPr sz="1600" b="1" spc="-10" dirty="0">
                <a:latin typeface="Arial"/>
                <a:cs typeface="Arial"/>
              </a:rPr>
              <a:t>punto </a:t>
            </a:r>
            <a:r>
              <a:rPr sz="1600" b="1" spc="-5" dirty="0">
                <a:latin typeface="Arial"/>
                <a:cs typeface="Arial"/>
              </a:rPr>
              <a:t>de falla, y si </a:t>
            </a:r>
            <a:r>
              <a:rPr sz="1600" b="1" spc="-10" dirty="0">
                <a:latin typeface="Arial"/>
                <a:cs typeface="Arial"/>
              </a:rPr>
              <a:t>por </a:t>
            </a:r>
            <a:r>
              <a:rPr sz="1600" b="1" spc="-5" dirty="0">
                <a:latin typeface="Arial"/>
                <a:cs typeface="Arial"/>
              </a:rPr>
              <a:t>algún </a:t>
            </a:r>
            <a:r>
              <a:rPr sz="1600" b="1" spc="-10" dirty="0">
                <a:latin typeface="Arial"/>
                <a:cs typeface="Arial"/>
              </a:rPr>
              <a:t>motivo </a:t>
            </a:r>
            <a:r>
              <a:rPr sz="1600" b="1" spc="-5" dirty="0">
                <a:latin typeface="Arial"/>
                <a:cs typeface="Arial"/>
              </a:rPr>
              <a:t>el mutex no  está disponible, el sistema no podrá elegir un</a:t>
            </a:r>
            <a:r>
              <a:rPr sz="1600" b="1" spc="1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líder.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9830"/>
            <a:ext cx="1171575" cy="85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8820279" y="582689"/>
            <a:ext cx="857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err="1" smtClean="0">
                <a:solidFill>
                  <a:srgbClr val="7030A0"/>
                </a:solidFill>
              </a:rPr>
              <a:t>Cassandra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6143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Redundant Implementation -</a:t>
            </a:r>
            <a:r>
              <a:rPr sz="2800" spc="12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793618"/>
            <a:ext cx="102133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the reliability and availability of a  microservice be</a:t>
            </a:r>
            <a:r>
              <a:rPr sz="4000" b="1" i="1" spc="3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increased?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9396" y="3200526"/>
            <a:ext cx="1510411" cy="912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80136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905662" y="1524000"/>
            <a:ext cx="27957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err="1" smtClean="0">
                <a:solidFill>
                  <a:srgbClr val="7030A0"/>
                </a:solidFill>
              </a:rPr>
              <a:t>Multiples</a:t>
            </a:r>
            <a:r>
              <a:rPr lang="es-ES" sz="1200" b="1" dirty="0" smtClean="0">
                <a:solidFill>
                  <a:srgbClr val="7030A0"/>
                </a:solidFill>
              </a:rPr>
              <a:t> instancias d un MS.</a:t>
            </a:r>
            <a:endParaRPr lang="es-CO" sz="1200" b="1" dirty="0">
              <a:solidFill>
                <a:srgbClr val="7030A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288" y="4366925"/>
            <a:ext cx="3729037" cy="218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143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Redundant Implementation -</a:t>
            </a:r>
            <a:r>
              <a:rPr sz="2800" b="0" spc="12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2276" y="2953494"/>
            <a:ext cx="3596640" cy="2040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535938"/>
            <a:ext cx="8526145" cy="4836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reliability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availability of a microservice be</a:t>
            </a:r>
            <a:r>
              <a:rPr sz="2000" b="1" i="1" spc="-17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increased?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"/>
              <a:cs typeface="Arial"/>
            </a:endParaRPr>
          </a:p>
          <a:p>
            <a:pPr marL="144145" marR="219075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Un </a:t>
            </a:r>
            <a:r>
              <a:rPr sz="1800" b="1" dirty="0">
                <a:latin typeface="Arial"/>
                <a:cs typeface="Arial"/>
              </a:rPr>
              <a:t>despliegue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único </a:t>
            </a:r>
            <a:r>
              <a:rPr sz="1800" b="1" spc="-5" dirty="0">
                <a:latin typeface="Arial"/>
                <a:cs typeface="Arial"/>
              </a:rPr>
              <a:t>generalmente está  diseñado para ser </a:t>
            </a:r>
            <a:r>
              <a:rPr sz="1800" b="1" dirty="0">
                <a:latin typeface="Arial"/>
                <a:cs typeface="Arial"/>
              </a:rPr>
              <a:t>autónomo </a:t>
            </a:r>
            <a:r>
              <a:rPr sz="1800" b="1" spc="-10" dirty="0">
                <a:latin typeface="Arial"/>
                <a:cs typeface="Arial"/>
              </a:rPr>
              <a:t>en apoyo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requisitos 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alto rendimiento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5" dirty="0">
                <a:latin typeface="Arial"/>
                <a:cs typeface="Arial"/>
              </a:rPr>
              <a:t>alta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"/>
              <a:cs typeface="Arial"/>
            </a:endParaRPr>
          </a:p>
          <a:p>
            <a:pPr marL="148590" marR="238887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Sin </a:t>
            </a:r>
            <a:r>
              <a:rPr sz="1800" b="1" spc="-5" dirty="0">
                <a:latin typeface="Arial"/>
                <a:cs typeface="Arial"/>
              </a:rPr>
              <a:t>embargo, </a:t>
            </a:r>
            <a:r>
              <a:rPr sz="1800" b="1" dirty="0">
                <a:latin typeface="Arial"/>
                <a:cs typeface="Arial"/>
              </a:rPr>
              <a:t>cualquier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tener su  </a:t>
            </a:r>
            <a:r>
              <a:rPr sz="1800" b="1" dirty="0">
                <a:latin typeface="Arial"/>
                <a:cs typeface="Arial"/>
              </a:rPr>
              <a:t>punto de quiebre </a:t>
            </a:r>
            <a:r>
              <a:rPr sz="1800" b="1" spc="-5" dirty="0">
                <a:latin typeface="Arial"/>
                <a:cs typeface="Arial"/>
              </a:rPr>
              <a:t>cuando </a:t>
            </a:r>
            <a:r>
              <a:rPr sz="1800" b="1" spc="-10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trata </a:t>
            </a:r>
            <a:r>
              <a:rPr sz="1800" b="1" dirty="0">
                <a:latin typeface="Arial"/>
                <a:cs typeface="Arial"/>
              </a:rPr>
              <a:t>de un uso </a:t>
            </a:r>
            <a:r>
              <a:rPr sz="1800" b="1" spc="-15" dirty="0">
                <a:latin typeface="Arial"/>
                <a:cs typeface="Arial"/>
              </a:rPr>
              <a:t>excesivo </a:t>
            </a:r>
            <a:r>
              <a:rPr sz="1800" b="1" dirty="0">
                <a:latin typeface="Arial"/>
                <a:cs typeface="Arial"/>
              </a:rPr>
              <a:t>o  </a:t>
            </a:r>
            <a:r>
              <a:rPr sz="1800" b="1" spc="-5" dirty="0">
                <a:latin typeface="Arial"/>
                <a:cs typeface="Arial"/>
              </a:rPr>
              <a:t>cuando </a:t>
            </a:r>
            <a:r>
              <a:rPr sz="1800" b="1" spc="-10" dirty="0">
                <a:latin typeface="Arial"/>
                <a:cs typeface="Arial"/>
              </a:rPr>
              <a:t>es </a:t>
            </a:r>
            <a:r>
              <a:rPr sz="1800" b="1" spc="-5" dirty="0">
                <a:latin typeface="Arial"/>
                <a:cs typeface="Arial"/>
              </a:rPr>
              <a:t>atacado </a:t>
            </a:r>
            <a:r>
              <a:rPr sz="1800" b="1" dirty="0">
                <a:latin typeface="Arial"/>
                <a:cs typeface="Arial"/>
              </a:rPr>
              <a:t>por consumidores de </a:t>
            </a:r>
            <a:r>
              <a:rPr sz="1800" b="1" spc="-10" dirty="0">
                <a:latin typeface="Arial"/>
                <a:cs typeface="Arial"/>
              </a:rPr>
              <a:t>servicios  </a:t>
            </a:r>
            <a:r>
              <a:rPr sz="1800" b="1" spc="-5" dirty="0">
                <a:latin typeface="Arial"/>
                <a:cs typeface="Arial"/>
              </a:rPr>
              <a:t>maliciosos.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144145" marR="229171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Las </a:t>
            </a:r>
            <a:r>
              <a:rPr sz="1800" b="1" dirty="0">
                <a:latin typeface="Arial"/>
                <a:cs typeface="Arial"/>
              </a:rPr>
              <a:t>condiciones </a:t>
            </a:r>
            <a:r>
              <a:rPr sz="1800" b="1" spc="-5" dirty="0">
                <a:latin typeface="Arial"/>
                <a:cs typeface="Arial"/>
              </a:rPr>
              <a:t>de error resultantes pueden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solo  impactar el desplegue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y </a:t>
            </a:r>
            <a:r>
              <a:rPr sz="1800" b="1" dirty="0">
                <a:latin typeface="Arial"/>
                <a:cs typeface="Arial"/>
              </a:rPr>
              <a:t>todas </a:t>
            </a:r>
            <a:r>
              <a:rPr sz="1800" b="1" spc="-5" dirty="0">
                <a:latin typeface="Arial"/>
                <a:cs typeface="Arial"/>
              </a:rPr>
              <a:t>las  instancias </a:t>
            </a:r>
            <a:r>
              <a:rPr sz="1800" b="1" spc="-10" dirty="0">
                <a:latin typeface="Arial"/>
                <a:cs typeface="Arial"/>
              </a:rPr>
              <a:t>activas </a:t>
            </a:r>
            <a:r>
              <a:rPr sz="1800" b="1" spc="-5" dirty="0">
                <a:latin typeface="Arial"/>
                <a:cs typeface="Arial"/>
              </a:rPr>
              <a:t>del microservicio, sino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cualquier  instancia de </a:t>
            </a:r>
            <a:r>
              <a:rPr sz="1800" b="1" dirty="0">
                <a:latin typeface="Arial"/>
                <a:cs typeface="Arial"/>
              </a:rPr>
              <a:t>solución que dependa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las </a:t>
            </a:r>
            <a:r>
              <a:rPr sz="1800" b="1" spc="-5" dirty="0">
                <a:latin typeface="Arial"/>
                <a:cs typeface="Arial"/>
              </a:rPr>
              <a:t>instancias del 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también pueden </a:t>
            </a:r>
            <a:r>
              <a:rPr sz="1800" b="1" spc="-15" dirty="0">
                <a:latin typeface="Arial"/>
                <a:cs typeface="Arial"/>
              </a:rPr>
              <a:t>verse </a:t>
            </a:r>
            <a:r>
              <a:rPr sz="1800" b="1" spc="-5" dirty="0">
                <a:latin typeface="Arial"/>
                <a:cs typeface="Arial"/>
              </a:rPr>
              <a:t>afectadas  negativamente.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986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Redundant Implementation -</a:t>
            </a:r>
            <a:r>
              <a:rPr sz="2800" b="0" spc="12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35938"/>
            <a:ext cx="10319385" cy="1741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reliability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availability of a microservice be</a:t>
            </a:r>
            <a:r>
              <a:rPr sz="2000" b="1" i="1" spc="-1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increased?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Arial"/>
              <a:cs typeface="Arial"/>
            </a:endParaRPr>
          </a:p>
          <a:p>
            <a:pPr marL="165735" marR="508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Se pueden crear </a:t>
            </a:r>
            <a:r>
              <a:rPr sz="1700" b="1" spc="-5" dirty="0">
                <a:latin typeface="Arial"/>
                <a:cs typeface="Arial"/>
              </a:rPr>
              <a:t>múltiples </a:t>
            </a:r>
            <a:r>
              <a:rPr sz="1700" b="1" dirty="0">
                <a:latin typeface="Arial"/>
                <a:cs typeface="Arial"/>
              </a:rPr>
              <a:t>despliegues de implementaciones de </a:t>
            </a:r>
            <a:r>
              <a:rPr sz="1700" b="1" spc="-5" dirty="0">
                <a:latin typeface="Arial"/>
                <a:cs typeface="Arial"/>
              </a:rPr>
              <a:t>microservicios </a:t>
            </a:r>
            <a:r>
              <a:rPr sz="1700" b="1" dirty="0">
                <a:latin typeface="Arial"/>
                <a:cs typeface="Arial"/>
              </a:rPr>
              <a:t>con </a:t>
            </a:r>
            <a:r>
              <a:rPr sz="1700" b="1" spc="-5" dirty="0">
                <a:latin typeface="Arial"/>
                <a:cs typeface="Arial"/>
              </a:rPr>
              <a:t>altos  </a:t>
            </a:r>
            <a:r>
              <a:rPr sz="1700" b="1" dirty="0">
                <a:latin typeface="Arial"/>
                <a:cs typeface="Arial"/>
              </a:rPr>
              <a:t>requisitos de uso o que proporcionan una funcionalidad </a:t>
            </a:r>
            <a:r>
              <a:rPr sz="1700" b="1" spc="-5" dirty="0">
                <a:latin typeface="Arial"/>
                <a:cs typeface="Arial"/>
              </a:rPr>
              <a:t>crítica </a:t>
            </a:r>
            <a:r>
              <a:rPr sz="1700" b="1" dirty="0">
                <a:latin typeface="Arial"/>
                <a:cs typeface="Arial"/>
              </a:rPr>
              <a:t>para garantizar el </a:t>
            </a:r>
            <a:r>
              <a:rPr sz="1700" b="1" spc="-5" dirty="0">
                <a:latin typeface="Arial"/>
                <a:cs typeface="Arial"/>
              </a:rPr>
              <a:t>alto </a:t>
            </a:r>
            <a:r>
              <a:rPr sz="1700" b="1" dirty="0">
                <a:latin typeface="Arial"/>
                <a:cs typeface="Arial"/>
              </a:rPr>
              <a:t>rendimiento, 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disponibilidad y una </a:t>
            </a:r>
            <a:r>
              <a:rPr sz="1700" b="1" spc="-5" dirty="0">
                <a:latin typeface="Arial"/>
                <a:cs typeface="Arial"/>
              </a:rPr>
              <a:t>mayor fiabilidad, </a:t>
            </a:r>
            <a:r>
              <a:rPr sz="1700" b="1" dirty="0">
                <a:latin typeface="Arial"/>
                <a:cs typeface="Arial"/>
              </a:rPr>
              <a:t>incluso cuando se producen excepciones inesperadas o  interrupciones.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88675" y="3211829"/>
            <a:ext cx="5495925" cy="2401570"/>
            <a:chOff x="2488675" y="3211829"/>
            <a:chExt cx="5495925" cy="2401570"/>
          </a:xfrm>
        </p:grpSpPr>
        <p:sp>
          <p:nvSpPr>
            <p:cNvPr id="13" name="object 13"/>
            <p:cNvSpPr/>
            <p:nvPr/>
          </p:nvSpPr>
          <p:spPr>
            <a:xfrm>
              <a:off x="2488675" y="3457922"/>
              <a:ext cx="5495580" cy="21550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1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5" y="3211829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1459" y="5977229"/>
            <a:ext cx="90277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Arial"/>
                <a:cs typeface="Arial"/>
              </a:rPr>
              <a:t>Tener implementaciones redundantes de </a:t>
            </a:r>
            <a:r>
              <a:rPr sz="1700" b="1" spc="-5" dirty="0">
                <a:latin typeface="Arial"/>
                <a:cs typeface="Arial"/>
              </a:rPr>
              <a:t>microservicios </a:t>
            </a:r>
            <a:r>
              <a:rPr sz="1700" b="1" dirty="0">
                <a:latin typeface="Arial"/>
                <a:cs typeface="Arial"/>
              </a:rPr>
              <a:t>proporciona protección contra  </a:t>
            </a:r>
            <a:r>
              <a:rPr sz="1700" b="1" spc="-5" dirty="0">
                <a:latin typeface="Arial"/>
                <a:cs typeface="Arial"/>
              </a:rPr>
              <a:t>fallas </a:t>
            </a:r>
            <a:r>
              <a:rPr sz="1700" b="1" dirty="0">
                <a:latin typeface="Arial"/>
                <a:cs typeface="Arial"/>
              </a:rPr>
              <a:t>en caso de que alguna </a:t>
            </a:r>
            <a:r>
              <a:rPr sz="1700" b="1" spc="-5" dirty="0">
                <a:latin typeface="Arial"/>
                <a:cs typeface="Arial"/>
              </a:rPr>
              <a:t>implementación</a:t>
            </a:r>
            <a:r>
              <a:rPr sz="1700" b="1" spc="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falle.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092" y="3001221"/>
            <a:ext cx="1566862" cy="134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986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Redundant Implementation -</a:t>
            </a:r>
            <a:r>
              <a:rPr sz="2800" b="0" spc="12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35938"/>
            <a:ext cx="10140950" cy="4953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reliability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availability of a microservice be</a:t>
            </a:r>
            <a:r>
              <a:rPr sz="2000" b="1" i="1" spc="-1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increased?</a:t>
            </a:r>
            <a:endParaRPr sz="2000" dirty="0">
              <a:latin typeface="Arial"/>
              <a:cs typeface="Arial"/>
            </a:endParaRPr>
          </a:p>
          <a:p>
            <a:pPr marL="371475" marR="5080">
              <a:lnSpc>
                <a:spcPct val="100000"/>
              </a:lnSpc>
              <a:spcBef>
                <a:spcPts val="1975"/>
              </a:spcBef>
            </a:pPr>
            <a:r>
              <a:rPr sz="1600" b="1" spc="-5" dirty="0">
                <a:latin typeface="Arial"/>
                <a:cs typeface="Arial"/>
              </a:rPr>
              <a:t>Cuando los microservicios se implementan de forma redundante, hay </a:t>
            </a:r>
            <a:r>
              <a:rPr sz="1600" b="1" spc="-10" dirty="0">
                <a:latin typeface="Arial"/>
                <a:cs typeface="Arial"/>
              </a:rPr>
              <a:t>varias </a:t>
            </a:r>
            <a:r>
              <a:rPr sz="1600" b="1" spc="-5" dirty="0">
                <a:latin typeface="Arial"/>
                <a:cs typeface="Arial"/>
              </a:rPr>
              <a:t>formas en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se puede  aplicar este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patrón:</a:t>
            </a:r>
            <a:endParaRPr sz="1600" dirty="0">
              <a:latin typeface="Arial"/>
              <a:cs typeface="Arial"/>
            </a:endParaRPr>
          </a:p>
          <a:p>
            <a:pPr marL="583565" marR="1057910">
              <a:lnSpc>
                <a:spcPct val="100000"/>
              </a:lnSpc>
              <a:spcBef>
                <a:spcPts val="1360"/>
              </a:spcBef>
            </a:pPr>
            <a:r>
              <a:rPr sz="1600" b="1" spc="-5" dirty="0">
                <a:latin typeface="Arial"/>
                <a:cs typeface="Arial"/>
              </a:rPr>
              <a:t>Se pueden establecer diferentes implementaciones de microservicios redundantes para  diferentes </a:t>
            </a:r>
            <a:r>
              <a:rPr sz="1600" b="1" spc="-10" dirty="0">
                <a:latin typeface="Arial"/>
                <a:cs typeface="Arial"/>
              </a:rPr>
              <a:t>conjuntos </a:t>
            </a:r>
            <a:r>
              <a:rPr sz="1600" b="1" spc="-5" dirty="0">
                <a:latin typeface="Arial"/>
                <a:cs typeface="Arial"/>
              </a:rPr>
              <a:t>de consumidores de</a:t>
            </a:r>
            <a:r>
              <a:rPr sz="1600" b="1" spc="12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servicios.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 dirty="0">
              <a:latin typeface="Arial"/>
              <a:cs typeface="Arial"/>
            </a:endParaRPr>
          </a:p>
          <a:p>
            <a:pPr marL="583565" marR="65849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Una implementación de microservicio se designa como el </a:t>
            </a:r>
            <a:r>
              <a:rPr sz="1600" b="1" spc="-10" dirty="0">
                <a:latin typeface="Arial"/>
                <a:cs typeface="Arial"/>
              </a:rPr>
              <a:t>punto </a:t>
            </a:r>
            <a:r>
              <a:rPr sz="1600" b="1" spc="-5" dirty="0">
                <a:latin typeface="Arial"/>
                <a:cs typeface="Arial"/>
              </a:rPr>
              <a:t>de contacto oficial para los  consumidores, pero está respaldada </a:t>
            </a:r>
            <a:r>
              <a:rPr sz="1600" b="1" spc="-10" dirty="0">
                <a:latin typeface="Arial"/>
                <a:cs typeface="Arial"/>
              </a:rPr>
              <a:t>por una </a:t>
            </a:r>
            <a:r>
              <a:rPr sz="1600" b="1" spc="-5" dirty="0">
                <a:latin typeface="Arial"/>
                <a:cs typeface="Arial"/>
              </a:rPr>
              <a:t>o más implementaciones de respaldo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se  utilizan en caso de falla o falta de</a:t>
            </a:r>
            <a:r>
              <a:rPr sz="1600" b="1" spc="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disponibilidad.</a:t>
            </a:r>
            <a:endParaRPr sz="1600" dirty="0">
              <a:latin typeface="Arial"/>
              <a:cs typeface="Arial"/>
            </a:endParaRPr>
          </a:p>
          <a:p>
            <a:pPr marL="583565" marR="53975">
              <a:lnSpc>
                <a:spcPct val="100000"/>
              </a:lnSpc>
              <a:spcBef>
                <a:spcPts val="1420"/>
              </a:spcBef>
            </a:pPr>
            <a:r>
              <a:rPr sz="1600" b="1" spc="-5" dirty="0">
                <a:latin typeface="Arial"/>
                <a:cs typeface="Arial"/>
              </a:rPr>
              <a:t>El diagrama en la página siguiente ilustra la primera </a:t>
            </a:r>
            <a:r>
              <a:rPr sz="1600" b="1" spc="-10" dirty="0">
                <a:latin typeface="Arial"/>
                <a:cs typeface="Arial"/>
              </a:rPr>
              <a:t>variación </a:t>
            </a:r>
            <a:r>
              <a:rPr sz="1600" b="1" spc="-5" dirty="0">
                <a:latin typeface="Arial"/>
                <a:cs typeface="Arial"/>
              </a:rPr>
              <a:t>donde el mismo microservicio se  implementa </a:t>
            </a:r>
            <a:r>
              <a:rPr sz="1600" b="1" spc="-10" dirty="0">
                <a:latin typeface="Arial"/>
                <a:cs typeface="Arial"/>
              </a:rPr>
              <a:t>dos veces; una </a:t>
            </a:r>
            <a:r>
              <a:rPr sz="1600" b="1" spc="-20" dirty="0">
                <a:latin typeface="Arial"/>
                <a:cs typeface="Arial"/>
              </a:rPr>
              <a:t>vez </a:t>
            </a:r>
            <a:r>
              <a:rPr sz="1600" b="1" spc="-5" dirty="0">
                <a:latin typeface="Arial"/>
                <a:cs typeface="Arial"/>
              </a:rPr>
              <a:t>para el acceso de los consumidores del </a:t>
            </a:r>
            <a:r>
              <a:rPr sz="1600" b="1" spc="-10" dirty="0">
                <a:latin typeface="Arial"/>
                <a:cs typeface="Arial"/>
              </a:rPr>
              <a:t>servicio </a:t>
            </a:r>
            <a:r>
              <a:rPr sz="1600" b="1" spc="-5" dirty="0">
                <a:latin typeface="Arial"/>
                <a:cs typeface="Arial"/>
              </a:rPr>
              <a:t>interno y otra </a:t>
            </a:r>
            <a:r>
              <a:rPr sz="1600" b="1" spc="-20" dirty="0">
                <a:latin typeface="Arial"/>
                <a:cs typeface="Arial"/>
              </a:rPr>
              <a:t>vez  </a:t>
            </a:r>
            <a:r>
              <a:rPr sz="1600" b="1" spc="-5" dirty="0">
                <a:latin typeface="Arial"/>
                <a:cs typeface="Arial"/>
              </a:rPr>
              <a:t>para uso de los consumidores</a:t>
            </a:r>
            <a:r>
              <a:rPr sz="1600" b="1" spc="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externos.</a:t>
            </a:r>
            <a:endParaRPr sz="1600" dirty="0">
              <a:latin typeface="Arial"/>
              <a:cs typeface="Arial"/>
            </a:endParaRPr>
          </a:p>
          <a:p>
            <a:pPr marL="583565" marR="1070610">
              <a:lnSpc>
                <a:spcPct val="174900"/>
              </a:lnSpc>
            </a:pPr>
            <a:r>
              <a:rPr sz="1600" b="1" spc="-5" dirty="0">
                <a:latin typeface="Arial"/>
                <a:cs typeface="Arial"/>
              </a:rPr>
              <a:t>Este escenario también resalta cómo se puede aplicar este patrón a </a:t>
            </a:r>
            <a:r>
              <a:rPr sz="1600" b="1" spc="-10" dirty="0">
                <a:latin typeface="Arial"/>
                <a:cs typeface="Arial"/>
              </a:rPr>
              <a:t>varias </a:t>
            </a:r>
            <a:r>
              <a:rPr sz="1600" b="1" spc="-5" dirty="0">
                <a:latin typeface="Arial"/>
                <a:cs typeface="Arial"/>
              </a:rPr>
              <a:t>extensiones.  Por ejemplo, la lógica del </a:t>
            </a:r>
            <a:r>
              <a:rPr sz="1600" b="1" spc="-10" dirty="0">
                <a:latin typeface="Arial"/>
                <a:cs typeface="Arial"/>
              </a:rPr>
              <a:t>servicio </a:t>
            </a:r>
            <a:r>
              <a:rPr sz="1600" b="1" spc="-5" dirty="0">
                <a:latin typeface="Arial"/>
                <a:cs typeface="Arial"/>
              </a:rPr>
              <a:t>central puede duplicarse exactamente en</a:t>
            </a:r>
            <a:r>
              <a:rPr sz="1600" b="1" spc="2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ambas</a:t>
            </a:r>
            <a:endParaRPr sz="1600" dirty="0">
              <a:latin typeface="Arial"/>
              <a:cs typeface="Arial"/>
            </a:endParaRPr>
          </a:p>
          <a:p>
            <a:pPr marL="58356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implementaciones, pero los contratos pueden, de hecho, ser diferentes para</a:t>
            </a:r>
            <a:r>
              <a:rPr sz="1600" b="1" spc="2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acomodarse</a:t>
            </a:r>
            <a:endParaRPr sz="1600" dirty="0">
              <a:latin typeface="Arial"/>
              <a:cs typeface="Arial"/>
            </a:endParaRPr>
          </a:p>
          <a:p>
            <a:pPr marL="58356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a los diferentes tipos de</a:t>
            </a:r>
            <a:r>
              <a:rPr sz="1600" b="1" spc="8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consumidores.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0" y="379094"/>
            <a:ext cx="2286000" cy="159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5791200" y="193088"/>
            <a:ext cx="2795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Api </a:t>
            </a:r>
            <a:r>
              <a:rPr lang="es-ES" sz="1200" b="1" dirty="0" err="1" smtClean="0">
                <a:solidFill>
                  <a:srgbClr val="7030A0"/>
                </a:solidFill>
              </a:rPr>
              <a:t>gateway</a:t>
            </a:r>
            <a:r>
              <a:rPr lang="es-ES" sz="1200" b="1" dirty="0" smtClean="0">
                <a:solidFill>
                  <a:srgbClr val="7030A0"/>
                </a:solidFill>
              </a:rPr>
              <a:t> que envié la carga a determinado nodo de acuerdo el consumidor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986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Redundant Implementation -</a:t>
            </a:r>
            <a:r>
              <a:rPr sz="2800" b="0" spc="12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35938"/>
            <a:ext cx="85261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reliability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availability of a microservice be</a:t>
            </a:r>
            <a:r>
              <a:rPr sz="2000" b="1" i="1" spc="-17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increased?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48984" y="2601467"/>
            <a:ext cx="4539998" cy="3200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0349" y="3437635"/>
            <a:ext cx="59162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A tiene </a:t>
            </a:r>
            <a:r>
              <a:rPr sz="1800" b="1" dirty="0">
                <a:latin typeface="Arial"/>
                <a:cs typeface="Arial"/>
              </a:rPr>
              <a:t>múltiples </a:t>
            </a:r>
            <a:r>
              <a:rPr sz="1800" b="1" spc="-5" dirty="0">
                <a:latin typeface="Arial"/>
                <a:cs typeface="Arial"/>
              </a:rPr>
              <a:t>contratos de  </a:t>
            </a:r>
            <a:r>
              <a:rPr sz="1800" b="1" spc="-10" dirty="0">
                <a:latin typeface="Arial"/>
                <a:cs typeface="Arial"/>
              </a:rPr>
              <a:t>servicio, </a:t>
            </a:r>
            <a:r>
              <a:rPr sz="1800" b="1" spc="-5" dirty="0">
                <a:latin typeface="Arial"/>
                <a:cs typeface="Arial"/>
              </a:rPr>
              <a:t>así como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implementación redundante, </a:t>
            </a:r>
            <a:r>
              <a:rPr sz="1800" b="1" dirty="0">
                <a:latin typeface="Arial"/>
                <a:cs typeface="Arial"/>
              </a:rPr>
              <a:t>lo  que </a:t>
            </a:r>
            <a:r>
              <a:rPr sz="1800" b="1" spc="-5" dirty="0">
                <a:latin typeface="Arial"/>
                <a:cs typeface="Arial"/>
              </a:rPr>
              <a:t>permite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este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facilite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amplia  gama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programas de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consumo.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335" y="349221"/>
            <a:ext cx="3405187" cy="170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Rectángulo"/>
          <p:cNvSpPr/>
          <p:nvPr/>
        </p:nvSpPr>
        <p:spPr>
          <a:xfrm>
            <a:off x="7815040" y="2054972"/>
            <a:ext cx="2795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err="1" smtClean="0">
                <a:solidFill>
                  <a:srgbClr val="7030A0"/>
                </a:solidFill>
              </a:rPr>
              <a:t>Concurrent</a:t>
            </a:r>
            <a:r>
              <a:rPr lang="es-ES" sz="1200" b="1" dirty="0" smtClean="0">
                <a:solidFill>
                  <a:srgbClr val="7030A0"/>
                </a:solidFill>
              </a:rPr>
              <a:t> </a:t>
            </a:r>
            <a:r>
              <a:rPr lang="es-ES" sz="1200" b="1" dirty="0" err="1" smtClean="0">
                <a:solidFill>
                  <a:srgbClr val="7030A0"/>
                </a:solidFill>
              </a:rPr>
              <a:t>Contrants</a:t>
            </a:r>
            <a:r>
              <a:rPr lang="es-ES" sz="1200" b="1" dirty="0" smtClean="0">
                <a:solidFill>
                  <a:srgbClr val="7030A0"/>
                </a:solidFill>
              </a:rPr>
              <a:t>, Exponer por diferentes Api </a:t>
            </a:r>
            <a:r>
              <a:rPr lang="es-ES" sz="1200" b="1" dirty="0" err="1" smtClean="0">
                <a:solidFill>
                  <a:srgbClr val="7030A0"/>
                </a:solidFill>
              </a:rPr>
              <a:t>gateways</a:t>
            </a:r>
            <a:r>
              <a:rPr lang="es-ES" sz="1200" b="1" dirty="0" smtClean="0">
                <a:solidFill>
                  <a:srgbClr val="7030A0"/>
                </a:solidFill>
              </a:rPr>
              <a:t> determinadas capacidades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546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Composition Autonomy -</a:t>
            </a:r>
            <a:r>
              <a:rPr sz="2800" spc="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520" y="2642742"/>
            <a:ext cx="956500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microservice compositions be  implemented to minimize loss of 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autonomy?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905662" y="4688377"/>
            <a:ext cx="27957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Como puede la composición implementada para perder la perdida de </a:t>
            </a:r>
            <a:r>
              <a:rPr lang="es-ES" sz="1200" b="1" dirty="0" err="1" smtClean="0">
                <a:solidFill>
                  <a:srgbClr val="7030A0"/>
                </a:solidFill>
              </a:rPr>
              <a:t>autonomia</a:t>
            </a:r>
            <a:r>
              <a:rPr lang="es-ES" sz="1200" b="1" dirty="0" smtClean="0">
                <a:solidFill>
                  <a:srgbClr val="7030A0"/>
                </a:solidFill>
              </a:rPr>
              <a:t>. Los MS que compone </a:t>
            </a:r>
            <a:r>
              <a:rPr lang="es-ES" sz="1200" b="1" dirty="0" err="1" smtClean="0">
                <a:solidFill>
                  <a:srgbClr val="7030A0"/>
                </a:solidFill>
              </a:rPr>
              <a:t>estan</a:t>
            </a:r>
            <a:r>
              <a:rPr lang="es-ES" sz="1200" b="1" dirty="0" smtClean="0">
                <a:solidFill>
                  <a:srgbClr val="7030A0"/>
                </a:solidFill>
              </a:rPr>
              <a:t> en diferentes Nodos. Se genera perdida de </a:t>
            </a:r>
            <a:r>
              <a:rPr lang="es-ES" sz="1200" b="1" dirty="0" err="1" smtClean="0">
                <a:solidFill>
                  <a:srgbClr val="7030A0"/>
                </a:solidFill>
              </a:rPr>
              <a:t>autonomia</a:t>
            </a:r>
            <a:r>
              <a:rPr lang="es-ES" sz="1200" b="1" dirty="0" smtClean="0">
                <a:solidFill>
                  <a:srgbClr val="7030A0"/>
                </a:solidFill>
              </a:rPr>
              <a:t> de manera natural , por la red se genera perdida de </a:t>
            </a:r>
            <a:r>
              <a:rPr lang="es-ES" sz="1200" b="1" dirty="0" err="1" smtClean="0">
                <a:solidFill>
                  <a:srgbClr val="7030A0"/>
                </a:solidFill>
              </a:rPr>
              <a:t>autonomia</a:t>
            </a:r>
            <a:r>
              <a:rPr lang="es-ES" sz="1200" b="1" dirty="0" smtClean="0">
                <a:solidFill>
                  <a:srgbClr val="7030A0"/>
                </a:solidFill>
              </a:rPr>
              <a:t>.</a:t>
            </a:r>
          </a:p>
          <a:p>
            <a:endParaRPr lang="es-CO" sz="1200" b="1" dirty="0">
              <a:solidFill>
                <a:srgbClr val="7030A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845" y="3668012"/>
            <a:ext cx="5229607" cy="1985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715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Container Sidecar -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9772650" cy="3706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8415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efficiently interact with required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utility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components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 services?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35255" marR="5080">
              <a:lnSpc>
                <a:spcPct val="100000"/>
              </a:lnSpc>
              <a:spcBef>
                <a:spcPts val="1970"/>
              </a:spcBef>
            </a:pPr>
            <a:r>
              <a:rPr sz="2000" dirty="0">
                <a:latin typeface="Arial"/>
                <a:cs typeface="Arial"/>
              </a:rPr>
              <a:t>Un microservicio puede </a:t>
            </a:r>
            <a:r>
              <a:rPr sz="2000" b="1" dirty="0">
                <a:latin typeface="Arial"/>
                <a:cs typeface="Arial"/>
              </a:rPr>
              <a:t>necesitar acceso a componentes y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b="1" dirty="0">
                <a:latin typeface="Arial"/>
                <a:cs typeface="Arial"/>
              </a:rPr>
              <a:t>que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realizan  tareas de utilidad </a:t>
            </a:r>
            <a:r>
              <a:rPr sz="2000" dirty="0">
                <a:latin typeface="Arial"/>
                <a:cs typeface="Arial"/>
              </a:rPr>
              <a:t>comunes como; </a:t>
            </a:r>
            <a:r>
              <a:rPr sz="2000" b="1" dirty="0">
                <a:latin typeface="Arial"/>
                <a:cs typeface="Arial"/>
              </a:rPr>
              <a:t>monitoreo, registro, configuración y</a:t>
            </a:r>
            <a:r>
              <a:rPr sz="2000" b="1" spc="-2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auditoría.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Arial"/>
              <a:cs typeface="Arial"/>
            </a:endParaRPr>
          </a:p>
          <a:p>
            <a:pPr marL="149225" marR="2095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Dichas funciones se </a:t>
            </a:r>
            <a:r>
              <a:rPr sz="2000" b="1" dirty="0">
                <a:latin typeface="Arial"/>
                <a:cs typeface="Arial"/>
              </a:rPr>
              <a:t>implementan comúnmente como componentes (o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servicios)  </a:t>
            </a:r>
            <a:r>
              <a:rPr sz="2000" b="1" dirty="0">
                <a:latin typeface="Arial"/>
                <a:cs typeface="Arial"/>
              </a:rPr>
              <a:t>separados.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Arial"/>
              <a:cs typeface="Arial"/>
            </a:endParaRPr>
          </a:p>
          <a:p>
            <a:pPr marL="14922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Si </a:t>
            </a:r>
            <a:r>
              <a:rPr sz="2000" dirty="0">
                <a:latin typeface="Arial"/>
                <a:cs typeface="Arial"/>
              </a:rPr>
              <a:t>estos tipos de </a:t>
            </a:r>
            <a:r>
              <a:rPr sz="2000" b="1" dirty="0">
                <a:latin typeface="Arial"/>
                <a:cs typeface="Arial"/>
              </a:rPr>
              <a:t>componentes se despliegan de forma remota se impone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una</a:t>
            </a:r>
            <a:endParaRPr sz="2000">
              <a:latin typeface="Arial"/>
              <a:cs typeface="Arial"/>
            </a:endParaRPr>
          </a:p>
          <a:p>
            <a:pPr marL="14922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sobrecarga de procesamiento </a:t>
            </a:r>
            <a:r>
              <a:rPr sz="2000" dirty="0">
                <a:latin typeface="Arial"/>
                <a:cs typeface="Arial"/>
              </a:rPr>
              <a:t>en el microservicio con </a:t>
            </a:r>
            <a:r>
              <a:rPr sz="2000" b="1" dirty="0">
                <a:latin typeface="Arial"/>
                <a:cs typeface="Arial"/>
              </a:rPr>
              <a:t>cada </a:t>
            </a:r>
            <a:r>
              <a:rPr sz="2000" b="1" spc="-5" dirty="0">
                <a:latin typeface="Arial"/>
                <a:cs typeface="Arial"/>
              </a:rPr>
              <a:t>invocación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remota.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546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Composition Autonomy -</a:t>
            </a:r>
            <a:r>
              <a:rPr sz="2800" b="0" spc="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35938"/>
            <a:ext cx="10221595" cy="4653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compositions be implemented to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minimize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loss of</a:t>
            </a:r>
            <a:r>
              <a:rPr sz="2000" b="1" i="1" spc="-1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autonomy?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Arial"/>
              <a:cs typeface="Arial"/>
            </a:endParaRPr>
          </a:p>
          <a:p>
            <a:pPr marL="290195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Los </a:t>
            </a:r>
            <a:r>
              <a:rPr sz="1700" b="1" spc="-5" dirty="0">
                <a:latin typeface="Arial"/>
                <a:cs typeface="Arial"/>
              </a:rPr>
              <a:t>microservicios </a:t>
            </a:r>
            <a:r>
              <a:rPr sz="1700" b="1" dirty="0">
                <a:latin typeface="Arial"/>
                <a:cs typeface="Arial"/>
              </a:rPr>
              <a:t>son idealmente autónomos </a:t>
            </a:r>
            <a:r>
              <a:rPr sz="1700" b="1" spc="-5" dirty="0">
                <a:latin typeface="Arial"/>
                <a:cs typeface="Arial"/>
              </a:rPr>
              <a:t>individualmente </a:t>
            </a:r>
            <a:r>
              <a:rPr sz="1700" b="1" dirty="0">
                <a:latin typeface="Arial"/>
                <a:cs typeface="Arial"/>
              </a:rPr>
              <a:t>para que puedan</a:t>
            </a:r>
            <a:r>
              <a:rPr sz="1700" b="1" spc="8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proporcionar</a:t>
            </a:r>
            <a:endParaRPr sz="1700">
              <a:latin typeface="Arial"/>
              <a:cs typeface="Arial"/>
            </a:endParaRPr>
          </a:p>
          <a:p>
            <a:pPr marL="290195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un alto grado de </a:t>
            </a:r>
            <a:r>
              <a:rPr sz="1700" b="1" spc="-5" dirty="0">
                <a:latin typeface="Arial"/>
                <a:cs typeface="Arial"/>
              </a:rPr>
              <a:t>previsibilidad </a:t>
            </a:r>
            <a:r>
              <a:rPr sz="1700" b="1" dirty="0">
                <a:latin typeface="Arial"/>
                <a:cs typeface="Arial"/>
              </a:rPr>
              <a:t>de su comportamiento cuando se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usan.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290195" marR="743585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Sin embargo, un resultado natural de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composición distribuida es una pérdida de  autonomía por parte de cualquier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que componga otro, simplemente debido  al hecho de que se requiere que el </a:t>
            </a:r>
            <a:r>
              <a:rPr sz="1700" b="1" spc="-5" dirty="0">
                <a:latin typeface="Arial"/>
                <a:cs typeface="Arial"/>
              </a:rPr>
              <a:t>microservicio invoque la </a:t>
            </a:r>
            <a:r>
              <a:rPr sz="1700" b="1" dirty="0">
                <a:latin typeface="Arial"/>
                <a:cs typeface="Arial"/>
              </a:rPr>
              <a:t>lógica de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solución que  reside fuera de su entorno de ejecución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controlada.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Arial"/>
              <a:cs typeface="Arial"/>
            </a:endParaRPr>
          </a:p>
          <a:p>
            <a:pPr marL="290195" marR="114935" algn="just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Cuando los </a:t>
            </a:r>
            <a:r>
              <a:rPr sz="1700" b="1" spc="-5" dirty="0">
                <a:latin typeface="Arial"/>
                <a:cs typeface="Arial"/>
              </a:rPr>
              <a:t>microservicios individuales </a:t>
            </a:r>
            <a:r>
              <a:rPr sz="1700" b="1" dirty="0">
                <a:latin typeface="Arial"/>
                <a:cs typeface="Arial"/>
              </a:rPr>
              <a:t>proporcionan </a:t>
            </a:r>
            <a:r>
              <a:rPr sz="1700" b="1" spc="-5" dirty="0">
                <a:latin typeface="Arial"/>
                <a:cs typeface="Arial"/>
              </a:rPr>
              <a:t>altos </a:t>
            </a:r>
            <a:r>
              <a:rPr sz="1700" b="1" spc="-10" dirty="0">
                <a:latin typeface="Arial"/>
                <a:cs typeface="Arial"/>
              </a:rPr>
              <a:t>niveles </a:t>
            </a:r>
            <a:r>
              <a:rPr sz="1700" b="1" dirty="0">
                <a:latin typeface="Arial"/>
                <a:cs typeface="Arial"/>
              </a:rPr>
              <a:t>de autonomía,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autonomía  </a:t>
            </a:r>
            <a:r>
              <a:rPr sz="1700" b="1" spc="-5" dirty="0">
                <a:latin typeface="Arial"/>
                <a:cs typeface="Arial"/>
              </a:rPr>
              <a:t>colectiva </a:t>
            </a:r>
            <a:r>
              <a:rPr sz="1700" b="1" dirty="0">
                <a:latin typeface="Arial"/>
                <a:cs typeface="Arial"/>
              </a:rPr>
              <a:t>de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composición se </a:t>
            </a:r>
            <a:r>
              <a:rPr sz="1700" b="1" spc="-10" dirty="0">
                <a:latin typeface="Arial"/>
                <a:cs typeface="Arial"/>
              </a:rPr>
              <a:t>eleva </a:t>
            </a:r>
            <a:r>
              <a:rPr sz="1700" b="1" dirty="0">
                <a:latin typeface="Arial"/>
                <a:cs typeface="Arial"/>
              </a:rPr>
              <a:t>correspondientemente, y esto generalmente es adecuado  para </a:t>
            </a:r>
            <a:r>
              <a:rPr sz="1700" b="1" spc="-5" dirty="0">
                <a:latin typeface="Arial"/>
                <a:cs typeface="Arial"/>
              </a:rPr>
              <a:t>la mayoría </a:t>
            </a:r>
            <a:r>
              <a:rPr sz="1700" b="1" dirty="0">
                <a:latin typeface="Arial"/>
                <a:cs typeface="Arial"/>
              </a:rPr>
              <a:t>de las</a:t>
            </a:r>
            <a:r>
              <a:rPr sz="1700" b="1" spc="4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composiciones.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Arial"/>
              <a:cs typeface="Arial"/>
            </a:endParaRPr>
          </a:p>
          <a:p>
            <a:pPr marL="290195" marR="573405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Pero cuando uno o </a:t>
            </a:r>
            <a:r>
              <a:rPr sz="1700" b="1" spc="-5" dirty="0">
                <a:latin typeface="Arial"/>
                <a:cs typeface="Arial"/>
              </a:rPr>
              <a:t>más </a:t>
            </a:r>
            <a:r>
              <a:rPr sz="1700" b="1" dirty="0">
                <a:latin typeface="Arial"/>
                <a:cs typeface="Arial"/>
              </a:rPr>
              <a:t>participantes de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composición tienen un bajo </a:t>
            </a:r>
            <a:r>
              <a:rPr sz="1700" b="1" spc="-10" dirty="0">
                <a:latin typeface="Arial"/>
                <a:cs typeface="Arial"/>
              </a:rPr>
              <a:t>nivel </a:t>
            </a:r>
            <a:r>
              <a:rPr sz="1700" b="1" dirty="0">
                <a:latin typeface="Arial"/>
                <a:cs typeface="Arial"/>
              </a:rPr>
              <a:t>de autonomía  o cuando los requisitos de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composición en su conjunto exigen un </a:t>
            </a:r>
            <a:r>
              <a:rPr sz="1700" b="1" spc="-5" dirty="0">
                <a:latin typeface="Arial"/>
                <a:cs typeface="Arial"/>
              </a:rPr>
              <a:t>mayor </a:t>
            </a:r>
            <a:r>
              <a:rPr sz="1700" b="1" dirty="0">
                <a:latin typeface="Arial"/>
                <a:cs typeface="Arial"/>
              </a:rPr>
              <a:t>grado de  robustez y </a:t>
            </a:r>
            <a:r>
              <a:rPr sz="1700" b="1" spc="-5" dirty="0">
                <a:latin typeface="Arial"/>
                <a:cs typeface="Arial"/>
              </a:rPr>
              <a:t>fiabilidad, </a:t>
            </a:r>
            <a:r>
              <a:rPr sz="1700" b="1" dirty="0">
                <a:latin typeface="Arial"/>
                <a:cs typeface="Arial"/>
              </a:rPr>
              <a:t>entonces una composición distribuida puede ser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insuficiente.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546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Composition Autonomy -</a:t>
            </a:r>
            <a:r>
              <a:rPr sz="2800" b="0" spc="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24367" y="2155601"/>
            <a:ext cx="4080979" cy="3944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535938"/>
            <a:ext cx="10221595" cy="33737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compositions be implemented to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minimize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loss of</a:t>
            </a:r>
            <a:r>
              <a:rPr sz="2000" b="1" i="1" spc="-1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autonomy?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137795" marR="4576445">
              <a:lnSpc>
                <a:spcPct val="100000"/>
              </a:lnSpc>
              <a:spcBef>
                <a:spcPts val="1645"/>
              </a:spcBef>
            </a:pPr>
            <a:r>
              <a:rPr sz="1800" b="1" dirty="0">
                <a:latin typeface="Arial"/>
                <a:cs typeface="Arial"/>
              </a:rPr>
              <a:t>En un </a:t>
            </a:r>
            <a:r>
              <a:rPr sz="1800" b="1" spc="-5" dirty="0">
                <a:latin typeface="Arial"/>
                <a:cs typeface="Arial"/>
              </a:rPr>
              <a:t>entorno altamente </a:t>
            </a:r>
            <a:r>
              <a:rPr sz="1800" b="1" dirty="0">
                <a:latin typeface="Arial"/>
                <a:cs typeface="Arial"/>
              </a:rPr>
              <a:t>distribuido, </a:t>
            </a:r>
            <a:r>
              <a:rPr sz="1800" b="1" spc="-5" dirty="0">
                <a:latin typeface="Arial"/>
                <a:cs typeface="Arial"/>
              </a:rPr>
              <a:t>la </a:t>
            </a:r>
            <a:r>
              <a:rPr sz="1800" b="1" dirty="0">
                <a:latin typeface="Arial"/>
                <a:cs typeface="Arial"/>
              </a:rPr>
              <a:t>autonomía  </a:t>
            </a:r>
            <a:r>
              <a:rPr sz="1800" b="1" spc="-5" dirty="0">
                <a:latin typeface="Arial"/>
                <a:cs typeface="Arial"/>
              </a:rPr>
              <a:t>general de </a:t>
            </a:r>
            <a:r>
              <a:rPr sz="1800" b="1" dirty="0">
                <a:latin typeface="Arial"/>
                <a:cs typeface="Arial"/>
              </a:rPr>
              <a:t>una composición </a:t>
            </a:r>
            <a:r>
              <a:rPr sz="1800" b="1" spc="-5" dirty="0">
                <a:latin typeface="Arial"/>
                <a:cs typeface="Arial"/>
              </a:rPr>
              <a:t>estará determinada  </a:t>
            </a:r>
            <a:r>
              <a:rPr sz="1800" b="1" spc="-10" dirty="0">
                <a:latin typeface="Arial"/>
                <a:cs typeface="Arial"/>
              </a:rPr>
              <a:t>colectivamente </a:t>
            </a:r>
            <a:r>
              <a:rPr sz="1800" b="1" dirty="0">
                <a:latin typeface="Arial"/>
                <a:cs typeface="Arial"/>
              </a:rPr>
              <a:t>por la autonomía de </a:t>
            </a:r>
            <a:r>
              <a:rPr sz="1800" b="1" spc="-5" dirty="0">
                <a:latin typeface="Arial"/>
                <a:cs typeface="Arial"/>
              </a:rPr>
              <a:t>sus miembros  de composición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individuales.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dirty="0">
              <a:latin typeface="Arial"/>
              <a:cs typeface="Arial"/>
            </a:endParaRPr>
          </a:p>
          <a:p>
            <a:pPr marL="137795" marR="498538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Como se muestra en este diagrama, el 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D ofrece el </a:t>
            </a:r>
            <a:r>
              <a:rPr sz="1800" b="1" spc="-10" dirty="0">
                <a:latin typeface="Arial"/>
                <a:cs typeface="Arial"/>
              </a:rPr>
              <a:t>nivel </a:t>
            </a:r>
            <a:r>
              <a:rPr sz="1800" b="1" spc="-5" dirty="0">
                <a:latin typeface="Arial"/>
                <a:cs typeface="Arial"/>
              </a:rPr>
              <a:t>más </a:t>
            </a:r>
            <a:r>
              <a:rPr sz="1800" b="1" dirty="0">
                <a:latin typeface="Arial"/>
                <a:cs typeface="Arial"/>
              </a:rPr>
              <a:t>bajo </a:t>
            </a:r>
            <a:r>
              <a:rPr sz="1800" b="1" spc="-5" dirty="0">
                <a:latin typeface="Arial"/>
                <a:cs typeface="Arial"/>
              </a:rPr>
              <a:t>de  </a:t>
            </a:r>
            <a:r>
              <a:rPr sz="1800" b="1" dirty="0">
                <a:latin typeface="Arial"/>
                <a:cs typeface="Arial"/>
              </a:rPr>
              <a:t>autonomía porque </a:t>
            </a:r>
            <a:r>
              <a:rPr sz="1800" b="1" spc="-5" dirty="0">
                <a:latin typeface="Arial"/>
                <a:cs typeface="Arial"/>
              </a:rPr>
              <a:t>su </a:t>
            </a:r>
            <a:r>
              <a:rPr sz="1800" b="1" dirty="0">
                <a:latin typeface="Arial"/>
                <a:cs typeface="Arial"/>
              </a:rPr>
              <a:t>lógica </a:t>
            </a:r>
            <a:r>
              <a:rPr sz="1800" b="1" spc="-5" dirty="0">
                <a:latin typeface="Arial"/>
                <a:cs typeface="Arial"/>
              </a:rPr>
              <a:t>requiere </a:t>
            </a:r>
            <a:r>
              <a:rPr sz="1800" b="1" spc="-10" dirty="0">
                <a:latin typeface="Arial"/>
                <a:cs typeface="Arial"/>
              </a:rPr>
              <a:t>el  </a:t>
            </a:r>
            <a:r>
              <a:rPr sz="1800" b="1" spc="-5" dirty="0">
                <a:latin typeface="Arial"/>
                <a:cs typeface="Arial"/>
              </a:rPr>
              <a:t>intercambio </a:t>
            </a:r>
            <a:r>
              <a:rPr sz="1800" b="1" dirty="0">
                <a:latin typeface="Arial"/>
                <a:cs typeface="Arial"/>
              </a:rPr>
              <a:t>de datos con </a:t>
            </a:r>
            <a:r>
              <a:rPr sz="1800" b="1" spc="-5" dirty="0">
                <a:latin typeface="Arial"/>
                <a:cs typeface="Arial"/>
              </a:rPr>
              <a:t>programas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externos.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633224" y="5103876"/>
            <a:ext cx="2795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De manera independiente son Autonomías, pero al colocarlos en una composición se pierda </a:t>
            </a:r>
            <a:r>
              <a:rPr lang="es-ES" sz="1200" b="1" dirty="0" err="1" smtClean="0">
                <a:solidFill>
                  <a:srgbClr val="7030A0"/>
                </a:solidFill>
              </a:rPr>
              <a:t>autnomia</a:t>
            </a:r>
            <a:r>
              <a:rPr lang="es-ES" sz="1200" b="1" dirty="0" smtClean="0">
                <a:solidFill>
                  <a:srgbClr val="7030A0"/>
                </a:solidFill>
              </a:rPr>
              <a:t>.</a:t>
            </a:r>
          </a:p>
          <a:p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658624" y="5822670"/>
            <a:ext cx="2795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Acercar los MS, aplicando Single </a:t>
            </a:r>
            <a:r>
              <a:rPr lang="es-ES" sz="1200" b="1" dirty="0" err="1" smtClean="0">
                <a:solidFill>
                  <a:srgbClr val="7030A0"/>
                </a:solidFill>
              </a:rPr>
              <a:t>Node</a:t>
            </a:r>
            <a:r>
              <a:rPr lang="es-ES" sz="1200" b="1" dirty="0" smtClean="0">
                <a:solidFill>
                  <a:srgbClr val="7030A0"/>
                </a:solidFill>
              </a:rPr>
              <a:t> </a:t>
            </a:r>
            <a:r>
              <a:rPr lang="es-ES" sz="1200" b="1" dirty="0" err="1" smtClean="0">
                <a:solidFill>
                  <a:srgbClr val="7030A0"/>
                </a:solidFill>
              </a:rPr>
              <a:t>multi</a:t>
            </a:r>
            <a:r>
              <a:rPr lang="es-ES" sz="1200" b="1" dirty="0" smtClean="0">
                <a:solidFill>
                  <a:srgbClr val="7030A0"/>
                </a:solidFill>
              </a:rPr>
              <a:t> Conteiner, teniendo todo dentro del mismo nodo</a:t>
            </a:r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3631947" y="5873418"/>
            <a:ext cx="2795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Un nivel más alto tenerlo en un mismo </a:t>
            </a:r>
            <a:r>
              <a:rPr lang="es-ES" sz="1200" b="1" dirty="0" err="1" smtClean="0">
                <a:solidFill>
                  <a:srgbClr val="7030A0"/>
                </a:solidFill>
              </a:rPr>
              <a:t>Pod</a:t>
            </a:r>
            <a:r>
              <a:rPr lang="es-ES" sz="1200" b="1" dirty="0" smtClean="0">
                <a:solidFill>
                  <a:srgbClr val="7030A0"/>
                </a:solidFill>
              </a:rPr>
              <a:t> y un nivel optimo en el mismo contenedor</a:t>
            </a:r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3928591" y="4960542"/>
            <a:ext cx="27957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Comunicación en In </a:t>
            </a:r>
            <a:r>
              <a:rPr lang="es-ES" sz="1200" b="1" dirty="0" err="1" smtClean="0">
                <a:solidFill>
                  <a:srgbClr val="7030A0"/>
                </a:solidFill>
              </a:rPr>
              <a:t>Process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61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Alto </a:t>
            </a:r>
            <a:r>
              <a:rPr sz="1800" b="1" spc="-5" dirty="0">
                <a:latin typeface="Arial"/>
                <a:cs typeface="Arial"/>
              </a:rPr>
              <a:t>Rendimiento y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Fiabilidad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38200" y="891495"/>
            <a:ext cx="5388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Composition Autonomy -</a:t>
            </a:r>
            <a:r>
              <a:rPr sz="2800" b="0" spc="8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13573" y="2296478"/>
            <a:ext cx="3623072" cy="3796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535938"/>
            <a:ext cx="10221595" cy="4777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compositions be implemented to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minimize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loss of</a:t>
            </a:r>
            <a:r>
              <a:rPr sz="2000" b="1" i="1" spc="-1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autonomy?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 dirty="0">
              <a:latin typeface="Arial"/>
              <a:cs typeface="Arial"/>
            </a:endParaRPr>
          </a:p>
          <a:p>
            <a:pPr marL="92075" marR="368617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latin typeface="Arial"/>
                <a:cs typeface="Arial"/>
              </a:rPr>
              <a:t>Los </a:t>
            </a:r>
            <a:r>
              <a:rPr sz="1600" b="1" spc="-5" dirty="0">
                <a:latin typeface="Arial"/>
                <a:cs typeface="Arial"/>
              </a:rPr>
              <a:t>microservicios, </a:t>
            </a:r>
            <a:r>
              <a:rPr sz="1600" b="1" spc="-10" dirty="0">
                <a:latin typeface="Arial"/>
                <a:cs typeface="Arial"/>
              </a:rPr>
              <a:t>servicios </a:t>
            </a:r>
            <a:r>
              <a:rPr sz="1600" b="1" spc="-5" dirty="0">
                <a:latin typeface="Arial"/>
                <a:cs typeface="Arial"/>
              </a:rPr>
              <a:t>y componentes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participan en 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composición se despliegan en un entorno aislado junto con el  microservicio de composición, para dar a la composición en su  conjunto un alto </a:t>
            </a:r>
            <a:r>
              <a:rPr sz="1600" b="1" spc="-10" dirty="0">
                <a:latin typeface="Arial"/>
                <a:cs typeface="Arial"/>
              </a:rPr>
              <a:t>nivel </a:t>
            </a:r>
            <a:r>
              <a:rPr sz="1600" b="1" spc="-5" dirty="0">
                <a:latin typeface="Arial"/>
                <a:cs typeface="Arial"/>
              </a:rPr>
              <a:t>de</a:t>
            </a:r>
            <a:r>
              <a:rPr sz="1600" b="1" spc="11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autonomía.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 dirty="0">
              <a:latin typeface="Arial"/>
              <a:cs typeface="Arial"/>
            </a:endParaRPr>
          </a:p>
          <a:p>
            <a:pPr marL="92075" marR="4013200">
              <a:lnSpc>
                <a:spcPct val="100000"/>
              </a:lnSpc>
            </a:pPr>
            <a:r>
              <a:rPr sz="1600" b="1" spc="-30" dirty="0">
                <a:latin typeface="Arial"/>
                <a:cs typeface="Arial"/>
              </a:rPr>
              <a:t>Al </a:t>
            </a:r>
            <a:r>
              <a:rPr sz="1600" b="1" spc="-5" dirty="0">
                <a:latin typeface="Arial"/>
                <a:cs typeface="Arial"/>
              </a:rPr>
              <a:t>agrupar los microservicios y componentes en un entorno de  despliegue dedicado, se maximiza la </a:t>
            </a:r>
            <a:r>
              <a:rPr sz="1600" b="1" spc="-10" dirty="0">
                <a:latin typeface="Arial"/>
                <a:cs typeface="Arial"/>
              </a:rPr>
              <a:t>autonomía</a:t>
            </a:r>
            <a:r>
              <a:rPr sz="1600" b="1" spc="15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colectiva.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 marL="92075" marR="4081779">
              <a:lnSpc>
                <a:spcPct val="100000"/>
              </a:lnSpc>
              <a:spcBef>
                <a:spcPts val="1160"/>
              </a:spcBef>
            </a:pPr>
            <a:r>
              <a:rPr sz="1600" b="1" spc="-5" dirty="0">
                <a:latin typeface="Arial"/>
                <a:cs typeface="Arial"/>
              </a:rPr>
              <a:t>El </a:t>
            </a:r>
            <a:r>
              <a:rPr sz="1600" b="1" spc="-10" dirty="0">
                <a:latin typeface="Arial"/>
                <a:cs typeface="Arial"/>
              </a:rPr>
              <a:t>patrón </a:t>
            </a:r>
            <a:r>
              <a:rPr sz="1600" b="1" spc="-5" dirty="0">
                <a:latin typeface="Arial"/>
                <a:cs typeface="Arial"/>
              </a:rPr>
              <a:t>de “Redundant Implementation”se </a:t>
            </a:r>
            <a:r>
              <a:rPr sz="1600" b="1" spc="-10" dirty="0">
                <a:latin typeface="Arial"/>
                <a:cs typeface="Arial"/>
              </a:rPr>
              <a:t>aplica </a:t>
            </a:r>
            <a:r>
              <a:rPr sz="1600" b="1" spc="-5" dirty="0">
                <a:latin typeface="Arial"/>
                <a:cs typeface="Arial"/>
              </a:rPr>
              <a:t>para </a:t>
            </a:r>
            <a:r>
              <a:rPr sz="1600" b="1" spc="-10" dirty="0">
                <a:latin typeface="Arial"/>
                <a:cs typeface="Arial"/>
              </a:rPr>
              <a:t>cada  </a:t>
            </a:r>
            <a:r>
              <a:rPr sz="1600" b="1" spc="-5" dirty="0">
                <a:latin typeface="Arial"/>
                <a:cs typeface="Arial"/>
              </a:rPr>
              <a:t>microservicio compuesto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debe incorporarse al entorno de  implementación del microservicio</a:t>
            </a:r>
            <a:r>
              <a:rPr sz="1600" b="1" spc="1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compuesto.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 dirty="0">
              <a:latin typeface="Arial"/>
              <a:cs typeface="Arial"/>
            </a:endParaRPr>
          </a:p>
          <a:p>
            <a:pPr marL="103505" marR="3538854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La </a:t>
            </a:r>
            <a:r>
              <a:rPr sz="1600" b="1" spc="-10" dirty="0">
                <a:latin typeface="Arial"/>
                <a:cs typeface="Arial"/>
              </a:rPr>
              <a:t>autonomía </a:t>
            </a:r>
            <a:r>
              <a:rPr sz="1600" b="1" spc="-5" dirty="0">
                <a:latin typeface="Arial"/>
                <a:cs typeface="Arial"/>
              </a:rPr>
              <a:t>de la composición se puede aumentar aún más si se  pueden implementar microservicios y componentes compuestos en  el mismo </a:t>
            </a:r>
            <a:r>
              <a:rPr sz="1600" b="1" spc="-10" dirty="0">
                <a:latin typeface="Arial"/>
                <a:cs typeface="Arial"/>
              </a:rPr>
              <a:t>contenedor </a:t>
            </a:r>
            <a:r>
              <a:rPr sz="1600" b="1" spc="-5" dirty="0">
                <a:latin typeface="Arial"/>
                <a:cs typeface="Arial"/>
              </a:rPr>
              <a:t>y en el mismo </a:t>
            </a:r>
            <a:r>
              <a:rPr sz="1600" b="1" spc="-10" dirty="0">
                <a:latin typeface="Arial"/>
                <a:cs typeface="Arial"/>
              </a:rPr>
              <a:t>servidor</a:t>
            </a:r>
            <a:r>
              <a:rPr sz="1600" b="1" spc="1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físico.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7413573" y="5954832"/>
            <a:ext cx="2795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1- </a:t>
            </a:r>
            <a:r>
              <a:rPr lang="es-ES" sz="1200" b="1" dirty="0" err="1" smtClean="0">
                <a:solidFill>
                  <a:srgbClr val="7030A0"/>
                </a:solidFill>
              </a:rPr>
              <a:t>Cluster</a:t>
            </a:r>
            <a:endParaRPr lang="es-ES" sz="1200" b="1" dirty="0" smtClean="0">
              <a:solidFill>
                <a:srgbClr val="7030A0"/>
              </a:solidFill>
            </a:endParaRPr>
          </a:p>
          <a:p>
            <a:r>
              <a:rPr lang="es-ES" sz="1200" b="1" dirty="0" smtClean="0">
                <a:solidFill>
                  <a:srgbClr val="7030A0"/>
                </a:solidFill>
              </a:rPr>
              <a:t>2- POD</a:t>
            </a:r>
          </a:p>
          <a:p>
            <a:r>
              <a:rPr lang="es-ES" sz="1200" b="1" dirty="0" smtClean="0">
                <a:solidFill>
                  <a:srgbClr val="7030A0"/>
                </a:solidFill>
              </a:rPr>
              <a:t>3- Contenedor</a:t>
            </a:r>
            <a:endParaRPr lang="es-CO" sz="1200" b="1" dirty="0">
              <a:solidFill>
                <a:srgbClr val="7030A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033" y="366394"/>
            <a:ext cx="3528099" cy="1681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18 Rectángulo"/>
          <p:cNvSpPr/>
          <p:nvPr/>
        </p:nvSpPr>
        <p:spPr>
          <a:xfrm>
            <a:off x="4130103" y="366394"/>
            <a:ext cx="2795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En el despliegue se definen que imágenes se despliegan en el POD</a:t>
            </a:r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838200" y="1310031"/>
            <a:ext cx="27957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Alto nivel de acoplamiento.</a:t>
            </a:r>
            <a:endParaRPr lang="es-CO" sz="1200" b="1" dirty="0">
              <a:solidFill>
                <a:srgbClr val="7030A0"/>
              </a:solidFill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2793658" y="1310030"/>
            <a:ext cx="2795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Se ve más al orquestar servicios utilitarios.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76625" marR="5080" indent="-299974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Patrones de Procesamiento</a:t>
            </a:r>
            <a:r>
              <a:rPr sz="4400" spc="-75" dirty="0"/>
              <a:t> </a:t>
            </a:r>
            <a:r>
              <a:rPr sz="4400" dirty="0"/>
              <a:t>de  Eventos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091439"/>
            <a:ext cx="12192000" cy="2675255"/>
            <a:chOff x="0" y="2091439"/>
            <a:chExt cx="12192000" cy="2675255"/>
          </a:xfrm>
        </p:grpSpPr>
        <p:sp>
          <p:nvSpPr>
            <p:cNvPr id="9" name="object 9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5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05636" y="1734693"/>
            <a:ext cx="9600565" cy="31912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Estos patrones documentan </a:t>
            </a:r>
            <a:r>
              <a:rPr sz="2000" b="1" dirty="0">
                <a:latin typeface="Arial"/>
                <a:cs typeface="Arial"/>
              </a:rPr>
              <a:t>arquitecturas de publicación y suscripción en </a:t>
            </a:r>
            <a:r>
              <a:rPr sz="2000" b="1" spc="-5" dirty="0">
                <a:latin typeface="Arial"/>
                <a:cs typeface="Arial"/>
              </a:rPr>
              <a:t>lo</a:t>
            </a:r>
            <a:r>
              <a:rPr sz="2000" b="1" spc="-20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que  respecta a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requisitos de comunicación basada en </a:t>
            </a:r>
            <a:r>
              <a:rPr sz="2000" b="1" spc="-5" dirty="0">
                <a:latin typeface="Arial"/>
                <a:cs typeface="Arial"/>
              </a:rPr>
              <a:t>eventos </a:t>
            </a:r>
            <a:r>
              <a:rPr sz="2000" dirty="0">
                <a:latin typeface="Arial"/>
                <a:cs typeface="Arial"/>
              </a:rPr>
              <a:t>para los  microservicios.</a:t>
            </a: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 dirty="0">
              <a:latin typeface="Arial"/>
              <a:cs typeface="Arial"/>
            </a:endParaRPr>
          </a:p>
          <a:p>
            <a:pPr marL="54737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Se cubren los siguientes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patrones: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Arial"/>
              <a:cs typeface="Arial"/>
            </a:endParaRPr>
          </a:p>
          <a:p>
            <a:pPr marL="710565" indent="-163830">
              <a:lnSpc>
                <a:spcPct val="100000"/>
              </a:lnSpc>
              <a:buFont typeface="Arial"/>
              <a:buChar char="•"/>
              <a:tabLst>
                <a:tab pos="711200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Event-Driven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 Messaging</a:t>
            </a:r>
            <a:endParaRPr sz="2000" dirty="0">
              <a:latin typeface="Arial"/>
              <a:cs typeface="Arial"/>
            </a:endParaRPr>
          </a:p>
          <a:p>
            <a:pPr marL="710565" indent="-163830">
              <a:lnSpc>
                <a:spcPct val="100000"/>
              </a:lnSpc>
              <a:buFont typeface="Arial"/>
              <a:buChar char="•"/>
              <a:tabLst>
                <a:tab pos="71120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Atomic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Event</a:t>
            </a:r>
            <a:r>
              <a:rPr sz="2000" b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Processing</a:t>
            </a:r>
            <a:endParaRPr sz="2000" dirty="0">
              <a:latin typeface="Arial"/>
              <a:cs typeface="Arial"/>
            </a:endParaRPr>
          </a:p>
          <a:p>
            <a:pPr marL="710565" indent="-16383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1120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Appended</a:t>
            </a:r>
            <a:r>
              <a:rPr sz="2000" b="1" spc="-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spc="-5" dirty="0" smtClean="0">
                <a:solidFill>
                  <a:srgbClr val="FD9200"/>
                </a:solidFill>
                <a:latin typeface="Arial"/>
                <a:cs typeface="Arial"/>
              </a:rPr>
              <a:t>Events</a:t>
            </a:r>
            <a:r>
              <a:rPr lang="es-ES" sz="2000" b="1" spc="-5" dirty="0" smtClean="0">
                <a:solidFill>
                  <a:srgbClr val="FD9200"/>
                </a:solidFill>
                <a:latin typeface="Arial"/>
                <a:cs typeface="Arial"/>
              </a:rPr>
              <a:t> (</a:t>
            </a:r>
            <a:r>
              <a:rPr lang="es-ES" sz="2000" b="1" spc="-5" dirty="0" err="1" smtClean="0">
                <a:solidFill>
                  <a:srgbClr val="FD9200"/>
                </a:solidFill>
                <a:latin typeface="Arial"/>
                <a:cs typeface="Arial"/>
              </a:rPr>
              <a:t>Event</a:t>
            </a:r>
            <a:r>
              <a:rPr lang="es-ES" sz="2000" b="1" spc="-5" dirty="0" smtClean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lang="es-ES" sz="2000" b="1" spc="-5" dirty="0" err="1" smtClean="0">
                <a:solidFill>
                  <a:srgbClr val="FD9200"/>
                </a:solidFill>
                <a:latin typeface="Arial"/>
                <a:cs typeface="Arial"/>
              </a:rPr>
              <a:t>Sourcing</a:t>
            </a:r>
            <a:r>
              <a:rPr lang="es-ES" sz="2000" b="1" spc="-5" dirty="0" smtClean="0">
                <a:solidFill>
                  <a:srgbClr val="FD9200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473833"/>
            <a:ext cx="35909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4191000" y="5638800"/>
            <a:ext cx="27957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Uso de Buffer y capa de intermediación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744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Event-Driven Messaging -</a:t>
            </a:r>
            <a:r>
              <a:rPr sz="280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488818"/>
            <a:ext cx="978916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microservices be automatically  notified of runtime events triggered by  other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microservices?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5136273" y="1783694"/>
            <a:ext cx="2514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MOM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744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Event-Driven Messaging -</a:t>
            </a:r>
            <a:r>
              <a:rPr sz="2800" b="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332085" cy="5058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095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automatically notified of runtime events triggered by</a:t>
            </a:r>
            <a:r>
              <a:rPr sz="2000" b="1" i="1" spc="-2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other  microservices?</a:t>
            </a:r>
            <a:endParaRPr sz="2000">
              <a:latin typeface="Arial"/>
              <a:cs typeface="Arial"/>
            </a:endParaRPr>
          </a:p>
          <a:p>
            <a:pPr marL="328295" marR="160655">
              <a:lnSpc>
                <a:spcPct val="100000"/>
              </a:lnSpc>
              <a:spcBef>
                <a:spcPts val="1914"/>
              </a:spcBef>
            </a:pPr>
            <a:r>
              <a:rPr sz="1700" b="1" dirty="0">
                <a:latin typeface="Arial"/>
                <a:cs typeface="Arial"/>
              </a:rPr>
              <a:t>En entornos de </a:t>
            </a:r>
            <a:r>
              <a:rPr sz="1700" b="1" spc="-5" dirty="0">
                <a:latin typeface="Arial"/>
                <a:cs typeface="Arial"/>
              </a:rPr>
              <a:t>mensajería </a:t>
            </a:r>
            <a:r>
              <a:rPr sz="1700" b="1" dirty="0">
                <a:latin typeface="Arial"/>
                <a:cs typeface="Arial"/>
              </a:rPr>
              <a:t>típicos, los consumidores de </a:t>
            </a:r>
            <a:r>
              <a:rPr sz="1700" b="1" spc="-5" dirty="0">
                <a:latin typeface="Arial"/>
                <a:cs typeface="Arial"/>
              </a:rPr>
              <a:t>servicios </a:t>
            </a:r>
            <a:r>
              <a:rPr sz="1700" b="1" dirty="0">
                <a:latin typeface="Arial"/>
                <a:cs typeface="Arial"/>
              </a:rPr>
              <a:t>pueden elegir entre patrones  de intercambio de mensajes unidireccionales(one-way) y de solicitud-respuesta (MEP), pero  ambos deben originarse en el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consumidor.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"/>
              <a:cs typeface="Arial"/>
            </a:endParaRPr>
          </a:p>
          <a:p>
            <a:pPr marL="328295" marR="323215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Los </a:t>
            </a:r>
            <a:r>
              <a:rPr sz="1700" b="1" spc="-5" dirty="0">
                <a:latin typeface="Arial"/>
                <a:cs typeface="Arial"/>
              </a:rPr>
              <a:t>eventos </a:t>
            </a:r>
            <a:r>
              <a:rPr sz="1700" b="1" dirty="0">
                <a:latin typeface="Arial"/>
                <a:cs typeface="Arial"/>
              </a:rPr>
              <a:t>pueden ocurrir dentro del </a:t>
            </a:r>
            <a:r>
              <a:rPr sz="1700" b="1" spc="-5" dirty="0">
                <a:latin typeface="Arial"/>
                <a:cs typeface="Arial"/>
              </a:rPr>
              <a:t>límite </a:t>
            </a:r>
            <a:r>
              <a:rPr sz="1700" b="1" dirty="0">
                <a:latin typeface="Arial"/>
                <a:cs typeface="Arial"/>
              </a:rPr>
              <a:t>funcional de un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que son de interés  para otros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microservicios.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Arial"/>
              <a:cs typeface="Arial"/>
            </a:endParaRPr>
          </a:p>
          <a:p>
            <a:pPr marL="328295" marR="508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Los </a:t>
            </a:r>
            <a:r>
              <a:rPr sz="1700" b="1" spc="-5" dirty="0">
                <a:latin typeface="Arial"/>
                <a:cs typeface="Arial"/>
              </a:rPr>
              <a:t>microservicios </a:t>
            </a:r>
            <a:r>
              <a:rPr sz="1700" b="1" dirty="0">
                <a:latin typeface="Arial"/>
                <a:cs typeface="Arial"/>
              </a:rPr>
              <a:t>pueden sondear continuamente el </a:t>
            </a:r>
            <a:r>
              <a:rPr sz="1700" b="1" spc="-5" dirty="0">
                <a:latin typeface="Arial"/>
                <a:cs typeface="Arial"/>
              </a:rPr>
              <a:t>microservicio objetivo </a:t>
            </a:r>
            <a:r>
              <a:rPr sz="1700" b="1" dirty="0">
                <a:latin typeface="Arial"/>
                <a:cs typeface="Arial"/>
              </a:rPr>
              <a:t>para </a:t>
            </a:r>
            <a:r>
              <a:rPr sz="1700" b="1" spc="-5" dirty="0">
                <a:latin typeface="Arial"/>
                <a:cs typeface="Arial"/>
              </a:rPr>
              <a:t>averiguar </a:t>
            </a:r>
            <a:r>
              <a:rPr sz="1700" b="1" dirty="0">
                <a:latin typeface="Arial"/>
                <a:cs typeface="Arial"/>
              </a:rPr>
              <a:t>si se  ha producido dicho </a:t>
            </a:r>
            <a:r>
              <a:rPr sz="1700" b="1" spc="-5" dirty="0">
                <a:latin typeface="Arial"/>
                <a:cs typeface="Arial"/>
              </a:rPr>
              <a:t>evento </a:t>
            </a:r>
            <a:r>
              <a:rPr sz="1700" b="1" dirty="0">
                <a:latin typeface="Arial"/>
                <a:cs typeface="Arial"/>
              </a:rPr>
              <a:t>(y luego recuperar los detalles del </a:t>
            </a:r>
            <a:r>
              <a:rPr sz="1700" b="1" spc="-5" dirty="0">
                <a:latin typeface="Arial"/>
                <a:cs typeface="Arial"/>
              </a:rPr>
              <a:t>evento</a:t>
            </a:r>
            <a:r>
              <a:rPr sz="1700" b="1" spc="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correspondiente).</a:t>
            </a:r>
            <a:endParaRPr sz="1700">
              <a:latin typeface="Arial"/>
              <a:cs typeface="Arial"/>
            </a:endParaRPr>
          </a:p>
          <a:p>
            <a:pPr marL="328295" marR="319405" algn="just">
              <a:lnSpc>
                <a:spcPct val="100000"/>
              </a:lnSpc>
              <a:spcBef>
                <a:spcPts val="1520"/>
              </a:spcBef>
            </a:pPr>
            <a:r>
              <a:rPr sz="1700" b="1" dirty="0">
                <a:latin typeface="Arial"/>
                <a:cs typeface="Arial"/>
              </a:rPr>
              <a:t>El modelo mencionado anteriormente puede ser </a:t>
            </a:r>
            <a:r>
              <a:rPr sz="1700" b="1" spc="-5" dirty="0">
                <a:latin typeface="Arial"/>
                <a:cs typeface="Arial"/>
              </a:rPr>
              <a:t>ineficiente </a:t>
            </a:r>
            <a:r>
              <a:rPr sz="1700" b="1" dirty="0">
                <a:latin typeface="Arial"/>
                <a:cs typeface="Arial"/>
              </a:rPr>
              <a:t>para </a:t>
            </a:r>
            <a:r>
              <a:rPr sz="1700" b="1" spc="-5" dirty="0">
                <a:latin typeface="Arial"/>
                <a:cs typeface="Arial"/>
              </a:rPr>
              <a:t>microservicios </a:t>
            </a:r>
            <a:r>
              <a:rPr sz="1700" b="1" dirty="0">
                <a:latin typeface="Arial"/>
                <a:cs typeface="Arial"/>
              </a:rPr>
              <a:t>porque puede  conducir a numerosas </a:t>
            </a:r>
            <a:r>
              <a:rPr sz="1700" b="1" spc="-5" dirty="0">
                <a:latin typeface="Arial"/>
                <a:cs typeface="Arial"/>
              </a:rPr>
              <a:t>invocaciones </a:t>
            </a:r>
            <a:r>
              <a:rPr sz="1700" b="1" dirty="0">
                <a:latin typeface="Arial"/>
                <a:cs typeface="Arial"/>
              </a:rPr>
              <a:t>innecesarias de </a:t>
            </a:r>
            <a:r>
              <a:rPr sz="1700" b="1" spc="-5" dirty="0">
                <a:latin typeface="Arial"/>
                <a:cs typeface="Arial"/>
              </a:rPr>
              <a:t>servicios </a:t>
            </a:r>
            <a:r>
              <a:rPr sz="1700" b="1" dirty="0">
                <a:latin typeface="Arial"/>
                <a:cs typeface="Arial"/>
              </a:rPr>
              <a:t>e intercambios de datos, como  se muestra en el diagrama de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página siguiente.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Arial"/>
              <a:cs typeface="Arial"/>
            </a:endParaRPr>
          </a:p>
          <a:p>
            <a:pPr marL="328295" marR="733425">
              <a:lnSpc>
                <a:spcPct val="100000"/>
              </a:lnSpc>
            </a:pPr>
            <a:r>
              <a:rPr sz="1700" b="1" spc="-5" dirty="0">
                <a:latin typeface="Arial"/>
                <a:cs typeface="Arial"/>
              </a:rPr>
              <a:t>Además, </a:t>
            </a:r>
            <a:r>
              <a:rPr sz="1700" b="1" dirty="0">
                <a:latin typeface="Arial"/>
                <a:cs typeface="Arial"/>
              </a:rPr>
              <a:t>puede </a:t>
            </a:r>
            <a:r>
              <a:rPr sz="1700" b="1" spc="-5" dirty="0">
                <a:latin typeface="Arial"/>
                <a:cs typeface="Arial"/>
              </a:rPr>
              <a:t>introducir </a:t>
            </a:r>
            <a:r>
              <a:rPr sz="1700" b="1" dirty="0">
                <a:latin typeface="Arial"/>
                <a:cs typeface="Arial"/>
              </a:rPr>
              <a:t>demoras respecto a cuando se recibe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información del </a:t>
            </a:r>
            <a:r>
              <a:rPr sz="1700" b="1" spc="-5" dirty="0">
                <a:latin typeface="Arial"/>
                <a:cs typeface="Arial"/>
              </a:rPr>
              <a:t>evento  </a:t>
            </a:r>
            <a:r>
              <a:rPr sz="1700" b="1" dirty="0">
                <a:latin typeface="Arial"/>
                <a:cs typeface="Arial"/>
              </a:rPr>
              <a:t>porque solo puede </a:t>
            </a:r>
            <a:r>
              <a:rPr sz="1700" b="1" spc="-10" dirty="0">
                <a:latin typeface="Arial"/>
                <a:cs typeface="Arial"/>
              </a:rPr>
              <a:t>verificar </a:t>
            </a:r>
            <a:r>
              <a:rPr sz="1700" b="1" dirty="0">
                <a:latin typeface="Arial"/>
                <a:cs typeface="Arial"/>
              </a:rPr>
              <a:t>el </a:t>
            </a:r>
            <a:r>
              <a:rPr sz="1700" b="1" spc="-5" dirty="0">
                <a:latin typeface="Arial"/>
                <a:cs typeface="Arial"/>
              </a:rPr>
              <a:t>evento </a:t>
            </a:r>
            <a:r>
              <a:rPr sz="1700" b="1" dirty="0">
                <a:latin typeface="Arial"/>
                <a:cs typeface="Arial"/>
              </a:rPr>
              <a:t>en </a:t>
            </a:r>
            <a:r>
              <a:rPr sz="1700" b="1" spc="-5" dirty="0">
                <a:latin typeface="Arial"/>
                <a:cs typeface="Arial"/>
              </a:rPr>
              <a:t>intervalos </a:t>
            </a:r>
            <a:r>
              <a:rPr sz="1700" b="1" dirty="0">
                <a:latin typeface="Arial"/>
                <a:cs typeface="Arial"/>
              </a:rPr>
              <a:t>de sondeo</a:t>
            </a:r>
            <a:r>
              <a:rPr sz="1700" b="1" spc="1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predeterminados.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744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Event-Driven Messaging -</a:t>
            </a:r>
            <a:r>
              <a:rPr sz="2800" b="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58649" y="2163016"/>
            <a:ext cx="3281384" cy="4109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10316210" cy="3687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automatically notified of runtime events triggered by</a:t>
            </a:r>
            <a:r>
              <a:rPr sz="2000" b="1" i="1" spc="-2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other  microservices?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Arial"/>
              <a:cs typeface="Arial"/>
            </a:endParaRPr>
          </a:p>
          <a:p>
            <a:pPr marL="199390" marR="53975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(que </a:t>
            </a:r>
            <a:r>
              <a:rPr sz="1800" b="1" spc="-5" dirty="0">
                <a:latin typeface="Arial"/>
                <a:cs typeface="Arial"/>
              </a:rPr>
              <a:t>actúa como </a:t>
            </a:r>
            <a:r>
              <a:rPr sz="1800" b="1" dirty="0">
                <a:latin typeface="Arial"/>
                <a:cs typeface="Arial"/>
              </a:rPr>
              <a:t>un  consumidor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servicios) </a:t>
            </a:r>
            <a:r>
              <a:rPr sz="1800" b="1" dirty="0">
                <a:latin typeface="Arial"/>
                <a:cs typeface="Arial"/>
              </a:rPr>
              <a:t>sondea </a:t>
            </a:r>
            <a:r>
              <a:rPr sz="1800" b="1" spc="-5" dirty="0">
                <a:latin typeface="Arial"/>
                <a:cs typeface="Arial"/>
              </a:rPr>
              <a:t>el 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B cada </a:t>
            </a:r>
            <a:r>
              <a:rPr sz="1800" b="1" dirty="0">
                <a:latin typeface="Arial"/>
                <a:cs typeface="Arial"/>
              </a:rPr>
              <a:t>hora </a:t>
            </a:r>
            <a:r>
              <a:rPr sz="1800" b="1" spc="-5" dirty="0">
                <a:latin typeface="Arial"/>
                <a:cs typeface="Arial"/>
              </a:rPr>
              <a:t>para </a:t>
            </a:r>
            <a:r>
              <a:rPr sz="1800" b="1" dirty="0">
                <a:latin typeface="Arial"/>
                <a:cs typeface="Arial"/>
              </a:rPr>
              <a:t>obtener  </a:t>
            </a:r>
            <a:r>
              <a:rPr sz="1800" b="1" spc="-5" dirty="0">
                <a:latin typeface="Arial"/>
                <a:cs typeface="Arial"/>
              </a:rPr>
              <a:t>información sobre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10" dirty="0">
                <a:latin typeface="Arial"/>
                <a:cs typeface="Arial"/>
              </a:rPr>
              <a:t>evento </a:t>
            </a:r>
            <a:r>
              <a:rPr sz="1800" b="1" spc="-5" dirty="0">
                <a:latin typeface="Arial"/>
                <a:cs typeface="Arial"/>
              </a:rPr>
              <a:t>en el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está  interesado.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"/>
              <a:cs typeface="Arial"/>
            </a:endParaRPr>
          </a:p>
          <a:p>
            <a:pPr marL="226060" marR="515493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Después en la cuarta hora, </a:t>
            </a:r>
            <a:r>
              <a:rPr sz="1800" b="1" spc="-10" dirty="0">
                <a:latin typeface="Arial"/>
                <a:cs typeface="Arial"/>
              </a:rPr>
              <a:t>el Microservicio </a:t>
            </a:r>
            <a:r>
              <a:rPr sz="1800" b="1" spc="-5" dirty="0">
                <a:latin typeface="Arial"/>
                <a:cs typeface="Arial"/>
              </a:rPr>
              <a:t>A  se entera de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evento </a:t>
            </a:r>
            <a:r>
              <a:rPr sz="1800" b="1" spc="-5" dirty="0">
                <a:latin typeface="Arial"/>
                <a:cs typeface="Arial"/>
              </a:rPr>
              <a:t>ha ocurrido y  recibe la información del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819396" y="2091439"/>
            <a:ext cx="3512820" cy="2033270"/>
            <a:chOff x="4819396" y="2091439"/>
            <a:chExt cx="3512820" cy="2033270"/>
          </a:xfrm>
        </p:grpSpPr>
        <p:sp>
          <p:nvSpPr>
            <p:cNvPr id="15" name="object 15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58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Event-Driven Messaging -</a:t>
            </a:r>
            <a:r>
              <a:rPr sz="2800" b="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316210" cy="4614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automatically notified of runtime events triggered by</a:t>
            </a:r>
            <a:r>
              <a:rPr sz="2000" b="1" i="1" spc="-2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other  microservices?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 dirty="0">
              <a:latin typeface="Arial"/>
              <a:cs typeface="Arial"/>
            </a:endParaRPr>
          </a:p>
          <a:p>
            <a:pPr marL="428625" marR="39941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Se introduce un programa de gestión de </a:t>
            </a:r>
            <a:r>
              <a:rPr sz="2000" b="1" spc="-5" dirty="0">
                <a:latin typeface="Arial"/>
                <a:cs typeface="Arial"/>
              </a:rPr>
              <a:t>eventos </a:t>
            </a:r>
            <a:r>
              <a:rPr sz="2000" b="1" dirty="0">
                <a:latin typeface="Arial"/>
                <a:cs typeface="Arial"/>
              </a:rPr>
              <a:t>que permite que </a:t>
            </a:r>
            <a:r>
              <a:rPr sz="2000" b="1" spc="-5" dirty="0">
                <a:latin typeface="Arial"/>
                <a:cs typeface="Arial"/>
              </a:rPr>
              <a:t>los  microservicios </a:t>
            </a:r>
            <a:r>
              <a:rPr sz="2000" b="1" dirty="0">
                <a:latin typeface="Arial"/>
                <a:cs typeface="Arial"/>
              </a:rPr>
              <a:t>se configuren como suscriptores de </a:t>
            </a:r>
            <a:r>
              <a:rPr sz="2000" b="1" spc="-5" dirty="0">
                <a:latin typeface="Arial"/>
                <a:cs typeface="Arial"/>
              </a:rPr>
              <a:t>eventos </a:t>
            </a:r>
            <a:r>
              <a:rPr sz="2000" b="1" dirty="0">
                <a:latin typeface="Arial"/>
                <a:cs typeface="Arial"/>
              </a:rPr>
              <a:t>asociados con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 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destino que asume el rol de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publicador.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 dirty="0">
              <a:latin typeface="Arial"/>
              <a:cs typeface="Arial"/>
            </a:endParaRPr>
          </a:p>
          <a:p>
            <a:pPr marL="422909" marR="122237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Puede haber diferentes tipos de </a:t>
            </a:r>
            <a:r>
              <a:rPr sz="2000" b="1" spc="-5" dirty="0">
                <a:latin typeface="Arial"/>
                <a:cs typeface="Arial"/>
              </a:rPr>
              <a:t>eventos </a:t>
            </a:r>
            <a:r>
              <a:rPr sz="2000" b="1" dirty="0">
                <a:latin typeface="Arial"/>
                <a:cs typeface="Arial"/>
              </a:rPr>
              <a:t>que cada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pone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  disposición.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42862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Otros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pueden </a:t>
            </a:r>
            <a:r>
              <a:rPr sz="2000" b="1" spc="-5" dirty="0">
                <a:latin typeface="Arial"/>
                <a:cs typeface="Arial"/>
              </a:rPr>
              <a:t>elegir </a:t>
            </a:r>
            <a:r>
              <a:rPr sz="2000" b="1" dirty="0">
                <a:latin typeface="Arial"/>
                <a:cs typeface="Arial"/>
              </a:rPr>
              <a:t>a cuales les gustaría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suscribirse.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>
              <a:latin typeface="Arial"/>
              <a:cs typeface="Arial"/>
            </a:endParaRPr>
          </a:p>
          <a:p>
            <a:pPr marL="428625" marR="16446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Cuando se produce dicho </a:t>
            </a:r>
            <a:r>
              <a:rPr sz="2000" b="1" spc="-5" dirty="0">
                <a:latin typeface="Arial"/>
                <a:cs typeface="Arial"/>
              </a:rPr>
              <a:t>evento, </a:t>
            </a:r>
            <a:r>
              <a:rPr sz="2000" b="1" dirty="0">
                <a:latin typeface="Arial"/>
                <a:cs typeface="Arial"/>
              </a:rPr>
              <a:t>el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publicador </a:t>
            </a:r>
            <a:r>
              <a:rPr sz="2000" b="1" spc="-5" dirty="0">
                <a:latin typeface="Arial"/>
                <a:cs typeface="Arial"/>
              </a:rPr>
              <a:t>envía  </a:t>
            </a:r>
            <a:r>
              <a:rPr sz="2000" b="1" dirty="0">
                <a:latin typeface="Arial"/>
                <a:cs typeface="Arial"/>
              </a:rPr>
              <a:t>automáticamente los detalles del </a:t>
            </a:r>
            <a:r>
              <a:rPr sz="2000" b="1" spc="-5" dirty="0">
                <a:latin typeface="Arial"/>
                <a:cs typeface="Arial"/>
              </a:rPr>
              <a:t>evento </a:t>
            </a:r>
            <a:r>
              <a:rPr sz="2000" b="1" dirty="0">
                <a:latin typeface="Arial"/>
                <a:cs typeface="Arial"/>
              </a:rPr>
              <a:t>al programa de gestión de eventos,</a:t>
            </a:r>
            <a:r>
              <a:rPr sz="2000" b="1" spc="-1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que  luego transmite una notificación del </a:t>
            </a:r>
            <a:r>
              <a:rPr sz="2000" b="1" spc="-5" dirty="0">
                <a:latin typeface="Arial"/>
                <a:cs typeface="Arial"/>
              </a:rPr>
              <a:t>evento </a:t>
            </a:r>
            <a:r>
              <a:rPr sz="2000" b="1" dirty="0">
                <a:latin typeface="Arial"/>
                <a:cs typeface="Arial"/>
              </a:rPr>
              <a:t>a todos sus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suscriptores.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16 Rectángulo"/>
          <p:cNvSpPr/>
          <p:nvPr/>
        </p:nvSpPr>
        <p:spPr>
          <a:xfrm>
            <a:off x="2418981" y="1706934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Un  tópico para muchos interesados, Cola uno a uno</a:t>
            </a:r>
            <a:endParaRPr lang="es-CO" sz="1200" b="1" dirty="0">
              <a:solidFill>
                <a:srgbClr val="7030A0"/>
              </a:solidFill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89" y="656985"/>
            <a:ext cx="3176587" cy="140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18 Rectángulo"/>
          <p:cNvSpPr/>
          <p:nvPr/>
        </p:nvSpPr>
        <p:spPr>
          <a:xfrm>
            <a:off x="5136273" y="1783694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En configuración de tópico, se evita doble procesamiento del mensaje. </a:t>
            </a:r>
            <a:endParaRPr lang="es-CO" sz="1200" b="1" dirty="0">
              <a:solidFill>
                <a:srgbClr val="7030A0"/>
              </a:solidFill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75" y="3524765"/>
            <a:ext cx="5505450" cy="249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58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Event-Driven Messaging -</a:t>
            </a:r>
            <a:r>
              <a:rPr sz="2800" b="0" spc="8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7166" y="2472102"/>
            <a:ext cx="3858037" cy="3455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10316210" cy="527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automatically notified of runtime events triggered by</a:t>
            </a:r>
            <a:r>
              <a:rPr sz="2000" b="1" i="1" spc="-2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other  microservices?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Arial"/>
              <a:cs typeface="Arial"/>
            </a:endParaRPr>
          </a:p>
          <a:p>
            <a:pPr marL="93980" marR="433578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Microservicio </a:t>
            </a:r>
            <a:r>
              <a:rPr sz="1400" b="1" dirty="0">
                <a:latin typeface="Arial"/>
                <a:cs typeface="Arial"/>
              </a:rPr>
              <a:t>A se </a:t>
            </a:r>
            <a:r>
              <a:rPr sz="1400" b="1" spc="-5" dirty="0">
                <a:latin typeface="Arial"/>
                <a:cs typeface="Arial"/>
              </a:rPr>
              <a:t>suscribe </a:t>
            </a:r>
            <a:r>
              <a:rPr sz="1400" b="1" dirty="0">
                <a:latin typeface="Arial"/>
                <a:cs typeface="Arial"/>
              </a:rPr>
              <a:t>al </a:t>
            </a:r>
            <a:r>
              <a:rPr sz="1400" b="1" spc="-5" dirty="0">
                <a:latin typeface="Arial"/>
                <a:cs typeface="Arial"/>
              </a:rPr>
              <a:t>evento que </a:t>
            </a:r>
            <a:r>
              <a:rPr sz="1400" b="1" dirty="0">
                <a:latin typeface="Arial"/>
                <a:cs typeface="Arial"/>
              </a:rPr>
              <a:t>le interesa </a:t>
            </a:r>
            <a:r>
              <a:rPr sz="1400" b="1" spc="-5" dirty="0">
                <a:latin typeface="Arial"/>
                <a:cs typeface="Arial"/>
              </a:rPr>
              <a:t>por </a:t>
            </a:r>
            <a:r>
              <a:rPr sz="1400" b="1" dirty="0">
                <a:latin typeface="Arial"/>
                <a:cs typeface="Arial"/>
              </a:rPr>
              <a:t>medio</a:t>
            </a:r>
            <a:r>
              <a:rPr sz="1400" b="1" spc="-204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  gestor de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eventos.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Arial"/>
              <a:cs typeface="Arial"/>
            </a:endParaRPr>
          </a:p>
          <a:p>
            <a:pPr marL="93980" marR="4163695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Una vez que ocurre </a:t>
            </a: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evento, </a:t>
            </a: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Microservicio </a:t>
            </a:r>
            <a:r>
              <a:rPr sz="1400" b="1" dirty="0">
                <a:latin typeface="Arial"/>
                <a:cs typeface="Arial"/>
              </a:rPr>
              <a:t>B </a:t>
            </a:r>
            <a:r>
              <a:rPr sz="1400" b="1" spc="-5" dirty="0">
                <a:latin typeface="Arial"/>
                <a:cs typeface="Arial"/>
              </a:rPr>
              <a:t>reenvía los detalles </a:t>
            </a:r>
            <a:r>
              <a:rPr sz="1400" b="1" dirty="0">
                <a:latin typeface="Arial"/>
                <a:cs typeface="Arial"/>
              </a:rPr>
              <a:t>al  </a:t>
            </a:r>
            <a:r>
              <a:rPr sz="1400" b="1" spc="-5" dirty="0">
                <a:latin typeface="Arial"/>
                <a:cs typeface="Arial"/>
              </a:rPr>
              <a:t>gestor de eventos que </a:t>
            </a:r>
            <a:r>
              <a:rPr sz="1400" b="1" dirty="0">
                <a:latin typeface="Arial"/>
                <a:cs typeface="Arial"/>
              </a:rPr>
              <a:t>a su </a:t>
            </a:r>
            <a:r>
              <a:rPr sz="1400" b="1" spc="-5" dirty="0">
                <a:latin typeface="Arial"/>
                <a:cs typeface="Arial"/>
              </a:rPr>
              <a:t>vez notifica </a:t>
            </a:r>
            <a:r>
              <a:rPr sz="1400" b="1" dirty="0">
                <a:latin typeface="Arial"/>
                <a:cs typeface="Arial"/>
              </a:rPr>
              <a:t>al </a:t>
            </a:r>
            <a:r>
              <a:rPr sz="1400" b="1" spc="-5" dirty="0">
                <a:latin typeface="Arial"/>
                <a:cs typeface="Arial"/>
              </a:rPr>
              <a:t>Microservicio </a:t>
            </a:r>
            <a:r>
              <a:rPr sz="1400" b="1" dirty="0">
                <a:latin typeface="Arial"/>
                <a:cs typeface="Arial"/>
              </a:rPr>
              <a:t>A (y a </a:t>
            </a:r>
            <a:r>
              <a:rPr sz="1400" b="1" spc="-5" dirty="0">
                <a:latin typeface="Arial"/>
                <a:cs typeface="Arial"/>
              </a:rPr>
              <a:t>todos</a:t>
            </a:r>
            <a:r>
              <a:rPr sz="1400" b="1" spc="-1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los  </a:t>
            </a:r>
            <a:r>
              <a:rPr sz="1400" b="1" dirty="0">
                <a:latin typeface="Arial"/>
                <a:cs typeface="Arial"/>
              </a:rPr>
              <a:t>demás </a:t>
            </a:r>
            <a:r>
              <a:rPr sz="1400" b="1" spc="-5" dirty="0">
                <a:latin typeface="Arial"/>
                <a:cs typeface="Arial"/>
              </a:rPr>
              <a:t>suscriptores)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través de una transferencia de datos</a:t>
            </a:r>
            <a:r>
              <a:rPr sz="1400" b="1" spc="-1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asíncrona.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93980" marR="4231005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Tenga </a:t>
            </a:r>
            <a:r>
              <a:rPr sz="1400" b="1" dirty="0">
                <a:latin typeface="Arial"/>
                <a:cs typeface="Arial"/>
              </a:rPr>
              <a:t>en </a:t>
            </a:r>
            <a:r>
              <a:rPr sz="1400" b="1" spc="-5" dirty="0">
                <a:latin typeface="Arial"/>
                <a:cs typeface="Arial"/>
              </a:rPr>
              <a:t>cuenta que </a:t>
            </a:r>
            <a:r>
              <a:rPr sz="1400" b="1" dirty="0">
                <a:latin typeface="Arial"/>
                <a:cs typeface="Arial"/>
              </a:rPr>
              <a:t>en este </a:t>
            </a:r>
            <a:r>
              <a:rPr sz="1400" b="1" spc="-5" dirty="0">
                <a:latin typeface="Arial"/>
                <a:cs typeface="Arial"/>
              </a:rPr>
              <a:t>caso, </a:t>
            </a: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Microservicio </a:t>
            </a:r>
            <a:r>
              <a:rPr sz="1400" b="1" dirty="0">
                <a:latin typeface="Arial"/>
                <a:cs typeface="Arial"/>
              </a:rPr>
              <a:t>A también recibe</a:t>
            </a:r>
            <a:r>
              <a:rPr sz="1400" b="1" spc="-2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  </a:t>
            </a:r>
            <a:r>
              <a:rPr sz="1400" b="1" spc="-5" dirty="0">
                <a:latin typeface="Arial"/>
                <a:cs typeface="Arial"/>
              </a:rPr>
              <a:t>información del evento </a:t>
            </a:r>
            <a:r>
              <a:rPr sz="1400" b="1" dirty="0">
                <a:latin typeface="Arial"/>
                <a:cs typeface="Arial"/>
              </a:rPr>
              <a:t>antes </a:t>
            </a:r>
            <a:r>
              <a:rPr sz="1400" b="1" spc="-5" dirty="0">
                <a:latin typeface="Arial"/>
                <a:cs typeface="Arial"/>
              </a:rPr>
              <a:t>porque los detalles del evento pueden  </a:t>
            </a:r>
            <a:r>
              <a:rPr sz="1400" b="1" dirty="0">
                <a:latin typeface="Arial"/>
                <a:cs typeface="Arial"/>
              </a:rPr>
              <a:t>transmitirse tan </a:t>
            </a:r>
            <a:r>
              <a:rPr sz="1400" b="1" spc="-5" dirty="0">
                <a:latin typeface="Arial"/>
                <a:cs typeface="Arial"/>
              </a:rPr>
              <a:t>pronto </a:t>
            </a:r>
            <a:r>
              <a:rPr sz="1400" b="1" dirty="0">
                <a:latin typeface="Arial"/>
                <a:cs typeface="Arial"/>
              </a:rPr>
              <a:t>como estén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disponibles.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Arial"/>
              <a:cs typeface="Arial"/>
            </a:endParaRPr>
          </a:p>
          <a:p>
            <a:pPr marL="93980" marR="3728085">
              <a:lnSpc>
                <a:spcPct val="100000"/>
              </a:lnSpc>
            </a:pPr>
            <a:r>
              <a:rPr sz="1400" b="1" spc="-25" dirty="0">
                <a:latin typeface="Arial"/>
                <a:cs typeface="Arial"/>
              </a:rPr>
              <a:t>Al </a:t>
            </a:r>
            <a:r>
              <a:rPr sz="1400" b="1" dirty="0">
                <a:latin typeface="Arial"/>
                <a:cs typeface="Arial"/>
              </a:rPr>
              <a:t>aplicar este </a:t>
            </a:r>
            <a:r>
              <a:rPr sz="1400" b="1" spc="-5" dirty="0">
                <a:latin typeface="Arial"/>
                <a:cs typeface="Arial"/>
              </a:rPr>
              <a:t>patrón, </a:t>
            </a: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programa de gestión de eventos </a:t>
            </a:r>
            <a:r>
              <a:rPr sz="1400" b="1" dirty="0">
                <a:latin typeface="Arial"/>
                <a:cs typeface="Arial"/>
              </a:rPr>
              <a:t>se implementará  idealmente como </a:t>
            </a:r>
            <a:r>
              <a:rPr sz="1400" b="1" spc="-5" dirty="0">
                <a:latin typeface="Arial"/>
                <a:cs typeface="Arial"/>
              </a:rPr>
              <a:t>un microservicio </a:t>
            </a:r>
            <a:r>
              <a:rPr sz="1400" b="1" dirty="0">
                <a:latin typeface="Arial"/>
                <a:cs typeface="Arial"/>
              </a:rPr>
              <a:t>aislado en su </a:t>
            </a:r>
            <a:r>
              <a:rPr sz="1400" b="1" spc="-5" dirty="0">
                <a:latin typeface="Arial"/>
                <a:cs typeface="Arial"/>
              </a:rPr>
              <a:t>propio contenedor para</a:t>
            </a:r>
            <a:r>
              <a:rPr sz="1400" b="1" spc="-2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que  no </a:t>
            </a:r>
            <a:r>
              <a:rPr sz="1400" b="1" spc="-15" dirty="0">
                <a:latin typeface="Arial"/>
                <a:cs typeface="Arial"/>
              </a:rPr>
              <a:t>haya </a:t>
            </a:r>
            <a:r>
              <a:rPr sz="1400" b="1" spc="-5" dirty="0">
                <a:latin typeface="Arial"/>
                <a:cs typeface="Arial"/>
              </a:rPr>
              <a:t>dependencias </a:t>
            </a:r>
            <a:r>
              <a:rPr sz="1400" b="1" dirty="0">
                <a:latin typeface="Arial"/>
                <a:cs typeface="Arial"/>
              </a:rPr>
              <a:t>entre este y </a:t>
            </a:r>
            <a:r>
              <a:rPr sz="1400" b="1" spc="-5" dirty="0">
                <a:latin typeface="Arial"/>
                <a:cs typeface="Arial"/>
              </a:rPr>
              <a:t>otros microservicios involucrados </a:t>
            </a:r>
            <a:r>
              <a:rPr sz="1400" b="1" dirty="0">
                <a:latin typeface="Arial"/>
                <a:cs typeface="Arial"/>
              </a:rPr>
              <a:t>con la  </a:t>
            </a:r>
            <a:r>
              <a:rPr sz="1400" b="1" spc="-5" dirty="0">
                <a:latin typeface="Arial"/>
                <a:cs typeface="Arial"/>
              </a:rPr>
              <a:t>solución.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Arial"/>
              <a:cs typeface="Arial"/>
            </a:endParaRPr>
          </a:p>
          <a:p>
            <a:pPr marL="93980" marR="263271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También puede </a:t>
            </a:r>
            <a:r>
              <a:rPr sz="1400" b="1" dirty="0">
                <a:latin typeface="Arial"/>
                <a:cs typeface="Arial"/>
              </a:rPr>
              <a:t>ser necesario </a:t>
            </a:r>
            <a:r>
              <a:rPr sz="1400" b="1" spc="-5" dirty="0">
                <a:latin typeface="Arial"/>
                <a:cs typeface="Arial"/>
              </a:rPr>
              <a:t>que </a:t>
            </a:r>
            <a:r>
              <a:rPr sz="1400" b="1" dirty="0">
                <a:latin typeface="Arial"/>
                <a:cs typeface="Arial"/>
              </a:rPr>
              <a:t>el </a:t>
            </a:r>
            <a:r>
              <a:rPr sz="1400" b="1" spc="-5" dirty="0">
                <a:latin typeface="Arial"/>
                <a:cs typeface="Arial"/>
              </a:rPr>
              <a:t>programa de gestión de eventos </a:t>
            </a:r>
            <a:r>
              <a:rPr sz="1400" b="1" dirty="0">
                <a:latin typeface="Arial"/>
                <a:cs typeface="Arial"/>
              </a:rPr>
              <a:t>sea accesible </a:t>
            </a:r>
            <a:r>
              <a:rPr sz="1400" b="1" spc="-5" dirty="0">
                <a:latin typeface="Arial"/>
                <a:cs typeface="Arial"/>
              </a:rPr>
              <a:t>para  programas de consumidores externos que pueden </a:t>
            </a:r>
            <a:r>
              <a:rPr sz="1400" b="1" dirty="0">
                <a:latin typeface="Arial"/>
                <a:cs typeface="Arial"/>
              </a:rPr>
              <a:t>necesitar </a:t>
            </a:r>
            <a:r>
              <a:rPr sz="1400" b="1" spc="-5" dirty="0">
                <a:latin typeface="Arial"/>
                <a:cs typeface="Arial"/>
              </a:rPr>
              <a:t>realizar consultas para datos  de eventos, pero que pueden no </a:t>
            </a:r>
            <a:r>
              <a:rPr sz="1400" b="1" dirty="0">
                <a:latin typeface="Arial"/>
                <a:cs typeface="Arial"/>
              </a:rPr>
              <a:t>ser </a:t>
            </a:r>
            <a:r>
              <a:rPr sz="1400" b="1" spc="-5" dirty="0">
                <a:latin typeface="Arial"/>
                <a:cs typeface="Arial"/>
              </a:rPr>
              <a:t>suscriptores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reales.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715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Container Sidecar -</a:t>
            </a:r>
            <a:r>
              <a:rPr sz="2800" b="0" spc="5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9593580" cy="3105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efficiently interact with required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utility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components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 services?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Arial"/>
              <a:cs typeface="Arial"/>
            </a:endParaRPr>
          </a:p>
          <a:p>
            <a:pPr marL="161925" marR="274701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Sin embargo, si estos componentes se </a:t>
            </a:r>
            <a:r>
              <a:rPr sz="2000" b="1" dirty="0">
                <a:latin typeface="Arial"/>
                <a:cs typeface="Arial"/>
              </a:rPr>
              <a:t>despliegan de  forma redundante dentro del </a:t>
            </a:r>
            <a:r>
              <a:rPr sz="2000" b="1" spc="-5" dirty="0">
                <a:latin typeface="Arial"/>
                <a:cs typeface="Arial"/>
              </a:rPr>
              <a:t>límite </a:t>
            </a:r>
            <a:r>
              <a:rPr sz="2000" b="1" dirty="0">
                <a:latin typeface="Arial"/>
                <a:cs typeface="Arial"/>
              </a:rPr>
              <a:t>de despliegue del 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compartirán el mismo tiempo de  ejecución y un error o interrupción en uno de los  componente</a:t>
            </a:r>
            <a:r>
              <a:rPr sz="2000" dirty="0">
                <a:latin typeface="Arial"/>
                <a:cs typeface="Arial"/>
              </a:rPr>
              <a:t>s de la utilidad podría </a:t>
            </a:r>
            <a:r>
              <a:rPr sz="2000" b="1" dirty="0">
                <a:latin typeface="Arial"/>
                <a:cs typeface="Arial"/>
              </a:rPr>
              <a:t>afectar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negativamente  el despliegue del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en su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conjunto.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427723" y="2091439"/>
            <a:ext cx="4142740" cy="3945254"/>
            <a:chOff x="6427723" y="2091439"/>
            <a:chExt cx="4142740" cy="3945254"/>
          </a:xfrm>
        </p:grpSpPr>
        <p:sp>
          <p:nvSpPr>
            <p:cNvPr id="15" name="object 15"/>
            <p:cNvSpPr/>
            <p:nvPr/>
          </p:nvSpPr>
          <p:spPr>
            <a:xfrm>
              <a:off x="7679489" y="2523744"/>
              <a:ext cx="2890924" cy="35127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81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Atomic Event Processing -</a:t>
            </a:r>
            <a:r>
              <a:rPr sz="280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835910"/>
            <a:ext cx="976503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event processing for  microservices be reliably and atomically  carried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out?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4613224" y="5766013"/>
            <a:ext cx="4606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Middleware </a:t>
            </a:r>
            <a:r>
              <a:rPr lang="es-ES" sz="1200" b="1" dirty="0" err="1" smtClean="0">
                <a:solidFill>
                  <a:srgbClr val="7030A0"/>
                </a:solidFill>
              </a:rPr>
              <a:t>Tadicional</a:t>
            </a:r>
            <a:r>
              <a:rPr lang="es-ES" sz="1200" b="1" dirty="0" smtClean="0">
                <a:solidFill>
                  <a:srgbClr val="7030A0"/>
                </a:solidFill>
              </a:rPr>
              <a:t> va a BD y </a:t>
            </a:r>
            <a:r>
              <a:rPr lang="es-ES" sz="1200" b="1" dirty="0" err="1" smtClean="0">
                <a:solidFill>
                  <a:srgbClr val="7030A0"/>
                </a:solidFill>
              </a:rPr>
              <a:t>Kafca</a:t>
            </a:r>
            <a:r>
              <a:rPr lang="es-ES" sz="1200" b="1" dirty="0" smtClean="0">
                <a:solidFill>
                  <a:srgbClr val="7030A0"/>
                </a:solidFill>
              </a:rPr>
              <a:t> va a Disco, Lo que da escalabilidad, procesamiento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81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Atomic Event Processing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72101" y="2078715"/>
            <a:ext cx="2161082" cy="3957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535938"/>
            <a:ext cx="10106025" cy="5092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event processing for microservices be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reliably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atomically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carried</a:t>
            </a:r>
            <a:r>
              <a:rPr sz="2000" b="1" i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out?</a:t>
            </a:r>
            <a:endParaRPr sz="2000">
              <a:latin typeface="Arial"/>
              <a:cs typeface="Arial"/>
            </a:endParaRPr>
          </a:p>
          <a:p>
            <a:pPr marL="190500" marR="2263775">
              <a:lnSpc>
                <a:spcPct val="100000"/>
              </a:lnSpc>
              <a:spcBef>
                <a:spcPts val="1500"/>
              </a:spcBef>
            </a:pPr>
            <a:r>
              <a:rPr sz="1600" b="1" spc="-5" dirty="0">
                <a:latin typeface="Arial"/>
                <a:cs typeface="Arial"/>
              </a:rPr>
              <a:t>En las arquitecturas tradicionales basadas en </a:t>
            </a:r>
            <a:r>
              <a:rPr sz="1600" b="1" spc="-10" dirty="0">
                <a:latin typeface="Arial"/>
                <a:cs typeface="Arial"/>
              </a:rPr>
              <a:t>eventos, </a:t>
            </a:r>
            <a:r>
              <a:rPr sz="1600" b="1" spc="-5" dirty="0">
                <a:latin typeface="Arial"/>
                <a:cs typeface="Arial"/>
              </a:rPr>
              <a:t>los </a:t>
            </a:r>
            <a:r>
              <a:rPr sz="1600" b="1" spc="-10" dirty="0">
                <a:latin typeface="Arial"/>
                <a:cs typeface="Arial"/>
              </a:rPr>
              <a:t>eventos </a:t>
            </a:r>
            <a:r>
              <a:rPr sz="1600" b="1" spc="-5" dirty="0">
                <a:latin typeface="Arial"/>
                <a:cs typeface="Arial"/>
              </a:rPr>
              <a:t>y la  funcionalidad asociada de publicación y suscripción se procesan utilizando un  sistema de gestión de </a:t>
            </a:r>
            <a:r>
              <a:rPr sz="1600" b="1" spc="-10" dirty="0">
                <a:latin typeface="Arial"/>
                <a:cs typeface="Arial"/>
              </a:rPr>
              <a:t>eventos </a:t>
            </a:r>
            <a:r>
              <a:rPr sz="1600" b="1" spc="-5" dirty="0">
                <a:latin typeface="Arial"/>
                <a:cs typeface="Arial"/>
              </a:rPr>
              <a:t>compartido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admite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amplia gama de  suscriptores y publicadores de</a:t>
            </a:r>
            <a:r>
              <a:rPr sz="1600" b="1" spc="7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eventos.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Arial"/>
              <a:cs typeface="Arial"/>
            </a:endParaRPr>
          </a:p>
          <a:p>
            <a:pPr marL="190500" marR="343662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Tal sistema puede ser inadecuado para microservicios debido a su  rendimiento impredecible y las fluctuaciones de</a:t>
            </a:r>
            <a:r>
              <a:rPr sz="1600" b="1" spc="14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uso.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al"/>
              <a:cs typeface="Arial"/>
            </a:endParaRPr>
          </a:p>
          <a:p>
            <a:pPr marL="190500" marR="243903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El diagrama muestra cómo el Microservicio A registra el </a:t>
            </a:r>
            <a:r>
              <a:rPr sz="1600" b="1" spc="-10" dirty="0">
                <a:latin typeface="Arial"/>
                <a:cs typeface="Arial"/>
              </a:rPr>
              <a:t>Evento </a:t>
            </a:r>
            <a:r>
              <a:rPr sz="1600" b="1" spc="-5" dirty="0">
                <a:latin typeface="Arial"/>
                <a:cs typeface="Arial"/>
              </a:rPr>
              <a:t>A en su base  de datos local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"/>
              <a:cs typeface="Arial"/>
            </a:endParaRPr>
          </a:p>
          <a:p>
            <a:pPr marL="190500" marR="237299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Un </a:t>
            </a:r>
            <a:r>
              <a:rPr sz="1600" b="1" spc="-10" dirty="0">
                <a:latin typeface="Arial"/>
                <a:cs typeface="Arial"/>
              </a:rPr>
              <a:t>servicio </a:t>
            </a:r>
            <a:r>
              <a:rPr sz="1600" b="1" spc="-5" dirty="0">
                <a:latin typeface="Arial"/>
                <a:cs typeface="Arial"/>
              </a:rPr>
              <a:t>de gestión de </a:t>
            </a:r>
            <a:r>
              <a:rPr sz="1600" b="1" spc="-10" dirty="0">
                <a:latin typeface="Arial"/>
                <a:cs typeface="Arial"/>
              </a:rPr>
              <a:t>eventos </a:t>
            </a:r>
            <a:r>
              <a:rPr sz="1600" b="1" spc="-5" dirty="0">
                <a:latin typeface="Arial"/>
                <a:cs typeface="Arial"/>
              </a:rPr>
              <a:t>externo extrae la información del </a:t>
            </a:r>
            <a:r>
              <a:rPr sz="1600" b="1" spc="-15" dirty="0">
                <a:latin typeface="Arial"/>
                <a:cs typeface="Arial"/>
              </a:rPr>
              <a:t>evento </a:t>
            </a:r>
            <a:r>
              <a:rPr sz="1600" b="1" spc="-5" dirty="0">
                <a:latin typeface="Arial"/>
                <a:cs typeface="Arial"/>
              </a:rPr>
              <a:t>de  la base de </a:t>
            </a:r>
            <a:r>
              <a:rPr sz="1600" b="1" spc="-10" dirty="0">
                <a:latin typeface="Arial"/>
                <a:cs typeface="Arial"/>
              </a:rPr>
              <a:t>datos </a:t>
            </a:r>
            <a:r>
              <a:rPr sz="1600" b="1" spc="-5" dirty="0">
                <a:latin typeface="Arial"/>
                <a:cs typeface="Arial"/>
              </a:rPr>
              <a:t>A y notifica a los suscriptores del </a:t>
            </a:r>
            <a:r>
              <a:rPr sz="1600" b="1" spc="-10" dirty="0">
                <a:latin typeface="Arial"/>
                <a:cs typeface="Arial"/>
              </a:rPr>
              <a:t>evento, </a:t>
            </a:r>
            <a:r>
              <a:rPr sz="1600" b="1" spc="-5" dirty="0">
                <a:latin typeface="Arial"/>
                <a:cs typeface="Arial"/>
              </a:rPr>
              <a:t>incluido el  Microservicio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El Microservicio B toma medidas porque ha sucedido el </a:t>
            </a:r>
            <a:r>
              <a:rPr sz="1600" b="1" spc="-15" dirty="0">
                <a:latin typeface="Arial"/>
                <a:cs typeface="Arial"/>
              </a:rPr>
              <a:t>evento</a:t>
            </a:r>
            <a:r>
              <a:rPr sz="1600" b="1" spc="24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190500" marR="174688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El </a:t>
            </a:r>
            <a:r>
              <a:rPr sz="1600" b="1" spc="-15" dirty="0">
                <a:latin typeface="Arial"/>
                <a:cs typeface="Arial"/>
              </a:rPr>
              <a:t>evento </a:t>
            </a:r>
            <a:r>
              <a:rPr sz="1600" b="1" spc="-5" dirty="0">
                <a:latin typeface="Arial"/>
                <a:cs typeface="Arial"/>
              </a:rPr>
              <a:t>A está registrado en la base de </a:t>
            </a:r>
            <a:r>
              <a:rPr sz="1600" b="1" spc="-10" dirty="0">
                <a:latin typeface="Arial"/>
                <a:cs typeface="Arial"/>
              </a:rPr>
              <a:t>datos </a:t>
            </a:r>
            <a:r>
              <a:rPr sz="1600" b="1" spc="-5" dirty="0">
                <a:latin typeface="Arial"/>
                <a:cs typeface="Arial"/>
              </a:rPr>
              <a:t>A y el </a:t>
            </a:r>
            <a:r>
              <a:rPr sz="1600" b="1" spc="-10" dirty="0">
                <a:latin typeface="Arial"/>
                <a:cs typeface="Arial"/>
              </a:rPr>
              <a:t>servicio </a:t>
            </a:r>
            <a:r>
              <a:rPr sz="1600" b="1" spc="-5" dirty="0">
                <a:latin typeface="Arial"/>
                <a:cs typeface="Arial"/>
              </a:rPr>
              <a:t>de gestión de </a:t>
            </a:r>
            <a:r>
              <a:rPr sz="1600" b="1" spc="-10" dirty="0">
                <a:latin typeface="Arial"/>
                <a:cs typeface="Arial"/>
              </a:rPr>
              <a:t>eventos  </a:t>
            </a:r>
            <a:r>
              <a:rPr sz="1600" b="1" spc="-5" dirty="0">
                <a:latin typeface="Arial"/>
                <a:cs typeface="Arial"/>
              </a:rPr>
              <a:t>notifica al Microservicio B,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realiza </a:t>
            </a:r>
            <a:r>
              <a:rPr sz="1600" b="1" spc="-10" dirty="0">
                <a:latin typeface="Arial"/>
                <a:cs typeface="Arial"/>
              </a:rPr>
              <a:t>una</a:t>
            </a:r>
            <a:r>
              <a:rPr sz="1600" b="1" spc="1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acción.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81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Atomic Event Processing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5338" y="2078715"/>
            <a:ext cx="2199156" cy="3957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535938"/>
            <a:ext cx="10106025" cy="3689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event processing for microservices be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reliably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atomically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carried</a:t>
            </a:r>
            <a:r>
              <a:rPr sz="2000" b="1" i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out?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Arial"/>
              <a:cs typeface="Arial"/>
            </a:endParaRPr>
          </a:p>
          <a:p>
            <a:pPr marL="109220" marR="247142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Esta arquitectura es naturalmente </a:t>
            </a:r>
            <a:r>
              <a:rPr sz="1800" b="1" dirty="0">
                <a:latin typeface="Arial"/>
                <a:cs typeface="Arial"/>
              </a:rPr>
              <a:t>propensa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rendimiento  impredecible </a:t>
            </a:r>
            <a:r>
              <a:rPr sz="1800" b="1" dirty="0">
                <a:latin typeface="Arial"/>
                <a:cs typeface="Arial"/>
              </a:rPr>
              <a:t>porque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de gestión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es compartido  </a:t>
            </a:r>
            <a:r>
              <a:rPr sz="1800" b="1" dirty="0">
                <a:latin typeface="Arial"/>
                <a:cs typeface="Arial"/>
              </a:rPr>
              <a:t>por </a:t>
            </a:r>
            <a:r>
              <a:rPr sz="1800" b="1" spc="-5" dirty="0">
                <a:latin typeface="Arial"/>
                <a:cs typeface="Arial"/>
              </a:rPr>
              <a:t>otros </a:t>
            </a:r>
            <a:r>
              <a:rPr sz="1800" b="1" spc="-10" dirty="0">
                <a:latin typeface="Arial"/>
                <a:cs typeface="Arial"/>
              </a:rPr>
              <a:t>servicios </a:t>
            </a:r>
            <a:r>
              <a:rPr sz="1800" b="1" spc="-5" dirty="0">
                <a:latin typeface="Arial"/>
                <a:cs typeface="Arial"/>
              </a:rPr>
              <a:t>de publicación y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suscripción.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Arial"/>
              <a:cs typeface="Arial"/>
            </a:endParaRPr>
          </a:p>
          <a:p>
            <a:pPr marL="86995" marR="293751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También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causar problemas críticos </a:t>
            </a:r>
            <a:r>
              <a:rPr sz="1800" b="1" dirty="0">
                <a:latin typeface="Arial"/>
                <a:cs typeface="Arial"/>
              </a:rPr>
              <a:t>porque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de  gestión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representa </a:t>
            </a:r>
            <a:r>
              <a:rPr sz="1800" b="1" dirty="0">
                <a:latin typeface="Arial"/>
                <a:cs typeface="Arial"/>
              </a:rPr>
              <a:t>un punto único </a:t>
            </a:r>
            <a:r>
              <a:rPr sz="1800" b="1" spc="-5" dirty="0">
                <a:latin typeface="Arial"/>
                <a:cs typeface="Arial"/>
              </a:rPr>
              <a:t>de falla </a:t>
            </a:r>
            <a:r>
              <a:rPr sz="1800" b="1" dirty="0">
                <a:latin typeface="Arial"/>
                <a:cs typeface="Arial"/>
              </a:rPr>
              <a:t>que puede  </a:t>
            </a:r>
            <a:r>
              <a:rPr sz="1800" b="1" spc="-5" dirty="0">
                <a:latin typeface="Arial"/>
                <a:cs typeface="Arial"/>
              </a:rPr>
              <a:t>derribar el sistema de gestión de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Arial"/>
              <a:cs typeface="Arial"/>
            </a:endParaRPr>
          </a:p>
          <a:p>
            <a:pPr marL="95250" marR="424307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de gestión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falla y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spc="-10" dirty="0">
                <a:latin typeface="Arial"/>
                <a:cs typeface="Arial"/>
              </a:rPr>
              <a:t>envían  </a:t>
            </a:r>
            <a:r>
              <a:rPr sz="1800" b="1" dirty="0">
                <a:latin typeface="Arial"/>
                <a:cs typeface="Arial"/>
              </a:rPr>
              <a:t>notificaciones </a:t>
            </a:r>
            <a:r>
              <a:rPr sz="1800" b="1" spc="-5" dirty="0">
                <a:latin typeface="Arial"/>
                <a:cs typeface="Arial"/>
              </a:rPr>
              <a:t>como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resultado.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661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Atomic Event Processing -</a:t>
            </a:r>
            <a:r>
              <a:rPr sz="2800" b="0" spc="6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36892" y="2511534"/>
            <a:ext cx="3895344" cy="3083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535938"/>
            <a:ext cx="10106025" cy="4636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event processing for microservices be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reliably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atomically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carried</a:t>
            </a:r>
            <a:r>
              <a:rPr sz="2000" b="1" i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out?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marL="93345" marR="368046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despliega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gestión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dedicado  dentro del límite de aislamiento del microservicio, lo </a:t>
            </a:r>
            <a:r>
              <a:rPr sz="1800" b="1" dirty="0">
                <a:latin typeface="Arial"/>
                <a:cs typeface="Arial"/>
              </a:rPr>
              <a:t>que  </a:t>
            </a:r>
            <a:r>
              <a:rPr sz="1800" b="1" spc="-5" dirty="0">
                <a:latin typeface="Arial"/>
                <a:cs typeface="Arial"/>
              </a:rPr>
              <a:t>garantiza </a:t>
            </a:r>
            <a:r>
              <a:rPr sz="1800" b="1" dirty="0">
                <a:latin typeface="Arial"/>
                <a:cs typeface="Arial"/>
              </a:rPr>
              <a:t>que solo los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relacionados con ese 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serán procesados </a:t>
            </a:r>
            <a:r>
              <a:rPr sz="1800" b="1" dirty="0">
                <a:latin typeface="Arial"/>
                <a:cs typeface="Arial"/>
              </a:rPr>
              <a:t>por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de gestión  de </a:t>
            </a:r>
            <a:r>
              <a:rPr sz="1800" b="1" spc="-10" dirty="0">
                <a:latin typeface="Arial"/>
                <a:cs typeface="Arial"/>
              </a:rPr>
              <a:t>eventos.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"/>
              <a:cs typeface="Arial"/>
            </a:endParaRPr>
          </a:p>
          <a:p>
            <a:pPr marL="116205" marR="396303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dedicado de gestión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dirty="0">
                <a:latin typeface="Arial"/>
                <a:cs typeface="Arial"/>
              </a:rPr>
              <a:t>notifica </a:t>
            </a:r>
            <a:r>
              <a:rPr sz="1800" b="1" spc="-5" dirty="0">
                <a:latin typeface="Arial"/>
                <a:cs typeface="Arial"/>
              </a:rPr>
              <a:t>de  manera </a:t>
            </a:r>
            <a:r>
              <a:rPr sz="1800" b="1" dirty="0">
                <a:latin typeface="Arial"/>
                <a:cs typeface="Arial"/>
              </a:rPr>
              <a:t>confiable </a:t>
            </a:r>
            <a:r>
              <a:rPr sz="1800" b="1" spc="-5" dirty="0">
                <a:latin typeface="Arial"/>
                <a:cs typeface="Arial"/>
              </a:rPr>
              <a:t>al Microservicio B el hecho de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ha  ocurrido el </a:t>
            </a:r>
            <a:r>
              <a:rPr sz="1800" b="1" spc="-10" dirty="0">
                <a:latin typeface="Arial"/>
                <a:cs typeface="Arial"/>
              </a:rPr>
              <a:t>Evento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Arial"/>
              <a:cs typeface="Arial"/>
            </a:endParaRPr>
          </a:p>
          <a:p>
            <a:pPr marL="109855" marR="385381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 implementación de este </a:t>
            </a:r>
            <a:r>
              <a:rPr sz="1800" b="1" dirty="0">
                <a:latin typeface="Arial"/>
                <a:cs typeface="Arial"/>
              </a:rPr>
              <a:t>tipo </a:t>
            </a:r>
            <a:r>
              <a:rPr sz="1800" b="1" spc="-5" dirty="0">
                <a:latin typeface="Arial"/>
                <a:cs typeface="Arial"/>
              </a:rPr>
              <a:t>de arquitectura de  procesamiento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generalmente se basa en </a:t>
            </a:r>
            <a:r>
              <a:rPr sz="1800" b="1" dirty="0">
                <a:latin typeface="Arial"/>
                <a:cs typeface="Arial"/>
              </a:rPr>
              <a:t>una  </a:t>
            </a:r>
            <a:r>
              <a:rPr sz="1800" b="1" spc="-5" dirty="0">
                <a:latin typeface="Arial"/>
                <a:cs typeface="Arial"/>
              </a:rPr>
              <a:t>base de datos especial llamada almacenamiento de 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dirty="0">
                <a:latin typeface="Arial"/>
                <a:cs typeface="Arial"/>
              </a:rPr>
              <a:t>y que contiene una </a:t>
            </a:r>
            <a:r>
              <a:rPr sz="1800" b="1" spc="-5" dirty="0">
                <a:latin typeface="Arial"/>
                <a:cs typeface="Arial"/>
              </a:rPr>
              <a:t>tabla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661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Atomic Event Processing -</a:t>
            </a:r>
            <a:r>
              <a:rPr sz="2800" b="0" spc="6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36892" y="2511534"/>
            <a:ext cx="3895344" cy="3083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535938"/>
            <a:ext cx="10106025" cy="4309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event processing for microservices be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reliably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atomically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carried</a:t>
            </a:r>
            <a:r>
              <a:rPr sz="2000" b="1" i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out?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Arial"/>
              <a:cs typeface="Arial"/>
            </a:endParaRPr>
          </a:p>
          <a:p>
            <a:pPr marL="161290" marR="427482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Uno o más disparadores de bases de </a:t>
            </a:r>
            <a:r>
              <a:rPr sz="1800" b="1" dirty="0">
                <a:latin typeface="Arial"/>
                <a:cs typeface="Arial"/>
              </a:rPr>
              <a:t>datos </a:t>
            </a:r>
            <a:r>
              <a:rPr sz="1800" b="1" spc="-5" dirty="0">
                <a:latin typeface="Arial"/>
                <a:cs typeface="Arial"/>
              </a:rPr>
              <a:t>insertan 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en esta tabla,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es encuestada </a:t>
            </a:r>
            <a:r>
              <a:rPr sz="1800" b="1" dirty="0">
                <a:latin typeface="Arial"/>
                <a:cs typeface="Arial"/>
              </a:rPr>
              <a:t>por </a:t>
            </a:r>
            <a:r>
              <a:rPr sz="1800" b="1" spc="-10" dirty="0">
                <a:latin typeface="Arial"/>
                <a:cs typeface="Arial"/>
              </a:rPr>
              <a:t>el  servicio </a:t>
            </a:r>
            <a:r>
              <a:rPr sz="1800" b="1" spc="-5" dirty="0">
                <a:latin typeface="Arial"/>
                <a:cs typeface="Arial"/>
              </a:rPr>
              <a:t>de gestión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dirty="0">
                <a:latin typeface="Arial"/>
                <a:cs typeface="Arial"/>
              </a:rPr>
              <a:t>que publica los 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5" dirty="0">
                <a:latin typeface="Arial"/>
                <a:cs typeface="Arial"/>
              </a:rPr>
              <a:t>notifica </a:t>
            </a:r>
            <a:r>
              <a:rPr sz="1800" b="1" dirty="0">
                <a:latin typeface="Arial"/>
                <a:cs typeface="Arial"/>
              </a:rPr>
              <a:t>a los </a:t>
            </a:r>
            <a:r>
              <a:rPr sz="1800" b="1" spc="-10" dirty="0">
                <a:latin typeface="Arial"/>
                <a:cs typeface="Arial"/>
              </a:rPr>
              <a:t>servicios</a:t>
            </a:r>
            <a:r>
              <a:rPr sz="1800" b="1" spc="6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suscritos.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Arial"/>
              <a:cs typeface="Arial"/>
            </a:endParaRPr>
          </a:p>
          <a:p>
            <a:pPr marL="161290" marR="421195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disparadores de la base de datos también se  pueden usar para </a:t>
            </a:r>
            <a:r>
              <a:rPr sz="1800" b="1" spc="-10" dirty="0">
                <a:latin typeface="Arial"/>
                <a:cs typeface="Arial"/>
              </a:rPr>
              <a:t>enviar </a:t>
            </a:r>
            <a:r>
              <a:rPr sz="1800" b="1" dirty="0">
                <a:latin typeface="Arial"/>
                <a:cs typeface="Arial"/>
              </a:rPr>
              <a:t>notificaciones </a:t>
            </a:r>
            <a:r>
              <a:rPr sz="1800" b="1" spc="-5" dirty="0">
                <a:latin typeface="Arial"/>
                <a:cs typeface="Arial"/>
              </a:rPr>
              <a:t>directamente  al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de gestión de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61290" marR="3872229">
              <a:lnSpc>
                <a:spcPct val="100000"/>
              </a:lnSpc>
              <a:spcBef>
                <a:spcPts val="1330"/>
              </a:spcBef>
            </a:pP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diagramas en </a:t>
            </a:r>
            <a:r>
              <a:rPr sz="1800" b="1" dirty="0">
                <a:latin typeface="Arial"/>
                <a:cs typeface="Arial"/>
              </a:rPr>
              <a:t>las siguientes páginas </a:t>
            </a:r>
            <a:r>
              <a:rPr sz="1800" b="1" spc="-5" dirty="0">
                <a:latin typeface="Arial"/>
                <a:cs typeface="Arial"/>
              </a:rPr>
              <a:t>ilustran  </a:t>
            </a:r>
            <a:r>
              <a:rPr sz="1800" b="1" spc="-10" dirty="0">
                <a:latin typeface="Arial"/>
                <a:cs typeface="Arial"/>
              </a:rPr>
              <a:t>variaciones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esta arquitectura sin el </a:t>
            </a:r>
            <a:r>
              <a:rPr sz="1800" b="1" dirty="0">
                <a:latin typeface="Arial"/>
                <a:cs typeface="Arial"/>
              </a:rPr>
              <a:t>uso de un </a:t>
            </a:r>
            <a:r>
              <a:rPr sz="1800" b="1" spc="-10" dirty="0">
                <a:latin typeface="Arial"/>
                <a:cs typeface="Arial"/>
              </a:rPr>
              <a:t>servicio  </a:t>
            </a:r>
            <a:r>
              <a:rPr sz="1800" b="1" spc="-5" dirty="0">
                <a:latin typeface="Arial"/>
                <a:cs typeface="Arial"/>
              </a:rPr>
              <a:t>de gestión de </a:t>
            </a:r>
            <a:r>
              <a:rPr sz="1800" b="1" spc="-10" dirty="0">
                <a:latin typeface="Arial"/>
                <a:cs typeface="Arial"/>
              </a:rPr>
              <a:t>eventos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separado.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661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Atomic Event Processing -</a:t>
            </a:r>
            <a:r>
              <a:rPr sz="2800" b="0" spc="6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06398" y="2631871"/>
            <a:ext cx="3918258" cy="2859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535938"/>
            <a:ext cx="10106025" cy="4077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event processing for microservices be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reliably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atomically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carried</a:t>
            </a:r>
            <a:r>
              <a:rPr sz="2000" b="1" i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out?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proporciona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20" dirty="0">
                <a:latin typeface="Arial"/>
                <a:cs typeface="Arial"/>
              </a:rPr>
              <a:t>API </a:t>
            </a:r>
            <a:r>
              <a:rPr sz="1800" b="1" spc="-5" dirty="0">
                <a:latin typeface="Arial"/>
                <a:cs typeface="Arial"/>
              </a:rPr>
              <a:t>capaz</a:t>
            </a:r>
            <a:r>
              <a:rPr sz="1800" b="1" spc="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admitir la interacción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publicación y suscripción.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3020" marR="4043679">
              <a:lnSpc>
                <a:spcPct val="100000"/>
              </a:lnSpc>
              <a:spcBef>
                <a:spcPts val="1255"/>
              </a:spcBef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B puede </a:t>
            </a:r>
            <a:r>
              <a:rPr sz="1800" b="1" spc="-5" dirty="0">
                <a:latin typeface="Arial"/>
                <a:cs typeface="Arial"/>
              </a:rPr>
              <a:t>suscribirse al Microservicio </a:t>
            </a:r>
            <a:r>
              <a:rPr sz="1800" b="1" dirty="0">
                <a:latin typeface="Arial"/>
                <a:cs typeface="Arial"/>
              </a:rPr>
              <a:t>A  </a:t>
            </a:r>
            <a:r>
              <a:rPr sz="1800" b="1" spc="-5" dirty="0">
                <a:latin typeface="Arial"/>
                <a:cs typeface="Arial"/>
              </a:rPr>
              <a:t>directamente y en consecuencia el Microservicio A  </a:t>
            </a:r>
            <a:r>
              <a:rPr sz="1800" b="1" dirty="0">
                <a:latin typeface="Arial"/>
                <a:cs typeface="Arial"/>
              </a:rPr>
              <a:t>notifica </a:t>
            </a:r>
            <a:r>
              <a:rPr sz="1800" b="1" spc="-5" dirty="0">
                <a:latin typeface="Arial"/>
                <a:cs typeface="Arial"/>
              </a:rPr>
              <a:t>al Microservicio B cuando ocurre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10" dirty="0">
                <a:latin typeface="Arial"/>
                <a:cs typeface="Arial"/>
              </a:rPr>
              <a:t>evento  </a:t>
            </a:r>
            <a:r>
              <a:rPr sz="1800" b="1" dirty="0">
                <a:latin typeface="Arial"/>
                <a:cs typeface="Arial"/>
              </a:rPr>
              <a:t>luego </a:t>
            </a:r>
            <a:r>
              <a:rPr sz="1800" b="1" spc="-5" dirty="0">
                <a:latin typeface="Arial"/>
                <a:cs typeface="Arial"/>
              </a:rPr>
              <a:t>de registrar ese </a:t>
            </a:r>
            <a:r>
              <a:rPr sz="1800" b="1" spc="-10" dirty="0">
                <a:latin typeface="Arial"/>
                <a:cs typeface="Arial"/>
              </a:rPr>
              <a:t>evento </a:t>
            </a:r>
            <a:r>
              <a:rPr sz="1800" b="1" spc="-5" dirty="0">
                <a:latin typeface="Arial"/>
                <a:cs typeface="Arial"/>
              </a:rPr>
              <a:t>en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base de datos</a:t>
            </a:r>
            <a:r>
              <a:rPr sz="1800" b="1" spc="7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"/>
              <a:cs typeface="Arial"/>
            </a:endParaRPr>
          </a:p>
          <a:p>
            <a:pPr marL="33020" marR="4502785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Aunque </a:t>
            </a:r>
            <a:r>
              <a:rPr sz="1800" b="1" spc="-5" dirty="0">
                <a:latin typeface="Arial"/>
                <a:cs typeface="Arial"/>
              </a:rPr>
              <a:t>es </a:t>
            </a:r>
            <a:r>
              <a:rPr sz="1800" b="1" dirty="0">
                <a:latin typeface="Arial"/>
                <a:cs typeface="Arial"/>
              </a:rPr>
              <a:t>una solución </a:t>
            </a:r>
            <a:r>
              <a:rPr sz="1800" b="1" spc="-5" dirty="0">
                <a:latin typeface="Arial"/>
                <a:cs typeface="Arial"/>
              </a:rPr>
              <a:t>simplificada, este </a:t>
            </a:r>
            <a:r>
              <a:rPr sz="1800" b="1" dirty="0">
                <a:latin typeface="Arial"/>
                <a:cs typeface="Arial"/>
              </a:rPr>
              <a:t>enfoque  </a:t>
            </a:r>
            <a:r>
              <a:rPr sz="1800" b="1" spc="-5" dirty="0">
                <a:latin typeface="Arial"/>
                <a:cs typeface="Arial"/>
              </a:rPr>
              <a:t>puede agregar </a:t>
            </a:r>
            <a:r>
              <a:rPr sz="1800" b="1" dirty="0">
                <a:latin typeface="Arial"/>
                <a:cs typeface="Arial"/>
              </a:rPr>
              <a:t>una complejidad </a:t>
            </a:r>
            <a:r>
              <a:rPr sz="1800" b="1" spc="-5" dirty="0">
                <a:latin typeface="Arial"/>
                <a:cs typeface="Arial"/>
              </a:rPr>
              <a:t>innecesaria </a:t>
            </a:r>
            <a:r>
              <a:rPr sz="1800" b="1" dirty="0">
                <a:latin typeface="Arial"/>
                <a:cs typeface="Arial"/>
              </a:rPr>
              <a:t>y una  </a:t>
            </a:r>
            <a:r>
              <a:rPr sz="1800" b="1" spc="-5" dirty="0">
                <a:latin typeface="Arial"/>
                <a:cs typeface="Arial"/>
              </a:rPr>
              <a:t>sobrecarga de rendimiento al </a:t>
            </a:r>
            <a:r>
              <a:rPr sz="1800" b="1" spc="-10" dirty="0">
                <a:latin typeface="Arial"/>
                <a:cs typeface="Arial"/>
              </a:rPr>
              <a:t>Microservicio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661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Atomic Event Processing -</a:t>
            </a:r>
            <a:r>
              <a:rPr sz="2800" b="0" spc="6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4714" y="2111701"/>
            <a:ext cx="1919630" cy="387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535938"/>
            <a:ext cx="10106025" cy="477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event processing for microservices be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reliably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atomically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carried</a:t>
            </a:r>
            <a:r>
              <a:rPr sz="2000" b="1" i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out?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Arial"/>
              <a:cs typeface="Arial"/>
            </a:endParaRPr>
          </a:p>
          <a:p>
            <a:pPr marL="207010" marR="228473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Esta </a:t>
            </a:r>
            <a:r>
              <a:rPr sz="1800" b="1" spc="-10" dirty="0">
                <a:latin typeface="Arial"/>
                <a:cs typeface="Arial"/>
              </a:rPr>
              <a:t>variación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arquitectura se basa en la aplicación del patrón  “Shared Isolated </a:t>
            </a:r>
            <a:r>
              <a:rPr sz="1800" b="1" spc="-10" dirty="0">
                <a:latin typeface="Arial"/>
                <a:cs typeface="Arial"/>
              </a:rPr>
              <a:t>Database”, </a:t>
            </a:r>
            <a:r>
              <a:rPr sz="1800" b="1" dirty="0">
                <a:latin typeface="Arial"/>
                <a:cs typeface="Arial"/>
              </a:rPr>
              <a:t>por </a:t>
            </a:r>
            <a:r>
              <a:rPr sz="1800" b="1" spc="-10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cual la base de datos de </a:t>
            </a:r>
            <a:r>
              <a:rPr sz="1800" b="1" spc="-15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C  representa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base de datos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dedicada encapsulada </a:t>
            </a:r>
            <a:r>
              <a:rPr sz="1800" b="1" dirty="0">
                <a:latin typeface="Arial"/>
                <a:cs typeface="Arial"/>
              </a:rPr>
              <a:t>por  </a:t>
            </a:r>
            <a:r>
              <a:rPr sz="1800" b="1" spc="-5" dirty="0">
                <a:latin typeface="Arial"/>
                <a:cs typeface="Arial"/>
              </a:rPr>
              <a:t>su </a:t>
            </a:r>
            <a:r>
              <a:rPr sz="1800" b="1" dirty="0">
                <a:latin typeface="Arial"/>
                <a:cs typeface="Arial"/>
              </a:rPr>
              <a:t>propia </a:t>
            </a:r>
            <a:r>
              <a:rPr sz="1800" b="1" spc="-20" dirty="0">
                <a:latin typeface="Arial"/>
                <a:cs typeface="Arial"/>
              </a:rPr>
              <a:t>API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admite </a:t>
            </a:r>
            <a:r>
              <a:rPr sz="1800" b="1" dirty="0">
                <a:latin typeface="Arial"/>
                <a:cs typeface="Arial"/>
              </a:rPr>
              <a:t>las funciones de </a:t>
            </a:r>
            <a:r>
              <a:rPr sz="1800" b="1" spc="-5" dirty="0">
                <a:latin typeface="Arial"/>
                <a:cs typeface="Arial"/>
              </a:rPr>
              <a:t>publicación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5" dirty="0">
                <a:latin typeface="Arial"/>
                <a:cs typeface="Arial"/>
              </a:rPr>
              <a:t>suscripción  necesarias.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L="207010" marR="316039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publica </a:t>
            </a:r>
            <a:r>
              <a:rPr sz="1800" b="1" spc="-5" dirty="0">
                <a:latin typeface="Arial"/>
                <a:cs typeface="Arial"/>
              </a:rPr>
              <a:t>sus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en la base de datos de 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C,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spc="-10" dirty="0">
                <a:latin typeface="Arial"/>
                <a:cs typeface="Arial"/>
              </a:rPr>
              <a:t>su </a:t>
            </a:r>
            <a:r>
              <a:rPr sz="1800" b="1" spc="-20" dirty="0">
                <a:latin typeface="Arial"/>
                <a:cs typeface="Arial"/>
              </a:rPr>
              <a:t>vez </a:t>
            </a:r>
            <a:r>
              <a:rPr sz="1800" b="1" dirty="0">
                <a:latin typeface="Arial"/>
                <a:cs typeface="Arial"/>
              </a:rPr>
              <a:t>notifica </a:t>
            </a:r>
            <a:r>
              <a:rPr sz="1800" b="1" spc="-5" dirty="0">
                <a:latin typeface="Arial"/>
                <a:cs typeface="Arial"/>
              </a:rPr>
              <a:t>al Microservicio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207010" marR="2602865">
              <a:lnSpc>
                <a:spcPct val="100000"/>
              </a:lnSpc>
              <a:spcBef>
                <a:spcPts val="1365"/>
              </a:spcBef>
            </a:pPr>
            <a:r>
              <a:rPr sz="1800" b="1" spc="-15" dirty="0">
                <a:latin typeface="Arial"/>
                <a:cs typeface="Arial"/>
              </a:rPr>
              <a:t>Además </a:t>
            </a:r>
            <a:r>
              <a:rPr sz="1800" b="1" spc="-5" dirty="0">
                <a:latin typeface="Arial"/>
                <a:cs typeface="Arial"/>
              </a:rPr>
              <a:t>del hecho </a:t>
            </a:r>
            <a:r>
              <a:rPr sz="1800" b="1" dirty="0">
                <a:latin typeface="Arial"/>
                <a:cs typeface="Arial"/>
              </a:rPr>
              <a:t>de que </a:t>
            </a:r>
            <a:r>
              <a:rPr sz="1800" b="1" spc="-5" dirty="0">
                <a:latin typeface="Arial"/>
                <a:cs typeface="Arial"/>
              </a:rPr>
              <a:t>esto </a:t>
            </a:r>
            <a:r>
              <a:rPr sz="1800" b="1" spc="-10" dirty="0">
                <a:latin typeface="Arial"/>
                <a:cs typeface="Arial"/>
              </a:rPr>
              <a:t>nuevamente </a:t>
            </a:r>
            <a:r>
              <a:rPr sz="1800" b="1" dirty="0">
                <a:latin typeface="Arial"/>
                <a:cs typeface="Arial"/>
              </a:rPr>
              <a:t>introduce una  </a:t>
            </a:r>
            <a:r>
              <a:rPr sz="1800" b="1" spc="-5" dirty="0">
                <a:latin typeface="Arial"/>
                <a:cs typeface="Arial"/>
              </a:rPr>
              <a:t>dependencia externa, también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colocar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carga de  rendimiento en 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porque </a:t>
            </a:r>
            <a:r>
              <a:rPr sz="1800" b="1" spc="-5" dirty="0">
                <a:latin typeface="Arial"/>
                <a:cs typeface="Arial"/>
              </a:rPr>
              <a:t>necesita registrar su  </a:t>
            </a:r>
            <a:r>
              <a:rPr sz="1800" b="1" spc="-10" dirty="0">
                <a:latin typeface="Arial"/>
                <a:cs typeface="Arial"/>
              </a:rPr>
              <a:t>evento </a:t>
            </a:r>
            <a:r>
              <a:rPr sz="1800" b="1" spc="-5" dirty="0">
                <a:latin typeface="Arial"/>
                <a:cs typeface="Arial"/>
              </a:rPr>
              <a:t>tanto </a:t>
            </a:r>
            <a:r>
              <a:rPr sz="1800" b="1" spc="-10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su base de datos local A como en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Base de datos  externa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4674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Appended Events -</a:t>
            </a:r>
            <a:r>
              <a:rPr sz="280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2793618"/>
            <a:ext cx="104902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related asynchronously published  events be effectively stored and</a:t>
            </a:r>
            <a:r>
              <a:rPr sz="4000" b="1" i="1" spc="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queried?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1371600" y="5168605"/>
            <a:ext cx="46069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7030A0"/>
                </a:solidFill>
              </a:rPr>
              <a:t>Se generar diferentes eventos de manera </a:t>
            </a:r>
            <a:r>
              <a:rPr lang="es-ES" sz="1200" b="1" dirty="0" err="1" smtClean="0">
                <a:solidFill>
                  <a:srgbClr val="7030A0"/>
                </a:solidFill>
              </a:rPr>
              <a:t>sicnrona</a:t>
            </a:r>
            <a:r>
              <a:rPr lang="es-ES" sz="1200" b="1" dirty="0">
                <a:solidFill>
                  <a:srgbClr val="7030A0"/>
                </a:solidFill>
              </a:rPr>
              <a:t>.</a:t>
            </a:r>
            <a:endParaRPr lang="es-CO" sz="12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674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Appended Events 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35938"/>
            <a:ext cx="10323195" cy="4252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related asynchronously published events be effectively stored and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queried?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233679" marR="50736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 </a:t>
            </a:r>
            <a:r>
              <a:rPr sz="1800" b="1" dirty="0">
                <a:latin typeface="Arial"/>
                <a:cs typeface="Arial"/>
              </a:rPr>
              <a:t>posible que una </a:t>
            </a:r>
            <a:r>
              <a:rPr sz="1800" b="1" spc="-5" dirty="0">
                <a:latin typeface="Arial"/>
                <a:cs typeface="Arial"/>
              </a:rPr>
              <a:t>organización necesite mantener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registro de </a:t>
            </a:r>
            <a:r>
              <a:rPr sz="1800" b="1" dirty="0">
                <a:latin typeface="Arial"/>
                <a:cs typeface="Arial"/>
              </a:rPr>
              <a:t>las </a:t>
            </a:r>
            <a:r>
              <a:rPr sz="1800" b="1" spc="-5" dirty="0">
                <a:latin typeface="Arial"/>
                <a:cs typeface="Arial"/>
              </a:rPr>
              <a:t>operaciones y  transacciones asociadas </a:t>
            </a:r>
            <a:r>
              <a:rPr sz="1800" b="1" dirty="0">
                <a:latin typeface="Arial"/>
                <a:cs typeface="Arial"/>
              </a:rPr>
              <a:t>con </a:t>
            </a:r>
            <a:r>
              <a:rPr sz="1800" b="1" spc="-10" dirty="0">
                <a:latin typeface="Arial"/>
                <a:cs typeface="Arial"/>
              </a:rPr>
              <a:t>varios eventos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se desencadenan o </a:t>
            </a:r>
            <a:r>
              <a:rPr sz="1800" b="1" spc="-10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producen </a:t>
            </a:r>
            <a:r>
              <a:rPr sz="1800" b="1" spc="-10" dirty="0">
                <a:latin typeface="Arial"/>
                <a:cs typeface="Arial"/>
              </a:rPr>
              <a:t>en </a:t>
            </a:r>
            <a:r>
              <a:rPr sz="1800" b="1" dirty="0">
                <a:latin typeface="Arial"/>
                <a:cs typeface="Arial"/>
              </a:rPr>
              <a:t>un 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determinado </a:t>
            </a:r>
            <a:r>
              <a:rPr sz="1800" b="1" dirty="0">
                <a:latin typeface="Arial"/>
                <a:cs typeface="Arial"/>
              </a:rPr>
              <a:t>y los </a:t>
            </a:r>
            <a:r>
              <a:rPr sz="1800" b="1" spc="-5" dirty="0">
                <a:latin typeface="Arial"/>
                <a:cs typeface="Arial"/>
              </a:rPr>
              <a:t>datos </a:t>
            </a:r>
            <a:r>
              <a:rPr sz="1800" b="1" dirty="0">
                <a:latin typeface="Arial"/>
                <a:cs typeface="Arial"/>
              </a:rPr>
              <a:t>que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Arial"/>
              <a:cs typeface="Arial"/>
            </a:endParaRPr>
          </a:p>
          <a:p>
            <a:pPr marL="233679" marR="6096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 </a:t>
            </a:r>
            <a:r>
              <a:rPr sz="1800" b="1" dirty="0">
                <a:latin typeface="Arial"/>
                <a:cs typeface="Arial"/>
              </a:rPr>
              <a:t>posible que </a:t>
            </a:r>
            <a:r>
              <a:rPr sz="1800" b="1" spc="-5" dirty="0">
                <a:latin typeface="Arial"/>
                <a:cs typeface="Arial"/>
              </a:rPr>
              <a:t>sea necesario </a:t>
            </a:r>
            <a:r>
              <a:rPr sz="1800" b="1" dirty="0">
                <a:latin typeface="Arial"/>
                <a:cs typeface="Arial"/>
              </a:rPr>
              <a:t>consultar </a:t>
            </a:r>
            <a:r>
              <a:rPr sz="1800" b="1" spc="-5" dirty="0">
                <a:latin typeface="Arial"/>
                <a:cs typeface="Arial"/>
              </a:rPr>
              <a:t>estos datos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dirty="0">
                <a:latin typeface="Arial"/>
                <a:cs typeface="Arial"/>
              </a:rPr>
              <a:t>históricos </a:t>
            </a:r>
            <a:r>
              <a:rPr sz="1800" b="1" spc="-5" dirty="0">
                <a:latin typeface="Arial"/>
                <a:cs typeface="Arial"/>
              </a:rPr>
              <a:t>para generar  informes con </a:t>
            </a:r>
            <a:r>
              <a:rPr sz="1800" b="1" dirty="0">
                <a:latin typeface="Arial"/>
                <a:cs typeface="Arial"/>
              </a:rPr>
              <a:t>fines de </a:t>
            </a:r>
            <a:r>
              <a:rPr sz="1800" b="1" spc="-5" dirty="0">
                <a:latin typeface="Arial"/>
                <a:cs typeface="Arial"/>
              </a:rPr>
              <a:t>auditoría y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gobierno.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>
              <a:latin typeface="Arial"/>
              <a:cs typeface="Arial"/>
            </a:endParaRPr>
          </a:p>
          <a:p>
            <a:pPr marL="233679" marR="83756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Cuando se </a:t>
            </a:r>
            <a:r>
              <a:rPr sz="1800" b="1" dirty="0">
                <a:latin typeface="Arial"/>
                <a:cs typeface="Arial"/>
              </a:rPr>
              <a:t>publican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detallados, generalmente se registran en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almacén de 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en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secuencia en </a:t>
            </a:r>
            <a:r>
              <a:rPr sz="1800" b="1" dirty="0">
                <a:latin typeface="Arial"/>
                <a:cs typeface="Arial"/>
              </a:rPr>
              <a:t>que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ocurren.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233679" marR="67246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A menudo,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serie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relacionados (como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pueden estar  asociados </a:t>
            </a:r>
            <a:r>
              <a:rPr sz="1800" b="1" dirty="0">
                <a:latin typeface="Arial"/>
                <a:cs typeface="Arial"/>
              </a:rPr>
              <a:t>con una </a:t>
            </a:r>
            <a:r>
              <a:rPr sz="1800" b="1" spc="-5" dirty="0">
                <a:latin typeface="Arial"/>
                <a:cs typeface="Arial"/>
              </a:rPr>
              <a:t>transacción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usuario) ocurren durante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período </a:t>
            </a:r>
            <a:r>
              <a:rPr sz="1800" b="1" dirty="0">
                <a:latin typeface="Arial"/>
                <a:cs typeface="Arial"/>
              </a:rPr>
              <a:t>prolongado de  </a:t>
            </a:r>
            <a:r>
              <a:rPr sz="1800" b="1" spc="-5" dirty="0">
                <a:latin typeface="Arial"/>
                <a:cs typeface="Arial"/>
              </a:rPr>
              <a:t>tiempo pero se </a:t>
            </a:r>
            <a:r>
              <a:rPr sz="1800" b="1" dirty="0">
                <a:latin typeface="Arial"/>
                <a:cs typeface="Arial"/>
              </a:rPr>
              <a:t>publican </a:t>
            </a:r>
            <a:r>
              <a:rPr sz="1800" b="1" spc="-5" dirty="0">
                <a:latin typeface="Arial"/>
                <a:cs typeface="Arial"/>
              </a:rPr>
              <a:t>secuencialmente </a:t>
            </a:r>
            <a:r>
              <a:rPr sz="1800" b="1" dirty="0">
                <a:latin typeface="Arial"/>
                <a:cs typeface="Arial"/>
              </a:rPr>
              <a:t>junto con </a:t>
            </a:r>
            <a:r>
              <a:rPr sz="1800" b="1" spc="-5" dirty="0">
                <a:latin typeface="Arial"/>
                <a:cs typeface="Arial"/>
              </a:rPr>
              <a:t>otros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dirty="0">
                <a:latin typeface="Arial"/>
                <a:cs typeface="Arial"/>
              </a:rPr>
              <a:t>no</a:t>
            </a:r>
            <a:r>
              <a:rPr sz="1800" b="1" spc="1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relacionados.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674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Appended Events 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2309" y="2106602"/>
            <a:ext cx="3009610" cy="3892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535938"/>
            <a:ext cx="10323195" cy="4926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related asynchronously published events be effectively stored and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queried?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56210" marR="339153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Por ejemplo, el Usuario 1 </a:t>
            </a:r>
            <a:r>
              <a:rPr sz="1800" b="1" dirty="0">
                <a:latin typeface="Arial"/>
                <a:cs typeface="Arial"/>
              </a:rPr>
              <a:t>inicia una </a:t>
            </a:r>
            <a:r>
              <a:rPr sz="1800" b="1" spc="-5" dirty="0">
                <a:latin typeface="Arial"/>
                <a:cs typeface="Arial"/>
              </a:rPr>
              <a:t>transacción en </a:t>
            </a:r>
            <a:r>
              <a:rPr sz="1800" b="1" dirty="0">
                <a:latin typeface="Arial"/>
                <a:cs typeface="Arial"/>
              </a:rPr>
              <a:t>línea </a:t>
            </a:r>
            <a:r>
              <a:rPr sz="1800" b="1" spc="-5" dirty="0">
                <a:latin typeface="Arial"/>
                <a:cs typeface="Arial"/>
              </a:rPr>
              <a:t>antes 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el Usuario 2, pero </a:t>
            </a:r>
            <a:r>
              <a:rPr sz="1800" b="1" spc="-10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Usuario 2 completó su transacción  antes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el Usuario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Arial"/>
              <a:cs typeface="Arial"/>
            </a:endParaRPr>
          </a:p>
          <a:p>
            <a:pPr marL="156210" marR="340423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este caso, se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emitir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10" dirty="0">
                <a:latin typeface="Arial"/>
                <a:cs typeface="Arial"/>
              </a:rPr>
              <a:t>evento </a:t>
            </a:r>
            <a:r>
              <a:rPr sz="1800" b="1" spc="-5" dirty="0">
                <a:latin typeface="Arial"/>
                <a:cs typeface="Arial"/>
              </a:rPr>
              <a:t>durante cada paso de  cada transacción en el </a:t>
            </a:r>
            <a:r>
              <a:rPr sz="1800" b="1" dirty="0">
                <a:latin typeface="Arial"/>
                <a:cs typeface="Arial"/>
              </a:rPr>
              <a:t>orden </a:t>
            </a:r>
            <a:r>
              <a:rPr sz="1800" b="1" spc="-5" dirty="0">
                <a:latin typeface="Arial"/>
                <a:cs typeface="Arial"/>
              </a:rPr>
              <a:t>en </a:t>
            </a:r>
            <a:r>
              <a:rPr sz="1800" b="1" dirty="0">
                <a:latin typeface="Arial"/>
                <a:cs typeface="Arial"/>
              </a:rPr>
              <a:t>que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ocurre.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Arial"/>
              <a:cs typeface="Arial"/>
            </a:endParaRPr>
          </a:p>
          <a:p>
            <a:pPr marL="156210" marR="32639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Esto da como resultado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se emitan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asociados con  la transacción del Usuario 1, seguidos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relacionados  con la transacción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5" dirty="0">
                <a:latin typeface="Arial"/>
                <a:cs typeface="Arial"/>
              </a:rPr>
              <a:t>Usuario 2, y </a:t>
            </a:r>
            <a:r>
              <a:rPr sz="1800" b="1" dirty="0">
                <a:latin typeface="Arial"/>
                <a:cs typeface="Arial"/>
              </a:rPr>
              <a:t>luego </a:t>
            </a:r>
            <a:r>
              <a:rPr sz="1800" b="1" spc="-5" dirty="0">
                <a:latin typeface="Arial"/>
                <a:cs typeface="Arial"/>
              </a:rPr>
              <a:t>seguidos </a:t>
            </a:r>
            <a:r>
              <a:rPr sz="1800" b="1" dirty="0">
                <a:latin typeface="Arial"/>
                <a:cs typeface="Arial"/>
              </a:rPr>
              <a:t>por los 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finales de la transacción del Usuario</a:t>
            </a:r>
            <a:r>
              <a:rPr sz="1800" b="1" spc="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1.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Arial"/>
              <a:cs typeface="Arial"/>
            </a:endParaRPr>
          </a:p>
          <a:p>
            <a:pPr marL="156210" marR="3187700" algn="just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 combinación resultante de datos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relacionados  </a:t>
            </a:r>
            <a:r>
              <a:rPr sz="1800" b="1" dirty="0">
                <a:latin typeface="Arial"/>
                <a:cs typeface="Arial"/>
              </a:rPr>
              <a:t>puede dificultar </a:t>
            </a:r>
            <a:r>
              <a:rPr sz="1800" b="1" spc="-5" dirty="0">
                <a:latin typeface="Arial"/>
                <a:cs typeface="Arial"/>
              </a:rPr>
              <a:t>la generación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informes de </a:t>
            </a:r>
            <a:r>
              <a:rPr sz="1800" b="1" dirty="0">
                <a:latin typeface="Arial"/>
                <a:cs typeface="Arial"/>
              </a:rPr>
              <a:t>auditoría </a:t>
            </a:r>
            <a:r>
              <a:rPr sz="1800" b="1" spc="-5" dirty="0">
                <a:latin typeface="Arial"/>
                <a:cs typeface="Arial"/>
              </a:rPr>
              <a:t>precisos  y completos, como se muestra en el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diagrama.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557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Container Sidecar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37540">
              <a:lnSpc>
                <a:spcPct val="100000"/>
              </a:lnSpc>
              <a:spcBef>
                <a:spcPts val="105"/>
              </a:spcBef>
            </a:pPr>
            <a:r>
              <a:rPr dirty="0"/>
              <a:t>How can microservices efficiently interact with required </a:t>
            </a:r>
            <a:r>
              <a:rPr spc="-5" dirty="0"/>
              <a:t>utility </a:t>
            </a:r>
            <a:r>
              <a:rPr dirty="0"/>
              <a:t>components</a:t>
            </a:r>
            <a:r>
              <a:rPr spc="-215" dirty="0"/>
              <a:t> </a:t>
            </a:r>
            <a:r>
              <a:rPr dirty="0"/>
              <a:t>and  </a:t>
            </a:r>
            <a:r>
              <a:rPr i="1" dirty="0"/>
              <a:t>services?</a:t>
            </a:r>
          </a:p>
          <a:p>
            <a:pPr marL="184785" marR="5080">
              <a:lnSpc>
                <a:spcPct val="100000"/>
              </a:lnSpc>
              <a:spcBef>
                <a:spcPts val="1664"/>
              </a:spcBef>
            </a:pPr>
            <a:r>
              <a:rPr b="0" i="0" dirty="0">
                <a:solidFill>
                  <a:srgbClr val="000000"/>
                </a:solidFill>
                <a:latin typeface="Arial"/>
                <a:cs typeface="Arial"/>
              </a:rPr>
              <a:t>El </a:t>
            </a:r>
            <a:r>
              <a:rPr i="0" spc="-5" dirty="0">
                <a:solidFill>
                  <a:srgbClr val="000000"/>
                </a:solidFill>
                <a:latin typeface="Arial"/>
                <a:cs typeface="Arial"/>
              </a:rPr>
              <a:t>microservicio </a:t>
            </a:r>
            <a:r>
              <a:rPr i="0" dirty="0">
                <a:solidFill>
                  <a:srgbClr val="000000"/>
                </a:solidFill>
                <a:latin typeface="Arial"/>
                <a:cs typeface="Arial"/>
              </a:rPr>
              <a:t>y los componentes de </a:t>
            </a:r>
            <a:r>
              <a:rPr i="0" spc="-5" dirty="0">
                <a:solidFill>
                  <a:srgbClr val="000000"/>
                </a:solidFill>
                <a:latin typeface="Arial"/>
                <a:cs typeface="Arial"/>
              </a:rPr>
              <a:t>la </a:t>
            </a:r>
            <a:r>
              <a:rPr i="0" dirty="0">
                <a:solidFill>
                  <a:srgbClr val="000000"/>
                </a:solidFill>
                <a:latin typeface="Arial"/>
                <a:cs typeface="Arial"/>
              </a:rPr>
              <a:t>utilidad se implementan en</a:t>
            </a:r>
            <a:r>
              <a:rPr i="0" spc="-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0" dirty="0">
                <a:solidFill>
                  <a:srgbClr val="000000"/>
                </a:solidFill>
                <a:latin typeface="Arial"/>
                <a:cs typeface="Arial"/>
              </a:rPr>
              <a:t>contenedores  separados en el mismo host</a:t>
            </a:r>
            <a:r>
              <a:rPr i="0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0" spc="-5" dirty="0">
                <a:solidFill>
                  <a:srgbClr val="000000"/>
                </a:solidFill>
                <a:latin typeface="Arial"/>
                <a:cs typeface="Arial"/>
              </a:rPr>
              <a:t>subyacente.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4143790" y="2091439"/>
            <a:ext cx="4188460" cy="4556760"/>
            <a:chOff x="4143790" y="2091439"/>
            <a:chExt cx="4188460" cy="4556760"/>
          </a:xfrm>
        </p:grpSpPr>
        <p:sp>
          <p:nvSpPr>
            <p:cNvPr id="13" name="object 13"/>
            <p:cNvSpPr/>
            <p:nvPr/>
          </p:nvSpPr>
          <p:spPr>
            <a:xfrm>
              <a:off x="4143790" y="3134883"/>
              <a:ext cx="3073824" cy="351277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2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16 Rectángulo"/>
          <p:cNvSpPr/>
          <p:nvPr/>
        </p:nvSpPr>
        <p:spPr>
          <a:xfrm>
            <a:off x="762000" y="3198875"/>
            <a:ext cx="2590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Se va a crear un contenedor independiente, en el mismo host, en el mismo </a:t>
            </a:r>
            <a:r>
              <a:rPr lang="es-ES" dirty="0" err="1" smtClean="0">
                <a:solidFill>
                  <a:srgbClr val="7030A0"/>
                </a:solidFill>
              </a:rPr>
              <a:t>namespace</a:t>
            </a:r>
            <a:r>
              <a:rPr lang="es-ES" dirty="0" smtClean="0">
                <a:solidFill>
                  <a:srgbClr val="FF0000"/>
                </a:solidFill>
              </a:rPr>
              <a:t>. Si esta en el mismo POD si falla reinicia el POD</a:t>
            </a:r>
            <a:r>
              <a:rPr lang="es-ES" dirty="0" smtClean="0">
                <a:solidFill>
                  <a:srgbClr val="7030A0"/>
                </a:solidFill>
              </a:rPr>
              <a:t>, Podría estar en </a:t>
            </a:r>
            <a:r>
              <a:rPr lang="es-ES" dirty="0" err="1" smtClean="0">
                <a:solidFill>
                  <a:srgbClr val="7030A0"/>
                </a:solidFill>
              </a:rPr>
              <a:t>Pods</a:t>
            </a:r>
            <a:r>
              <a:rPr lang="es-ES" dirty="0" smtClean="0">
                <a:solidFill>
                  <a:srgbClr val="7030A0"/>
                </a:solidFill>
              </a:rPr>
              <a:t> diferentes pero en el mismo server.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169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758683" y="2060448"/>
            <a:ext cx="4247515" cy="4607560"/>
            <a:chOff x="7758683" y="2060448"/>
            <a:chExt cx="4247515" cy="4607560"/>
          </a:xfrm>
        </p:grpSpPr>
        <p:sp>
          <p:nvSpPr>
            <p:cNvPr id="7" name="object 7"/>
            <p:cNvSpPr/>
            <p:nvPr/>
          </p:nvSpPr>
          <p:spPr>
            <a:xfrm>
              <a:off x="11239500" y="2072639"/>
              <a:ext cx="431800" cy="1529080"/>
            </a:xfrm>
            <a:custGeom>
              <a:avLst/>
              <a:gdLst/>
              <a:ahLst/>
              <a:cxnLst/>
              <a:rect l="l" t="t" r="r" b="b"/>
              <a:pathLst>
                <a:path w="431800" h="1529079">
                  <a:moveTo>
                    <a:pt x="172212" y="72644"/>
                  </a:moveTo>
                  <a:lnTo>
                    <a:pt x="166624" y="67056"/>
                  </a:lnTo>
                  <a:lnTo>
                    <a:pt x="105156" y="67056"/>
                  </a:lnTo>
                  <a:lnTo>
                    <a:pt x="105156" y="5588"/>
                  </a:lnTo>
                  <a:lnTo>
                    <a:pt x="99568" y="0"/>
                  </a:lnTo>
                  <a:lnTo>
                    <a:pt x="72644" y="0"/>
                  </a:lnTo>
                  <a:lnTo>
                    <a:pt x="67056" y="5588"/>
                  </a:lnTo>
                  <a:lnTo>
                    <a:pt x="67056" y="67056"/>
                  </a:lnTo>
                  <a:lnTo>
                    <a:pt x="5588" y="67056"/>
                  </a:lnTo>
                  <a:lnTo>
                    <a:pt x="0" y="72644"/>
                  </a:lnTo>
                  <a:lnTo>
                    <a:pt x="0" y="99568"/>
                  </a:lnTo>
                  <a:lnTo>
                    <a:pt x="5588" y="105156"/>
                  </a:lnTo>
                  <a:lnTo>
                    <a:pt x="67056" y="105156"/>
                  </a:lnTo>
                  <a:lnTo>
                    <a:pt x="67056" y="166624"/>
                  </a:lnTo>
                  <a:lnTo>
                    <a:pt x="72644" y="172212"/>
                  </a:lnTo>
                  <a:lnTo>
                    <a:pt x="99568" y="172212"/>
                  </a:lnTo>
                  <a:lnTo>
                    <a:pt x="105156" y="166624"/>
                  </a:lnTo>
                  <a:lnTo>
                    <a:pt x="105156" y="105156"/>
                  </a:lnTo>
                  <a:lnTo>
                    <a:pt x="166624" y="105156"/>
                  </a:lnTo>
                  <a:lnTo>
                    <a:pt x="172212" y="99568"/>
                  </a:lnTo>
                  <a:lnTo>
                    <a:pt x="172212" y="72644"/>
                  </a:lnTo>
                  <a:close/>
                </a:path>
                <a:path w="431800" h="1529079">
                  <a:moveTo>
                    <a:pt x="431292" y="1356360"/>
                  </a:moveTo>
                  <a:lnTo>
                    <a:pt x="425107" y="1310576"/>
                  </a:lnTo>
                  <a:lnTo>
                    <a:pt x="407670" y="1269441"/>
                  </a:lnTo>
                  <a:lnTo>
                    <a:pt x="387985" y="1244092"/>
                  </a:lnTo>
                  <a:lnTo>
                    <a:pt x="387985" y="1356360"/>
                  </a:lnTo>
                  <a:lnTo>
                    <a:pt x="377786" y="1406664"/>
                  </a:lnTo>
                  <a:lnTo>
                    <a:pt x="350012" y="1447711"/>
                  </a:lnTo>
                  <a:lnTo>
                    <a:pt x="308787" y="1475384"/>
                  </a:lnTo>
                  <a:lnTo>
                    <a:pt x="258318" y="1485531"/>
                  </a:lnTo>
                  <a:lnTo>
                    <a:pt x="207835" y="1475384"/>
                  </a:lnTo>
                  <a:lnTo>
                    <a:pt x="166624" y="1447711"/>
                  </a:lnTo>
                  <a:lnTo>
                    <a:pt x="138836" y="1406664"/>
                  </a:lnTo>
                  <a:lnTo>
                    <a:pt x="128651" y="1356360"/>
                  </a:lnTo>
                  <a:lnTo>
                    <a:pt x="138836" y="1306068"/>
                  </a:lnTo>
                  <a:lnTo>
                    <a:pt x="166624" y="1265021"/>
                  </a:lnTo>
                  <a:lnTo>
                    <a:pt x="207835" y="1237348"/>
                  </a:lnTo>
                  <a:lnTo>
                    <a:pt x="258318" y="1227201"/>
                  </a:lnTo>
                  <a:lnTo>
                    <a:pt x="308787" y="1237348"/>
                  </a:lnTo>
                  <a:lnTo>
                    <a:pt x="350012" y="1265021"/>
                  </a:lnTo>
                  <a:lnTo>
                    <a:pt x="377786" y="1306068"/>
                  </a:lnTo>
                  <a:lnTo>
                    <a:pt x="387985" y="1356360"/>
                  </a:lnTo>
                  <a:lnTo>
                    <a:pt x="387985" y="1244092"/>
                  </a:lnTo>
                  <a:lnTo>
                    <a:pt x="345605" y="1207668"/>
                  </a:lnTo>
                  <a:lnTo>
                    <a:pt x="304292" y="1190307"/>
                  </a:lnTo>
                  <a:lnTo>
                    <a:pt x="258318" y="1184148"/>
                  </a:lnTo>
                  <a:lnTo>
                    <a:pt x="212344" y="1190307"/>
                  </a:lnTo>
                  <a:lnTo>
                    <a:pt x="171018" y="1207668"/>
                  </a:lnTo>
                  <a:lnTo>
                    <a:pt x="136017" y="1234592"/>
                  </a:lnTo>
                  <a:lnTo>
                    <a:pt x="108966" y="1269441"/>
                  </a:lnTo>
                  <a:lnTo>
                    <a:pt x="91516" y="1310576"/>
                  </a:lnTo>
                  <a:lnTo>
                    <a:pt x="85344" y="1356360"/>
                  </a:lnTo>
                  <a:lnTo>
                    <a:pt x="91516" y="1402156"/>
                  </a:lnTo>
                  <a:lnTo>
                    <a:pt x="108966" y="1443291"/>
                  </a:lnTo>
                  <a:lnTo>
                    <a:pt x="136017" y="1478140"/>
                  </a:lnTo>
                  <a:lnTo>
                    <a:pt x="171018" y="1505064"/>
                  </a:lnTo>
                  <a:lnTo>
                    <a:pt x="212344" y="1522425"/>
                  </a:lnTo>
                  <a:lnTo>
                    <a:pt x="258318" y="1528572"/>
                  </a:lnTo>
                  <a:lnTo>
                    <a:pt x="304279" y="1522425"/>
                  </a:lnTo>
                  <a:lnTo>
                    <a:pt x="345605" y="1505064"/>
                  </a:lnTo>
                  <a:lnTo>
                    <a:pt x="380606" y="1478140"/>
                  </a:lnTo>
                  <a:lnTo>
                    <a:pt x="407657" y="1443291"/>
                  </a:lnTo>
                  <a:lnTo>
                    <a:pt x="425107" y="1402156"/>
                  </a:lnTo>
                  <a:lnTo>
                    <a:pt x="431292" y="135636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92283" y="6196583"/>
              <a:ext cx="2113787" cy="470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58683" y="2060448"/>
              <a:ext cx="3645408" cy="4108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516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Appended Events 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537" y="1535938"/>
            <a:ext cx="10323195" cy="4499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related asynchronously published events be effectively stored and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queried?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Arial"/>
              <a:cs typeface="Arial"/>
            </a:endParaRPr>
          </a:p>
          <a:p>
            <a:pPr marL="187960" marR="374396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publicación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asocia </a:t>
            </a:r>
            <a:r>
              <a:rPr sz="1800" b="1" spc="-10" dirty="0">
                <a:latin typeface="Arial"/>
                <a:cs typeface="Arial"/>
              </a:rPr>
              <a:t>eventos  </a:t>
            </a:r>
            <a:r>
              <a:rPr sz="1800" b="1" spc="-5" dirty="0">
                <a:latin typeface="Arial"/>
                <a:cs typeface="Arial"/>
              </a:rPr>
              <a:t>relacionados e informa al almacén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de estas  relaciones, </a:t>
            </a:r>
            <a:r>
              <a:rPr sz="1800" b="1" dirty="0">
                <a:latin typeface="Arial"/>
                <a:cs typeface="Arial"/>
              </a:rPr>
              <a:t>lo que </a:t>
            </a:r>
            <a:r>
              <a:rPr sz="1800" b="1" spc="-5" dirty="0">
                <a:latin typeface="Arial"/>
                <a:cs typeface="Arial"/>
              </a:rPr>
              <a:t>resulta en la adición de </a:t>
            </a:r>
            <a:r>
              <a:rPr sz="1800" b="1" spc="-10" dirty="0">
                <a:latin typeface="Arial"/>
                <a:cs typeface="Arial"/>
              </a:rPr>
              <a:t>eventos  </a:t>
            </a:r>
            <a:r>
              <a:rPr sz="1800" b="1" spc="-5" dirty="0">
                <a:latin typeface="Arial"/>
                <a:cs typeface="Arial"/>
              </a:rPr>
              <a:t>relacionados.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"/>
              <a:cs typeface="Arial"/>
            </a:endParaRPr>
          </a:p>
          <a:p>
            <a:pPr marL="187960" marR="361251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dirty="0">
                <a:latin typeface="Arial"/>
                <a:cs typeface="Arial"/>
              </a:rPr>
              <a:t>adjuntos </a:t>
            </a:r>
            <a:r>
              <a:rPr sz="1800" b="1" spc="-5" dirty="0">
                <a:latin typeface="Arial"/>
                <a:cs typeface="Arial"/>
              </a:rPr>
              <a:t>pueden consultarse para ayudar en </a:t>
            </a:r>
            <a:r>
              <a:rPr sz="1800" b="1" dirty="0">
                <a:latin typeface="Arial"/>
                <a:cs typeface="Arial"/>
              </a:rPr>
              <a:t>la  </a:t>
            </a:r>
            <a:r>
              <a:rPr sz="1800" b="1" spc="-5" dirty="0">
                <a:latin typeface="Arial"/>
                <a:cs typeface="Arial"/>
              </a:rPr>
              <a:t>generación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informes de </a:t>
            </a:r>
            <a:r>
              <a:rPr sz="1800" b="1" dirty="0">
                <a:latin typeface="Arial"/>
                <a:cs typeface="Arial"/>
              </a:rPr>
              <a:t>auditoría </a:t>
            </a:r>
            <a:r>
              <a:rPr sz="1800" b="1" spc="-5" dirty="0">
                <a:latin typeface="Arial"/>
                <a:cs typeface="Arial"/>
              </a:rPr>
              <a:t>precisos y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completos.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18796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Los datos </a:t>
            </a:r>
            <a:r>
              <a:rPr sz="1800" b="1" spc="-5" dirty="0">
                <a:latin typeface="Arial"/>
                <a:cs typeface="Arial"/>
              </a:rPr>
              <a:t>del </a:t>
            </a:r>
            <a:r>
              <a:rPr sz="1800" b="1" spc="-10" dirty="0">
                <a:latin typeface="Arial"/>
                <a:cs typeface="Arial"/>
              </a:rPr>
              <a:t>evento </a:t>
            </a:r>
            <a:r>
              <a:rPr sz="1800" b="1" spc="-5" dirty="0">
                <a:latin typeface="Arial"/>
                <a:cs typeface="Arial"/>
              </a:rPr>
              <a:t>se agregan para </a:t>
            </a:r>
            <a:r>
              <a:rPr sz="1800" b="1" dirty="0">
                <a:latin typeface="Arial"/>
                <a:cs typeface="Arial"/>
              </a:rPr>
              <a:t>que los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  <a:p>
            <a:pPr marL="18796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relacionados </a:t>
            </a:r>
            <a:r>
              <a:rPr sz="1800" b="1" spc="-10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asocien entre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sí.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Arial"/>
              <a:cs typeface="Arial"/>
            </a:endParaRPr>
          </a:p>
          <a:p>
            <a:pPr marL="182880" marR="378269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Esto permite al administrador </a:t>
            </a:r>
            <a:r>
              <a:rPr sz="1800" b="1" dirty="0">
                <a:latin typeface="Arial"/>
                <a:cs typeface="Arial"/>
              </a:rPr>
              <a:t>consultar </a:t>
            </a:r>
            <a:r>
              <a:rPr sz="1800" b="1" spc="-5" dirty="0">
                <a:latin typeface="Arial"/>
                <a:cs typeface="Arial"/>
              </a:rPr>
              <a:t>eficazmente el  almacén de </a:t>
            </a:r>
            <a:r>
              <a:rPr sz="1800" b="1" spc="-10" dirty="0">
                <a:latin typeface="Arial"/>
                <a:cs typeface="Arial"/>
              </a:rPr>
              <a:t>eventos </a:t>
            </a:r>
            <a:r>
              <a:rPr sz="1800" b="1" spc="-5" dirty="0">
                <a:latin typeface="Arial"/>
                <a:cs typeface="Arial"/>
              </a:rPr>
              <a:t>para </a:t>
            </a:r>
            <a:r>
              <a:rPr sz="1800" b="1" dirty="0">
                <a:latin typeface="Arial"/>
                <a:cs typeface="Arial"/>
              </a:rPr>
              <a:t>obtener </a:t>
            </a:r>
            <a:r>
              <a:rPr sz="1800" b="1" spc="-5" dirty="0">
                <a:latin typeface="Arial"/>
                <a:cs typeface="Arial"/>
              </a:rPr>
              <a:t>información de </a:t>
            </a:r>
            <a:r>
              <a:rPr sz="1800" b="1" dirty="0">
                <a:latin typeface="Arial"/>
                <a:cs typeface="Arial"/>
              </a:rPr>
              <a:t>auditoría  </a:t>
            </a:r>
            <a:r>
              <a:rPr sz="1800" b="1" spc="-5" dirty="0">
                <a:latin typeface="Arial"/>
                <a:cs typeface="Arial"/>
              </a:rPr>
              <a:t>significativa.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312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Procesamiento 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Eventos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516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Appended Events 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35938"/>
            <a:ext cx="10681970" cy="4987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related asynchronously published events be effectively stored and</a:t>
            </a:r>
            <a:r>
              <a:rPr sz="2000" b="1" i="1" spc="-2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queried?</a:t>
            </a:r>
            <a:endParaRPr sz="2000">
              <a:latin typeface="Arial"/>
              <a:cs typeface="Arial"/>
            </a:endParaRPr>
          </a:p>
          <a:p>
            <a:pPr marL="149860">
              <a:lnSpc>
                <a:spcPct val="100000"/>
              </a:lnSpc>
              <a:spcBef>
                <a:spcPts val="1789"/>
              </a:spcBef>
            </a:pPr>
            <a:r>
              <a:rPr sz="1500" b="1" dirty="0">
                <a:latin typeface="Arial"/>
                <a:cs typeface="Arial"/>
              </a:rPr>
              <a:t>Existen diferentes </a:t>
            </a:r>
            <a:r>
              <a:rPr sz="1500" b="1" spc="-5" dirty="0">
                <a:latin typeface="Arial"/>
                <a:cs typeface="Arial"/>
              </a:rPr>
              <a:t>variaciones de la arquitectura que </a:t>
            </a:r>
            <a:r>
              <a:rPr sz="1500" b="1" dirty="0">
                <a:latin typeface="Arial"/>
                <a:cs typeface="Arial"/>
              </a:rPr>
              <a:t>se </a:t>
            </a:r>
            <a:r>
              <a:rPr sz="1500" b="1" spc="-5" dirty="0">
                <a:latin typeface="Arial"/>
                <a:cs typeface="Arial"/>
              </a:rPr>
              <a:t>pueden implementar para soportar este</a:t>
            </a:r>
            <a:r>
              <a:rPr sz="1500" b="1" spc="-7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sistema.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Arial"/>
              <a:cs typeface="Arial"/>
            </a:endParaRPr>
          </a:p>
          <a:p>
            <a:pPr marL="149860" marR="447675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El microservicio de publicación puede tener su propia base de datos de </a:t>
            </a:r>
            <a:r>
              <a:rPr sz="1500" b="1" spc="-10" dirty="0">
                <a:latin typeface="Arial"/>
                <a:cs typeface="Arial"/>
              </a:rPr>
              <a:t>eventos </a:t>
            </a:r>
            <a:r>
              <a:rPr sz="1500" b="1" spc="-5" dirty="0">
                <a:latin typeface="Arial"/>
                <a:cs typeface="Arial"/>
              </a:rPr>
              <a:t>local y puede publicar </a:t>
            </a:r>
            <a:r>
              <a:rPr sz="1500" b="1" spc="-10" dirty="0">
                <a:latin typeface="Arial"/>
                <a:cs typeface="Arial"/>
              </a:rPr>
              <a:t>eventos  </a:t>
            </a:r>
            <a:r>
              <a:rPr sz="1500" b="1" spc="-5" dirty="0">
                <a:latin typeface="Arial"/>
                <a:cs typeface="Arial"/>
              </a:rPr>
              <a:t>adicionales en un </a:t>
            </a:r>
            <a:r>
              <a:rPr sz="1500" b="1" dirty="0">
                <a:latin typeface="Arial"/>
                <a:cs typeface="Arial"/>
              </a:rPr>
              <a:t>almacén </a:t>
            </a:r>
            <a:r>
              <a:rPr sz="1500" b="1" spc="-5" dirty="0">
                <a:latin typeface="Arial"/>
                <a:cs typeface="Arial"/>
              </a:rPr>
              <a:t>central de</a:t>
            </a:r>
            <a:r>
              <a:rPr sz="1500" b="1" spc="-8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eventos.</a:t>
            </a:r>
            <a:endParaRPr sz="1500">
              <a:latin typeface="Arial"/>
              <a:cs typeface="Arial"/>
            </a:endParaRPr>
          </a:p>
          <a:p>
            <a:pPr marL="149860" marR="5080">
              <a:lnSpc>
                <a:spcPct val="100000"/>
              </a:lnSpc>
              <a:spcBef>
                <a:spcPts val="1465"/>
              </a:spcBef>
            </a:pPr>
            <a:r>
              <a:rPr sz="1500" b="1" spc="-15" dirty="0">
                <a:latin typeface="Arial"/>
                <a:cs typeface="Arial"/>
              </a:rPr>
              <a:t>Algunos </a:t>
            </a:r>
            <a:r>
              <a:rPr sz="1500" b="1" spc="-10" dirty="0">
                <a:latin typeface="Arial"/>
                <a:cs typeface="Arial"/>
              </a:rPr>
              <a:t>eventos </a:t>
            </a:r>
            <a:r>
              <a:rPr sz="1500" b="1" spc="-5" dirty="0">
                <a:latin typeface="Arial"/>
                <a:cs typeface="Arial"/>
              </a:rPr>
              <a:t>pueden considerarse </a:t>
            </a:r>
            <a:r>
              <a:rPr sz="1500" b="1" spc="-10" dirty="0">
                <a:latin typeface="Arial"/>
                <a:cs typeface="Arial"/>
              </a:rPr>
              <a:t>privados </a:t>
            </a:r>
            <a:r>
              <a:rPr sz="1500" b="1" dirty="0">
                <a:latin typeface="Arial"/>
                <a:cs typeface="Arial"/>
              </a:rPr>
              <a:t>o </a:t>
            </a:r>
            <a:r>
              <a:rPr sz="1500" b="1" spc="-5" dirty="0">
                <a:latin typeface="Arial"/>
                <a:cs typeface="Arial"/>
              </a:rPr>
              <a:t>pueden tener </a:t>
            </a:r>
            <a:r>
              <a:rPr sz="1500" b="1" dirty="0">
                <a:latin typeface="Arial"/>
                <a:cs typeface="Arial"/>
              </a:rPr>
              <a:t>restricciones </a:t>
            </a:r>
            <a:r>
              <a:rPr sz="1500" b="1" spc="-5" dirty="0">
                <a:latin typeface="Arial"/>
                <a:cs typeface="Arial"/>
              </a:rPr>
              <a:t>de acceso de seguridad, en </a:t>
            </a:r>
            <a:r>
              <a:rPr sz="1500" b="1" spc="-20" dirty="0">
                <a:latin typeface="Arial"/>
                <a:cs typeface="Arial"/>
              </a:rPr>
              <a:t>cuyo </a:t>
            </a:r>
            <a:r>
              <a:rPr sz="1500" b="1" spc="-5" dirty="0">
                <a:latin typeface="Arial"/>
                <a:cs typeface="Arial"/>
              </a:rPr>
              <a:t>caso  el microservicio de publicación puede optar por mantenerlos solo en la base de datos de eventos local y no  publicarlos en el </a:t>
            </a:r>
            <a:r>
              <a:rPr sz="1500" b="1" dirty="0">
                <a:latin typeface="Arial"/>
                <a:cs typeface="Arial"/>
              </a:rPr>
              <a:t>almacén </a:t>
            </a:r>
            <a:r>
              <a:rPr sz="1500" b="1" spc="-5" dirty="0">
                <a:latin typeface="Arial"/>
                <a:cs typeface="Arial"/>
              </a:rPr>
              <a:t>central de</a:t>
            </a:r>
            <a:r>
              <a:rPr sz="1500" b="1" spc="-9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eventos.</a:t>
            </a:r>
            <a:endParaRPr sz="1500">
              <a:latin typeface="Arial"/>
              <a:cs typeface="Arial"/>
            </a:endParaRPr>
          </a:p>
          <a:p>
            <a:pPr marL="149860" marR="1221105">
              <a:lnSpc>
                <a:spcPct val="100000"/>
              </a:lnSpc>
              <a:spcBef>
                <a:spcPts val="1365"/>
              </a:spcBef>
            </a:pPr>
            <a:r>
              <a:rPr sz="1500" b="1" spc="-5" dirty="0">
                <a:latin typeface="Arial"/>
                <a:cs typeface="Arial"/>
              </a:rPr>
              <a:t>Puede </a:t>
            </a:r>
            <a:r>
              <a:rPr sz="1500" b="1" dirty="0">
                <a:latin typeface="Arial"/>
                <a:cs typeface="Arial"/>
              </a:rPr>
              <a:t>tener </a:t>
            </a:r>
            <a:r>
              <a:rPr sz="1500" b="1" spc="-5" dirty="0">
                <a:latin typeface="Arial"/>
                <a:cs typeface="Arial"/>
              </a:rPr>
              <a:t>sentido aplicar </a:t>
            </a:r>
            <a:r>
              <a:rPr sz="1500" b="1" dirty="0">
                <a:latin typeface="Arial"/>
                <a:cs typeface="Arial"/>
              </a:rPr>
              <a:t>el </a:t>
            </a:r>
            <a:r>
              <a:rPr sz="1500" b="1" spc="-5" dirty="0">
                <a:latin typeface="Arial"/>
                <a:cs typeface="Arial"/>
              </a:rPr>
              <a:t>patrón “Container Sidecar” para permitir que </a:t>
            </a:r>
            <a:r>
              <a:rPr sz="1500" b="1" dirty="0">
                <a:latin typeface="Arial"/>
                <a:cs typeface="Arial"/>
              </a:rPr>
              <a:t>el </a:t>
            </a:r>
            <a:r>
              <a:rPr sz="1500" b="1" spc="-5" dirty="0">
                <a:latin typeface="Arial"/>
                <a:cs typeface="Arial"/>
              </a:rPr>
              <a:t>microservicio delegue </a:t>
            </a:r>
            <a:r>
              <a:rPr sz="1500" b="1" dirty="0">
                <a:latin typeface="Arial"/>
                <a:cs typeface="Arial"/>
              </a:rPr>
              <a:t>el  </a:t>
            </a:r>
            <a:r>
              <a:rPr sz="1500" b="1" spc="-5" dirty="0">
                <a:latin typeface="Arial"/>
                <a:cs typeface="Arial"/>
              </a:rPr>
              <a:t>procesamiento de datos y anexos de </a:t>
            </a:r>
            <a:r>
              <a:rPr sz="1500" b="1" spc="-10" dirty="0">
                <a:latin typeface="Arial"/>
                <a:cs typeface="Arial"/>
              </a:rPr>
              <a:t>eventos </a:t>
            </a:r>
            <a:r>
              <a:rPr sz="1500" b="1" spc="-5" dirty="0">
                <a:latin typeface="Arial"/>
                <a:cs typeface="Arial"/>
              </a:rPr>
              <a:t>al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sidecar.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Arial"/>
              <a:cs typeface="Arial"/>
            </a:endParaRPr>
          </a:p>
          <a:p>
            <a:pPr marL="149860" marR="994410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Un beneficio adicional para la aplicación de este patrón es la posibilidad de suscribir microservicios para  experimentar un rendimiento</a:t>
            </a:r>
            <a:r>
              <a:rPr sz="1500" b="1" spc="-5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mejorado.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Arial"/>
              <a:cs typeface="Arial"/>
            </a:endParaRPr>
          </a:p>
          <a:p>
            <a:pPr marL="149860" marR="314325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En lugar de tener que suscribirse y </a:t>
            </a:r>
            <a:r>
              <a:rPr sz="1500" b="1" dirty="0">
                <a:latin typeface="Arial"/>
                <a:cs typeface="Arial"/>
              </a:rPr>
              <a:t>recibir </a:t>
            </a:r>
            <a:r>
              <a:rPr sz="1500" b="1" spc="-5" dirty="0">
                <a:latin typeface="Arial"/>
                <a:cs typeface="Arial"/>
              </a:rPr>
              <a:t>notificaciones de una </a:t>
            </a:r>
            <a:r>
              <a:rPr sz="1500" b="1" dirty="0">
                <a:latin typeface="Arial"/>
                <a:cs typeface="Arial"/>
              </a:rPr>
              <a:t>serie </a:t>
            </a:r>
            <a:r>
              <a:rPr sz="1500" b="1" spc="-5" dirty="0">
                <a:latin typeface="Arial"/>
                <a:cs typeface="Arial"/>
              </a:rPr>
              <a:t>de </a:t>
            </a:r>
            <a:r>
              <a:rPr sz="1500" b="1" spc="-10" dirty="0">
                <a:latin typeface="Arial"/>
                <a:cs typeface="Arial"/>
              </a:rPr>
              <a:t>eventos </a:t>
            </a:r>
            <a:r>
              <a:rPr sz="1500" b="1" spc="-5" dirty="0">
                <a:latin typeface="Arial"/>
                <a:cs typeface="Arial"/>
              </a:rPr>
              <a:t>específicos, los microservicios  pueden suscribirse y </a:t>
            </a:r>
            <a:r>
              <a:rPr sz="1500" b="1" dirty="0">
                <a:latin typeface="Arial"/>
                <a:cs typeface="Arial"/>
              </a:rPr>
              <a:t>recibir </a:t>
            </a:r>
            <a:r>
              <a:rPr sz="1500" b="1" spc="-5" dirty="0">
                <a:latin typeface="Arial"/>
                <a:cs typeface="Arial"/>
              </a:rPr>
              <a:t>notificaciones de un conjunto de </a:t>
            </a:r>
            <a:r>
              <a:rPr sz="1500" b="1" spc="-10" dirty="0">
                <a:latin typeface="Arial"/>
                <a:cs typeface="Arial"/>
              </a:rPr>
              <a:t>eventos</a:t>
            </a:r>
            <a:r>
              <a:rPr sz="1500" b="1" spc="-6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adjuntos.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al"/>
              <a:cs typeface="Arial"/>
            </a:endParaRPr>
          </a:p>
          <a:p>
            <a:pPr marL="161290" marR="1746250">
              <a:lnSpc>
                <a:spcPts val="1789"/>
              </a:lnSpc>
            </a:pPr>
            <a:r>
              <a:rPr sz="1500" b="1" spc="-10" dirty="0">
                <a:latin typeface="Arial"/>
                <a:cs typeface="Arial"/>
              </a:rPr>
              <a:t>Tenga </a:t>
            </a:r>
            <a:r>
              <a:rPr sz="1500" b="1" dirty="0">
                <a:latin typeface="Arial"/>
                <a:cs typeface="Arial"/>
              </a:rPr>
              <a:t>en </a:t>
            </a:r>
            <a:r>
              <a:rPr sz="1500" b="1" spc="-5" dirty="0">
                <a:latin typeface="Arial"/>
                <a:cs typeface="Arial"/>
              </a:rPr>
              <a:t>cuenta que </a:t>
            </a:r>
            <a:r>
              <a:rPr sz="1500" b="1" dirty="0">
                <a:latin typeface="Arial"/>
                <a:cs typeface="Arial"/>
              </a:rPr>
              <a:t>este </a:t>
            </a:r>
            <a:r>
              <a:rPr sz="1500" b="1" spc="-5" dirty="0">
                <a:latin typeface="Arial"/>
                <a:cs typeface="Arial"/>
              </a:rPr>
              <a:t>patrón </a:t>
            </a:r>
            <a:r>
              <a:rPr sz="1500" b="1" dirty="0">
                <a:latin typeface="Arial"/>
                <a:cs typeface="Arial"/>
              </a:rPr>
              <a:t>es </a:t>
            </a:r>
            <a:r>
              <a:rPr sz="1500" b="1" spc="-5" dirty="0">
                <a:latin typeface="Arial"/>
                <a:cs typeface="Arial"/>
              </a:rPr>
              <a:t>una variación especializada del patrón de </a:t>
            </a:r>
            <a:r>
              <a:rPr sz="1500" b="1" dirty="0">
                <a:latin typeface="Arial"/>
                <a:cs typeface="Arial"/>
              </a:rPr>
              <a:t>la </a:t>
            </a:r>
            <a:r>
              <a:rPr sz="1500" b="1" spc="-5" dirty="0">
                <a:latin typeface="Arial"/>
                <a:cs typeface="Arial"/>
              </a:rPr>
              <a:t>industria </a:t>
            </a:r>
            <a:r>
              <a:rPr sz="1500" b="1" spc="-10" dirty="0">
                <a:latin typeface="Arial"/>
                <a:cs typeface="Arial"/>
              </a:rPr>
              <a:t>“Event  </a:t>
            </a:r>
            <a:r>
              <a:rPr sz="1500" b="1" spc="-5" dirty="0">
                <a:latin typeface="Arial"/>
                <a:cs typeface="Arial"/>
              </a:rPr>
              <a:t>Sourcing</a:t>
            </a:r>
            <a:r>
              <a:rPr sz="1500" b="1" spc="-5" dirty="0">
                <a:latin typeface="Times New Roman"/>
                <a:cs typeface="Times New Roman"/>
              </a:rPr>
              <a:t>”.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4315" y="2068449"/>
            <a:ext cx="54330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Patrones de</a:t>
            </a:r>
            <a:r>
              <a:rPr sz="4400" spc="-70" dirty="0"/>
              <a:t> </a:t>
            </a:r>
            <a:r>
              <a:rPr sz="4400" dirty="0"/>
              <a:t>Utilidad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091439"/>
            <a:ext cx="12192000" cy="2675255"/>
            <a:chOff x="0" y="2091439"/>
            <a:chExt cx="12192000" cy="2675255"/>
          </a:xfrm>
        </p:grpSpPr>
        <p:sp>
          <p:nvSpPr>
            <p:cNvPr id="9" name="object 9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5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22731" y="1681352"/>
            <a:ext cx="949198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Este </a:t>
            </a:r>
            <a:r>
              <a:rPr sz="2000" b="1" dirty="0">
                <a:latin typeface="Arial"/>
                <a:cs typeface="Arial"/>
              </a:rPr>
              <a:t>conjunto final de patrones aborda las funciones comunes y</a:t>
            </a:r>
            <a:r>
              <a:rPr sz="2000" b="1" spc="-1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transversales  de utilidad o a </a:t>
            </a:r>
            <a:r>
              <a:rPr sz="2000" b="1" spc="-5" dirty="0">
                <a:latin typeface="Arial"/>
                <a:cs typeface="Arial"/>
              </a:rPr>
              <a:t>nivel </a:t>
            </a:r>
            <a:r>
              <a:rPr sz="2000" b="1" dirty="0">
                <a:latin typeface="Arial"/>
                <a:cs typeface="Arial"/>
              </a:rPr>
              <a:t>de infraestructura requeridas para administrar  implementaciones de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5049" y="3388867"/>
            <a:ext cx="424561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Se cubren los siguientes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patrones: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Log</a:t>
            </a:r>
            <a:r>
              <a:rPr sz="2000" b="1" spc="-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Aggregator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Distributed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Diagnostics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4321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Log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Aggregator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835910"/>
            <a:ext cx="985139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logs generated by multiple  microservices be regularly collected and  stored </a:t>
            </a:r>
            <a:r>
              <a:rPr sz="4000" b="1" i="1" dirty="0">
                <a:solidFill>
                  <a:srgbClr val="FD9200"/>
                </a:solidFill>
                <a:latin typeface="Arial"/>
                <a:cs typeface="Arial"/>
              </a:rPr>
              <a:t>in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a central</a:t>
            </a:r>
            <a:r>
              <a:rPr sz="4000" b="1" i="1" spc="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location?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321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Log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Aggregator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472420" cy="4229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logs generated by multiple microservices be regularly collected and stored</a:t>
            </a:r>
            <a:r>
              <a:rPr sz="2000" b="1" i="1" spc="-2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  a central</a:t>
            </a:r>
            <a:r>
              <a:rPr sz="2000" b="1" i="1" spc="-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location?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Arial"/>
              <a:cs typeface="Arial"/>
            </a:endParaRPr>
          </a:p>
          <a:p>
            <a:pPr marL="272415">
              <a:lnSpc>
                <a:spcPct val="100000"/>
              </a:lnSpc>
            </a:pPr>
            <a:r>
              <a:rPr sz="1800" b="1" spc="-30" dirty="0">
                <a:latin typeface="Arial"/>
                <a:cs typeface="Arial"/>
              </a:rPr>
              <a:t>Al </a:t>
            </a:r>
            <a:r>
              <a:rPr sz="1800" b="1" spc="-5" dirty="0">
                <a:latin typeface="Arial"/>
                <a:cs typeface="Arial"/>
              </a:rPr>
              <a:t>implementar microservicios, cada </a:t>
            </a:r>
            <a:r>
              <a:rPr sz="1800" b="1" dirty="0">
                <a:latin typeface="Arial"/>
                <a:cs typeface="Arial"/>
              </a:rPr>
              <a:t>uno </a:t>
            </a:r>
            <a:r>
              <a:rPr sz="1800" b="1" spc="-5" dirty="0">
                <a:latin typeface="Arial"/>
                <a:cs typeface="Arial"/>
              </a:rPr>
              <a:t>genera su </a:t>
            </a:r>
            <a:r>
              <a:rPr sz="1800" b="1" dirty="0">
                <a:latin typeface="Arial"/>
                <a:cs typeface="Arial"/>
              </a:rPr>
              <a:t>propio conjunto </a:t>
            </a:r>
            <a:r>
              <a:rPr sz="1800" b="1" spc="-5" dirty="0">
                <a:latin typeface="Arial"/>
                <a:cs typeface="Arial"/>
              </a:rPr>
              <a:t>de registros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1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servicio.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Arial"/>
              <a:cs typeface="Arial"/>
            </a:endParaRPr>
          </a:p>
          <a:p>
            <a:pPr marL="27241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formato y la </a:t>
            </a:r>
            <a:r>
              <a:rPr sz="1800" b="1" spc="-10" dirty="0">
                <a:latin typeface="Arial"/>
                <a:cs typeface="Arial"/>
              </a:rPr>
              <a:t>vista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cada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utiliza </a:t>
            </a:r>
            <a:r>
              <a:rPr sz="1800" b="1" spc="-5" dirty="0">
                <a:latin typeface="Arial"/>
                <a:cs typeface="Arial"/>
              </a:rPr>
              <a:t>para generar y almacenar</a:t>
            </a:r>
            <a:r>
              <a:rPr sz="1800" b="1" spc="1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sus</a:t>
            </a:r>
            <a:endParaRPr sz="1800">
              <a:latin typeface="Arial"/>
              <a:cs typeface="Arial"/>
            </a:endParaRPr>
          </a:p>
          <a:p>
            <a:pPr marL="27241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registros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menudo es diferente </a:t>
            </a:r>
            <a:r>
              <a:rPr sz="1800" b="1" dirty="0">
                <a:latin typeface="Arial"/>
                <a:cs typeface="Arial"/>
              </a:rPr>
              <a:t>de otros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Arial"/>
              <a:cs typeface="Arial"/>
            </a:endParaRPr>
          </a:p>
          <a:p>
            <a:pPr marL="272415" marR="95948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En </a:t>
            </a:r>
            <a:r>
              <a:rPr sz="1800" b="1" spc="-10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diagrama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la </a:t>
            </a:r>
            <a:r>
              <a:rPr sz="1800" b="1" dirty="0">
                <a:latin typeface="Arial"/>
                <a:cs typeface="Arial"/>
              </a:rPr>
              <a:t>página siguiente, los </a:t>
            </a:r>
            <a:r>
              <a:rPr sz="1800" b="1" spc="-10" dirty="0">
                <a:latin typeface="Arial"/>
                <a:cs typeface="Arial"/>
              </a:rPr>
              <a:t>microservicios </a:t>
            </a:r>
            <a:r>
              <a:rPr sz="1800" b="1" spc="-30" dirty="0">
                <a:latin typeface="Arial"/>
                <a:cs typeface="Arial"/>
              </a:rPr>
              <a:t>A, </a:t>
            </a:r>
            <a:r>
              <a:rPr sz="1800" b="1" spc="-5" dirty="0">
                <a:latin typeface="Arial"/>
                <a:cs typeface="Arial"/>
              </a:rPr>
              <a:t>B y C tienen sus </a:t>
            </a:r>
            <a:r>
              <a:rPr sz="1800" b="1" dirty="0">
                <a:latin typeface="Arial"/>
                <a:cs typeface="Arial"/>
              </a:rPr>
              <a:t>propias  </a:t>
            </a:r>
            <a:r>
              <a:rPr sz="1800" b="1" spc="-5" dirty="0">
                <a:latin typeface="Arial"/>
                <a:cs typeface="Arial"/>
              </a:rPr>
              <a:t>bases de datos y cada </a:t>
            </a:r>
            <a:r>
              <a:rPr sz="1800" b="1" dirty="0">
                <a:latin typeface="Arial"/>
                <a:cs typeface="Arial"/>
              </a:rPr>
              <a:t>uno </a:t>
            </a:r>
            <a:r>
              <a:rPr sz="1800" b="1" spc="-5" dirty="0">
                <a:latin typeface="Arial"/>
                <a:cs typeface="Arial"/>
              </a:rPr>
              <a:t>genera sus </a:t>
            </a:r>
            <a:r>
              <a:rPr sz="1800" b="1" dirty="0">
                <a:latin typeface="Arial"/>
                <a:cs typeface="Arial"/>
              </a:rPr>
              <a:t>propios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registros.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"/>
              <a:cs typeface="Arial"/>
            </a:endParaRPr>
          </a:p>
          <a:p>
            <a:pPr marL="272415" marR="14605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departamento de </a:t>
            </a:r>
            <a:r>
              <a:rPr sz="1800" b="1" dirty="0">
                <a:latin typeface="Arial"/>
                <a:cs typeface="Arial"/>
              </a:rPr>
              <a:t>TI </a:t>
            </a:r>
            <a:r>
              <a:rPr sz="1800" b="1" spc="-5" dirty="0">
                <a:latin typeface="Arial"/>
                <a:cs typeface="Arial"/>
              </a:rPr>
              <a:t>debe encontrar </a:t>
            </a:r>
            <a:r>
              <a:rPr sz="1800" b="1" dirty="0">
                <a:latin typeface="Arial"/>
                <a:cs typeface="Arial"/>
              </a:rPr>
              <a:t>una solución que </a:t>
            </a:r>
            <a:r>
              <a:rPr sz="1800" b="1" spc="-5" dirty="0">
                <a:latin typeface="Arial"/>
                <a:cs typeface="Arial"/>
              </a:rPr>
              <a:t>permita recopilar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registros </a:t>
            </a:r>
            <a:r>
              <a:rPr sz="1800" b="1" dirty="0">
                <a:latin typeface="Arial"/>
                <a:cs typeface="Arial"/>
              </a:rPr>
              <a:t>de  </a:t>
            </a:r>
            <a:r>
              <a:rPr sz="1800" b="1" spc="-10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al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generados </a:t>
            </a:r>
            <a:r>
              <a:rPr sz="1800" b="1" dirty="0">
                <a:latin typeface="Arial"/>
                <a:cs typeface="Arial"/>
              </a:rPr>
              <a:t>por los </a:t>
            </a:r>
            <a:r>
              <a:rPr sz="1800" b="1" spc="-5" dirty="0">
                <a:latin typeface="Arial"/>
                <a:cs typeface="Arial"/>
              </a:rPr>
              <a:t>tres microservicios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5" dirty="0">
                <a:latin typeface="Arial"/>
                <a:cs typeface="Arial"/>
              </a:rPr>
              <a:t>almacenarlos en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base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datos  de registro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321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Log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Aggregator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30635" y="2322526"/>
            <a:ext cx="2985595" cy="36302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10472420" cy="3218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logs generated by multiple microservices be regularly collected and stored</a:t>
            </a:r>
            <a:r>
              <a:rPr sz="2000" b="1" i="1" spc="-2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  a central</a:t>
            </a:r>
            <a:r>
              <a:rPr sz="2000" b="1" i="1" spc="-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location?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259079" marR="4403725">
              <a:lnSpc>
                <a:spcPct val="100000"/>
              </a:lnSpc>
              <a:spcBef>
                <a:spcPts val="1925"/>
              </a:spcBef>
            </a:pP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microservicios </a:t>
            </a:r>
            <a:r>
              <a:rPr sz="1800" b="1" spc="-30" dirty="0">
                <a:latin typeface="Arial"/>
                <a:cs typeface="Arial"/>
              </a:rPr>
              <a:t>A, </a:t>
            </a:r>
            <a:r>
              <a:rPr sz="1800" b="1" spc="-5" dirty="0">
                <a:latin typeface="Arial"/>
                <a:cs typeface="Arial"/>
              </a:rPr>
              <a:t>B y C </a:t>
            </a:r>
            <a:r>
              <a:rPr sz="1800" b="1" spc="-10" dirty="0">
                <a:latin typeface="Arial"/>
                <a:cs typeface="Arial"/>
              </a:rPr>
              <a:t>envían </a:t>
            </a:r>
            <a:r>
              <a:rPr sz="1800" b="1" spc="-5" dirty="0">
                <a:latin typeface="Arial"/>
                <a:cs typeface="Arial"/>
              </a:rPr>
              <a:t>cada </a:t>
            </a:r>
            <a:r>
              <a:rPr sz="1800" b="1" dirty="0">
                <a:latin typeface="Arial"/>
                <a:cs typeface="Arial"/>
              </a:rPr>
              <a:t>uno </a:t>
            </a:r>
            <a:r>
              <a:rPr sz="1800" b="1" spc="-5" dirty="0">
                <a:latin typeface="Arial"/>
                <a:cs typeface="Arial"/>
              </a:rPr>
              <a:t>su  información de registro a sus </a:t>
            </a:r>
            <a:r>
              <a:rPr sz="1800" b="1" dirty="0">
                <a:latin typeface="Arial"/>
                <a:cs typeface="Arial"/>
              </a:rPr>
              <a:t>propias </a:t>
            </a:r>
            <a:r>
              <a:rPr sz="1800" b="1" spc="-5" dirty="0">
                <a:latin typeface="Arial"/>
                <a:cs typeface="Arial"/>
              </a:rPr>
              <a:t>bases de datos  dedicadas.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Arial"/>
              <a:cs typeface="Arial"/>
            </a:endParaRPr>
          </a:p>
          <a:p>
            <a:pPr marL="259079" marR="51562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administrador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puede acceder a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10" dirty="0">
                <a:latin typeface="Arial"/>
                <a:cs typeface="Arial"/>
              </a:rPr>
              <a:t>vista  </a:t>
            </a:r>
            <a:r>
              <a:rPr sz="1800" b="1" dirty="0">
                <a:latin typeface="Arial"/>
                <a:cs typeface="Arial"/>
              </a:rPr>
              <a:t>combinada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datos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registro.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163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Log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Aggregator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79027" y="1995866"/>
            <a:ext cx="2686088" cy="40123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10472420" cy="4581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logs generated by multiple microservices be regularly collected and stored</a:t>
            </a:r>
            <a:r>
              <a:rPr sz="2000" b="1" i="1" spc="-2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  a central</a:t>
            </a:r>
            <a:r>
              <a:rPr sz="2000" b="1" i="1" spc="-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location?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"/>
              <a:cs typeface="Arial"/>
            </a:endParaRPr>
          </a:p>
          <a:p>
            <a:pPr marL="181610" marR="337566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utiliza un componente </a:t>
            </a:r>
            <a:r>
              <a:rPr sz="1800" b="1" spc="-5" dirty="0">
                <a:latin typeface="Arial"/>
                <a:cs typeface="Arial"/>
              </a:rPr>
              <a:t>agregador especial para conectarse a  cada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para leer y recopilar sus registros y  almacenarlos en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repositorio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central.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"/>
              <a:cs typeface="Arial"/>
            </a:endParaRPr>
          </a:p>
          <a:p>
            <a:pPr marL="181610" marR="3348990" algn="just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Si los </a:t>
            </a:r>
            <a:r>
              <a:rPr sz="1800" b="1" spc="-5" dirty="0">
                <a:latin typeface="Arial"/>
                <a:cs typeface="Arial"/>
              </a:rPr>
              <a:t>registros recopilados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diferentes microservicios deben  formatearse </a:t>
            </a:r>
            <a:r>
              <a:rPr sz="1800" b="1" dirty="0">
                <a:latin typeface="Arial"/>
                <a:cs typeface="Arial"/>
              </a:rPr>
              <a:t>de una </a:t>
            </a:r>
            <a:r>
              <a:rPr sz="1800" b="1" spc="-5" dirty="0">
                <a:latin typeface="Arial"/>
                <a:cs typeface="Arial"/>
              </a:rPr>
              <a:t>manera específica, el patrón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“Predefined  Data </a:t>
            </a:r>
            <a:r>
              <a:rPr sz="1800" b="1" dirty="0">
                <a:latin typeface="Arial"/>
                <a:cs typeface="Arial"/>
              </a:rPr>
              <a:t>View”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aplicar </a:t>
            </a:r>
            <a:r>
              <a:rPr sz="1800" b="1" dirty="0">
                <a:latin typeface="Arial"/>
                <a:cs typeface="Arial"/>
              </a:rPr>
              <a:t>junto </a:t>
            </a:r>
            <a:r>
              <a:rPr sz="1800" b="1" spc="-5" dirty="0">
                <a:latin typeface="Arial"/>
                <a:cs typeface="Arial"/>
              </a:rPr>
              <a:t>este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patrón.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81610" marR="3691254">
              <a:lnSpc>
                <a:spcPct val="100000"/>
              </a:lnSpc>
              <a:spcBef>
                <a:spcPts val="1370"/>
              </a:spcBef>
            </a:pPr>
            <a:r>
              <a:rPr sz="1800" b="1" dirty="0">
                <a:latin typeface="Arial"/>
                <a:cs typeface="Arial"/>
              </a:rPr>
              <a:t>También </a:t>
            </a:r>
            <a:r>
              <a:rPr sz="1800" b="1" spc="-5" dirty="0">
                <a:latin typeface="Arial"/>
                <a:cs typeface="Arial"/>
              </a:rPr>
              <a:t>se puede aplicar con el patrón “Container Sidecar”  para realizar cualquier formateo </a:t>
            </a:r>
            <a:r>
              <a:rPr sz="1800" b="1" dirty="0">
                <a:latin typeface="Arial"/>
                <a:cs typeface="Arial"/>
              </a:rPr>
              <a:t>de datos </a:t>
            </a:r>
            <a:r>
              <a:rPr sz="1800" b="1" spc="-5" dirty="0">
                <a:latin typeface="Arial"/>
                <a:cs typeface="Arial"/>
              </a:rPr>
              <a:t>necesario antes </a:t>
            </a:r>
            <a:r>
              <a:rPr sz="1800" b="1" dirty="0">
                <a:latin typeface="Arial"/>
                <a:cs typeface="Arial"/>
              </a:rPr>
              <a:t>de  que los </a:t>
            </a:r>
            <a:r>
              <a:rPr sz="1800" b="1" spc="-5" dirty="0">
                <a:latin typeface="Arial"/>
                <a:cs typeface="Arial"/>
              </a:rPr>
              <a:t>datos se escriban en la base de datos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registro  central.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163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Log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Aggregator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53368" y="1973506"/>
            <a:ext cx="2856094" cy="405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10472420" cy="4719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logs generated by multiple microservices be regularly collected and stored</a:t>
            </a:r>
            <a:r>
              <a:rPr sz="2000" b="1" i="1" spc="-2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  a central</a:t>
            </a:r>
            <a:r>
              <a:rPr sz="2000" b="1" i="1" spc="-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location?</a:t>
            </a:r>
            <a:endParaRPr sz="20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1780"/>
              </a:spcBef>
            </a:pPr>
            <a:r>
              <a:rPr sz="1600" b="1" spc="-5" dirty="0">
                <a:latin typeface="Arial"/>
                <a:cs typeface="Arial"/>
              </a:rPr>
              <a:t>En el diagrama los registros del Microservicio A requieren</a:t>
            </a:r>
            <a:r>
              <a:rPr sz="1600" b="1" spc="1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reformatearse.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Arial"/>
              <a:cs typeface="Arial"/>
            </a:endParaRPr>
          </a:p>
          <a:p>
            <a:pPr marL="92075" marR="336994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Un agregador de registros se implementa como un microservicio junto  con el </a:t>
            </a:r>
            <a:r>
              <a:rPr sz="1600" b="1" spc="-10" dirty="0">
                <a:latin typeface="Arial"/>
                <a:cs typeface="Arial"/>
              </a:rPr>
              <a:t>Adaptador </a:t>
            </a:r>
            <a:r>
              <a:rPr sz="1600" b="1" spc="-30" dirty="0">
                <a:latin typeface="Arial"/>
                <a:cs typeface="Arial"/>
              </a:rPr>
              <a:t>A,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puede realizar el procesamiento de formateo de  datos para el agregador de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registros.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L="92075" marR="339026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En este escenario, los datos de registro recopilados de los  microservicios B y C se </a:t>
            </a:r>
            <a:r>
              <a:rPr sz="1600" b="1" spc="-10" dirty="0">
                <a:latin typeface="Arial"/>
                <a:cs typeface="Arial"/>
              </a:rPr>
              <a:t>envían </a:t>
            </a:r>
            <a:r>
              <a:rPr sz="1600" b="1" spc="-5" dirty="0">
                <a:latin typeface="Arial"/>
                <a:cs typeface="Arial"/>
              </a:rPr>
              <a:t>directamente a la base de datos de  registro </a:t>
            </a:r>
            <a:r>
              <a:rPr sz="1600" b="1" spc="-30" dirty="0">
                <a:latin typeface="Arial"/>
                <a:cs typeface="Arial"/>
              </a:rPr>
              <a:t>A, </a:t>
            </a:r>
            <a:r>
              <a:rPr sz="1600" b="1" spc="-5" dirty="0">
                <a:latin typeface="Arial"/>
                <a:cs typeface="Arial"/>
              </a:rPr>
              <a:t>pero los datos de registro recopilados del microservicio A se  </a:t>
            </a:r>
            <a:r>
              <a:rPr sz="1600" b="1" spc="-10" dirty="0">
                <a:latin typeface="Arial"/>
                <a:cs typeface="Arial"/>
              </a:rPr>
              <a:t>envían </a:t>
            </a:r>
            <a:r>
              <a:rPr sz="1600" b="1" spc="-5" dirty="0">
                <a:latin typeface="Arial"/>
                <a:cs typeface="Arial"/>
              </a:rPr>
              <a:t>al adaptador A para </a:t>
            </a:r>
            <a:r>
              <a:rPr sz="1600" b="1" spc="-15" dirty="0">
                <a:latin typeface="Arial"/>
                <a:cs typeface="Arial"/>
              </a:rPr>
              <a:t>volver </a:t>
            </a:r>
            <a:r>
              <a:rPr sz="1600" b="1" spc="-5" dirty="0">
                <a:latin typeface="Arial"/>
                <a:cs typeface="Arial"/>
              </a:rPr>
              <a:t>a formatearlos antes de </a:t>
            </a:r>
            <a:r>
              <a:rPr sz="1600" b="1" spc="-10" dirty="0">
                <a:latin typeface="Arial"/>
                <a:cs typeface="Arial"/>
              </a:rPr>
              <a:t>enviarlos </a:t>
            </a:r>
            <a:r>
              <a:rPr sz="1600" b="1" spc="-5" dirty="0">
                <a:latin typeface="Arial"/>
                <a:cs typeface="Arial"/>
              </a:rPr>
              <a:t>a la  base de </a:t>
            </a:r>
            <a:r>
              <a:rPr sz="1600" b="1" spc="-10" dirty="0">
                <a:latin typeface="Arial"/>
                <a:cs typeface="Arial"/>
              </a:rPr>
              <a:t>datos </a:t>
            </a:r>
            <a:r>
              <a:rPr sz="1600" b="1" spc="-5" dirty="0">
                <a:latin typeface="Arial"/>
                <a:cs typeface="Arial"/>
              </a:rPr>
              <a:t>de registro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L="92075" marR="366204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Tenga en cuenta también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se puede configurar un agregador de  registros para recopilar datos de registro durante ciertos períodos de  tiempo y de forma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regular.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506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Distributed Diagnostics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-2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835910"/>
            <a:ext cx="1026922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microservice diagnostics data be  more efficiently acted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upon </a:t>
            </a:r>
            <a:r>
              <a:rPr sz="4000" b="1" i="1" dirty="0">
                <a:solidFill>
                  <a:srgbClr val="FD9200"/>
                </a:solidFill>
                <a:latin typeface="Arial"/>
                <a:cs typeface="Arial"/>
              </a:rPr>
              <a:t>in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response to  problem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conditions?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557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Container Sidecar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85777" y="2499408"/>
            <a:ext cx="3000704" cy="34060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9593580" cy="5102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efficiently interact with required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utility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components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 services?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 dirty="0">
              <a:latin typeface="Arial"/>
              <a:cs typeface="Arial"/>
            </a:endParaRPr>
          </a:p>
          <a:p>
            <a:pPr marL="1574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contenedor </a:t>
            </a:r>
            <a:r>
              <a:rPr sz="1800" b="1" dirty="0">
                <a:latin typeface="Arial"/>
                <a:cs typeface="Arial"/>
              </a:rPr>
              <a:t>utilizado </a:t>
            </a:r>
            <a:r>
              <a:rPr sz="1800" b="1" spc="-5" dirty="0">
                <a:latin typeface="Arial"/>
                <a:cs typeface="Arial"/>
              </a:rPr>
              <a:t>para alojar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componentes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 dirty="0">
              <a:latin typeface="Arial"/>
              <a:cs typeface="Arial"/>
            </a:endParaRPr>
          </a:p>
          <a:p>
            <a:pPr marL="15748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denomina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sidecar.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 dirty="0">
              <a:latin typeface="Arial"/>
              <a:cs typeface="Arial"/>
            </a:endParaRPr>
          </a:p>
          <a:p>
            <a:pPr marL="157480" marR="255079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Si se </a:t>
            </a:r>
            <a:r>
              <a:rPr sz="1800" b="1" spc="-5" dirty="0">
                <a:latin typeface="Arial"/>
                <a:cs typeface="Arial"/>
              </a:rPr>
              <a:t>producen excepciones en </a:t>
            </a:r>
            <a:r>
              <a:rPr sz="1800" b="1" dirty="0">
                <a:latin typeface="Arial"/>
                <a:cs typeface="Arial"/>
              </a:rPr>
              <a:t>tiempo de </a:t>
            </a:r>
            <a:r>
              <a:rPr sz="1800" b="1" spc="-5" dirty="0">
                <a:latin typeface="Arial"/>
                <a:cs typeface="Arial"/>
              </a:rPr>
              <a:t>ejecución </a:t>
            </a:r>
            <a:r>
              <a:rPr sz="1800" b="1" dirty="0">
                <a:latin typeface="Arial"/>
                <a:cs typeface="Arial"/>
              </a:rPr>
              <a:t>en el  </a:t>
            </a:r>
            <a:r>
              <a:rPr sz="1800" b="1" spc="-5" dirty="0">
                <a:latin typeface="Arial"/>
                <a:cs typeface="Arial"/>
              </a:rPr>
              <a:t>sidecar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impacta en cascada al </a:t>
            </a:r>
            <a:r>
              <a:rPr sz="1800" b="1" dirty="0">
                <a:latin typeface="Arial"/>
                <a:cs typeface="Arial"/>
              </a:rPr>
              <a:t>despliegue del</a:t>
            </a:r>
            <a:r>
              <a:rPr sz="1800" b="1" spc="-5" dirty="0">
                <a:latin typeface="Arial"/>
                <a:cs typeface="Arial"/>
              </a:rPr>
              <a:t> microservicio.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 dirty="0">
              <a:latin typeface="Arial"/>
              <a:cs typeface="Arial"/>
            </a:endParaRPr>
          </a:p>
          <a:p>
            <a:pPr marL="154940" marR="280035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sidecar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es necesariamente parte </a:t>
            </a:r>
            <a:r>
              <a:rPr sz="1800" b="1" dirty="0">
                <a:latin typeface="Arial"/>
                <a:cs typeface="Arial"/>
              </a:rPr>
              <a:t>de la </a:t>
            </a:r>
            <a:r>
              <a:rPr sz="1800" b="1" spc="-5" dirty="0">
                <a:latin typeface="Arial"/>
                <a:cs typeface="Arial"/>
              </a:rPr>
              <a:t>implementación  </a:t>
            </a:r>
            <a:r>
              <a:rPr sz="1800" b="1" dirty="0">
                <a:latin typeface="Arial"/>
                <a:cs typeface="Arial"/>
              </a:rPr>
              <a:t>principal </a:t>
            </a:r>
            <a:r>
              <a:rPr sz="1800" b="1" spc="-5" dirty="0">
                <a:latin typeface="Arial"/>
                <a:cs typeface="Arial"/>
              </a:rPr>
              <a:t>del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spc="-5" dirty="0">
                <a:latin typeface="Arial"/>
                <a:cs typeface="Arial"/>
              </a:rPr>
              <a:t>pero está </a:t>
            </a:r>
            <a:r>
              <a:rPr sz="1800" b="1" spc="-5" dirty="0">
                <a:latin typeface="Arial"/>
                <a:cs typeface="Arial"/>
              </a:rPr>
              <a:t>dedicado y conectado al  microservicio.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Arial"/>
              <a:cs typeface="Arial"/>
            </a:endParaRPr>
          </a:p>
          <a:p>
            <a:pPr marL="154940" marR="30549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Si se </a:t>
            </a:r>
            <a:r>
              <a:rPr sz="1800" b="1" spc="-10" dirty="0">
                <a:latin typeface="Arial"/>
                <a:cs typeface="Arial"/>
              </a:rPr>
              <a:t>mueve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o </a:t>
            </a:r>
            <a:r>
              <a:rPr sz="1800" b="1" spc="-10" dirty="0">
                <a:latin typeface="Arial"/>
                <a:cs typeface="Arial"/>
              </a:rPr>
              <a:t>su </a:t>
            </a:r>
            <a:r>
              <a:rPr sz="1800" b="1" dirty="0">
                <a:latin typeface="Arial"/>
                <a:cs typeface="Arial"/>
              </a:rPr>
              <a:t>contenedor </a:t>
            </a:r>
            <a:r>
              <a:rPr sz="1800" b="1" spc="-5" dirty="0">
                <a:latin typeface="Arial"/>
                <a:cs typeface="Arial"/>
              </a:rPr>
              <a:t>el sidecar se  </a:t>
            </a:r>
            <a:r>
              <a:rPr sz="1800" b="1" spc="-10" dirty="0">
                <a:latin typeface="Arial"/>
                <a:cs typeface="Arial"/>
              </a:rPr>
              <a:t>mueve </a:t>
            </a:r>
            <a:r>
              <a:rPr sz="1800" b="1" dirty="0">
                <a:latin typeface="Arial"/>
                <a:cs typeface="Arial"/>
              </a:rPr>
              <a:t>junto con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él.</a:t>
            </a:r>
            <a:endParaRPr sz="1800" dirty="0">
              <a:latin typeface="Arial"/>
              <a:cs typeface="Arial"/>
            </a:endParaRPr>
          </a:p>
          <a:p>
            <a:pPr marL="162560" marR="3061970">
              <a:lnSpc>
                <a:spcPct val="100000"/>
              </a:lnSpc>
              <a:spcBef>
                <a:spcPts val="1500"/>
              </a:spcBef>
            </a:pPr>
            <a:r>
              <a:rPr sz="1800" spc="-5" dirty="0">
                <a:latin typeface="Arial"/>
                <a:cs typeface="Arial"/>
              </a:rPr>
              <a:t>Además, </a:t>
            </a:r>
            <a:r>
              <a:rPr sz="1800" b="1" spc="-5" dirty="0">
                <a:latin typeface="Arial"/>
                <a:cs typeface="Arial"/>
              </a:rPr>
              <a:t>para cada </a:t>
            </a:r>
            <a:r>
              <a:rPr sz="1800" b="1" dirty="0">
                <a:latin typeface="Arial"/>
                <a:cs typeface="Arial"/>
              </a:rPr>
              <a:t>instancia del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generada  también se crea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instancia de sidecar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correspondiente.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5854865" y="846787"/>
            <a:ext cx="5872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Coloque esa lógica utilitaria junto con el </a:t>
            </a:r>
            <a:r>
              <a:rPr lang="es-ES" dirty="0" err="1" smtClean="0">
                <a:solidFill>
                  <a:srgbClr val="7030A0"/>
                </a:solidFill>
              </a:rPr>
              <a:t>microservicio</a:t>
            </a:r>
            <a:r>
              <a:rPr lang="es-ES" dirty="0" smtClean="0">
                <a:solidFill>
                  <a:srgbClr val="7030A0"/>
                </a:solidFill>
              </a:rPr>
              <a:t> (DLL), </a:t>
            </a:r>
          </a:p>
          <a:p>
            <a:r>
              <a:rPr lang="es-ES" dirty="0" smtClean="0">
                <a:solidFill>
                  <a:srgbClr val="7030A0"/>
                </a:solidFill>
              </a:rPr>
              <a:t>Pero si falla puede impactar en tiempo de ejecución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179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506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Distributed Diagnostics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2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506710" cy="4954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9367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diagnostics data be more efficiently acted upon in response</a:t>
            </a:r>
            <a:r>
              <a:rPr sz="2000" b="1" i="1" spc="-229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problem</a:t>
            </a:r>
            <a:r>
              <a:rPr sz="2000" b="1" i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conditions?</a:t>
            </a:r>
            <a:endParaRPr sz="2000">
              <a:latin typeface="Arial"/>
              <a:cs typeface="Arial"/>
            </a:endParaRPr>
          </a:p>
          <a:p>
            <a:pPr marL="273685" marR="266700">
              <a:lnSpc>
                <a:spcPct val="100000"/>
              </a:lnSpc>
              <a:spcBef>
                <a:spcPts val="1735"/>
              </a:spcBef>
            </a:pPr>
            <a:r>
              <a:rPr sz="1800" b="1" spc="-5" dirty="0">
                <a:latin typeface="Arial"/>
                <a:cs typeface="Arial"/>
              </a:rPr>
              <a:t>Cada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generalmente generará sus </a:t>
            </a:r>
            <a:r>
              <a:rPr sz="1800" b="1" dirty="0">
                <a:latin typeface="Arial"/>
                <a:cs typeface="Arial"/>
              </a:rPr>
              <a:t>propios </a:t>
            </a:r>
            <a:r>
              <a:rPr sz="1800" b="1" spc="-5" dirty="0">
                <a:latin typeface="Arial"/>
                <a:cs typeface="Arial"/>
              </a:rPr>
              <a:t>datos de diagnóstico y registros de  </a:t>
            </a:r>
            <a:r>
              <a:rPr sz="1800" b="1" spc="-10" dirty="0">
                <a:latin typeface="Arial"/>
                <a:cs typeface="Arial"/>
              </a:rPr>
              <a:t>servicios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relacionados.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Arial"/>
              <a:cs typeface="Arial"/>
            </a:endParaRPr>
          </a:p>
          <a:p>
            <a:pPr marL="27368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Estos </a:t>
            </a:r>
            <a:r>
              <a:rPr sz="1800" b="1" dirty="0">
                <a:latin typeface="Arial"/>
                <a:cs typeface="Arial"/>
              </a:rPr>
              <a:t>datos </a:t>
            </a:r>
            <a:r>
              <a:rPr sz="1800" b="1" spc="-5" dirty="0">
                <a:latin typeface="Arial"/>
                <a:cs typeface="Arial"/>
              </a:rPr>
              <a:t>generalmente se almacenan </a:t>
            </a:r>
            <a:r>
              <a:rPr sz="1800" b="1" dirty="0">
                <a:latin typeface="Arial"/>
                <a:cs typeface="Arial"/>
              </a:rPr>
              <a:t>en un </a:t>
            </a:r>
            <a:r>
              <a:rPr sz="1800" b="1" spc="-5" dirty="0">
                <a:latin typeface="Arial"/>
                <a:cs typeface="Arial"/>
              </a:rPr>
              <a:t>repositorio central </a:t>
            </a:r>
            <a:r>
              <a:rPr sz="1800" b="1" dirty="0">
                <a:latin typeface="Arial"/>
                <a:cs typeface="Arial"/>
              </a:rPr>
              <a:t>que proporciona a los</a:t>
            </a:r>
            <a:endParaRPr sz="1800">
              <a:latin typeface="Arial"/>
              <a:cs typeface="Arial"/>
            </a:endParaRPr>
          </a:p>
          <a:p>
            <a:pPr marL="27368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administradores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10" dirty="0">
                <a:latin typeface="Arial"/>
                <a:cs typeface="Arial"/>
              </a:rPr>
              <a:t>vista </a:t>
            </a:r>
            <a:r>
              <a:rPr sz="1800" b="1" spc="-5" dirty="0">
                <a:latin typeface="Arial"/>
                <a:cs typeface="Arial"/>
              </a:rPr>
              <a:t>central </a:t>
            </a:r>
            <a:r>
              <a:rPr sz="1800" b="1" dirty="0">
                <a:latin typeface="Arial"/>
                <a:cs typeface="Arial"/>
              </a:rPr>
              <a:t>de todos los </a:t>
            </a:r>
            <a:r>
              <a:rPr sz="1800" b="1" spc="-5" dirty="0">
                <a:latin typeface="Arial"/>
                <a:cs typeface="Arial"/>
              </a:rPr>
              <a:t>diagnósticos de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Arial"/>
              <a:cs typeface="Arial"/>
            </a:endParaRPr>
          </a:p>
          <a:p>
            <a:pPr marL="273685" marR="34734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A medida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aumenta el número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microservicios, la cantidad de información y datos de  diagnóstico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aumentar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significativamente.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0">
              <a:latin typeface="Arial"/>
              <a:cs typeface="Arial"/>
            </a:endParaRPr>
          </a:p>
          <a:p>
            <a:pPr marL="273685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Cuando se </a:t>
            </a:r>
            <a:r>
              <a:rPr sz="1800" b="1" dirty="0">
                <a:latin typeface="Arial"/>
                <a:cs typeface="Arial"/>
              </a:rPr>
              <a:t>utiliza un </a:t>
            </a:r>
            <a:r>
              <a:rPr sz="1800" b="1" spc="-5" dirty="0">
                <a:latin typeface="Arial"/>
                <a:cs typeface="Arial"/>
              </a:rPr>
              <a:t>sistema centralizado para almacenar datos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diagnóstico para </a:t>
            </a:r>
            <a:r>
              <a:rPr sz="1800" b="1" dirty="0">
                <a:latin typeface="Arial"/>
                <a:cs typeface="Arial"/>
              </a:rPr>
              <a:t>la  </a:t>
            </a:r>
            <a:r>
              <a:rPr sz="1800" b="1" spc="-5" dirty="0">
                <a:latin typeface="Arial"/>
                <a:cs typeface="Arial"/>
              </a:rPr>
              <a:t>resolución de problemas y para </a:t>
            </a:r>
            <a:r>
              <a:rPr sz="1800" b="1" dirty="0">
                <a:latin typeface="Arial"/>
                <a:cs typeface="Arial"/>
              </a:rPr>
              <a:t>fines de </a:t>
            </a:r>
            <a:r>
              <a:rPr sz="1800" b="1" spc="-5" dirty="0">
                <a:latin typeface="Arial"/>
                <a:cs typeface="Arial"/>
              </a:rPr>
              <a:t>diagnóstico de excepciones,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dar como  resultado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base de datos </a:t>
            </a:r>
            <a:r>
              <a:rPr sz="1800" b="1" dirty="0">
                <a:latin typeface="Arial"/>
                <a:cs typeface="Arial"/>
              </a:rPr>
              <a:t>hinchada que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spc="-15" dirty="0">
                <a:latin typeface="Arial"/>
                <a:cs typeface="Arial"/>
              </a:rPr>
              <a:t>vuelve </a:t>
            </a:r>
            <a:r>
              <a:rPr sz="1800" b="1" spc="-5" dirty="0">
                <a:latin typeface="Arial"/>
                <a:cs typeface="Arial"/>
              </a:rPr>
              <a:t>pesada e ineficiente para soportar tareas  de resolución de problemas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urgentes.</a:t>
            </a:r>
            <a:endParaRPr sz="1800">
              <a:latin typeface="Arial"/>
              <a:cs typeface="Arial"/>
            </a:endParaRPr>
          </a:p>
          <a:p>
            <a:pPr marL="273685">
              <a:lnSpc>
                <a:spcPct val="100000"/>
              </a:lnSpc>
              <a:spcBef>
                <a:spcPts val="1685"/>
              </a:spcBef>
            </a:pP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diagramas de </a:t>
            </a:r>
            <a:r>
              <a:rPr sz="1800" b="1" dirty="0">
                <a:latin typeface="Arial"/>
                <a:cs typeface="Arial"/>
              </a:rPr>
              <a:t>la página siguiente </a:t>
            </a:r>
            <a:r>
              <a:rPr sz="1800" b="1" spc="-5" dirty="0">
                <a:latin typeface="Arial"/>
                <a:cs typeface="Arial"/>
              </a:rPr>
              <a:t>ilustran </a:t>
            </a:r>
            <a:r>
              <a:rPr sz="1800" b="1" dirty="0">
                <a:latin typeface="Arial"/>
                <a:cs typeface="Arial"/>
              </a:rPr>
              <a:t>dos </a:t>
            </a:r>
            <a:r>
              <a:rPr sz="1800" b="1" spc="-10" dirty="0">
                <a:latin typeface="Arial"/>
                <a:cs typeface="Arial"/>
              </a:rPr>
              <a:t>variaciones </a:t>
            </a:r>
            <a:r>
              <a:rPr sz="1800" b="1" spc="-5" dirty="0">
                <a:latin typeface="Arial"/>
                <a:cs typeface="Arial"/>
              </a:rPr>
              <a:t>de este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506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Distributed Diagnostics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2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31811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diagnostics data be more efficiently acted upon in response</a:t>
            </a:r>
            <a:r>
              <a:rPr sz="2000" b="1" i="1" spc="-229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problem</a:t>
            </a:r>
            <a:r>
              <a:rPr sz="2000" b="1" i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conditions?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91608" y="2231118"/>
            <a:ext cx="3058160" cy="3041015"/>
            <a:chOff x="1691608" y="2231118"/>
            <a:chExt cx="3058160" cy="3041015"/>
          </a:xfrm>
        </p:grpSpPr>
        <p:sp>
          <p:nvSpPr>
            <p:cNvPr id="13" name="object 13"/>
            <p:cNvSpPr/>
            <p:nvPr/>
          </p:nvSpPr>
          <p:spPr>
            <a:xfrm>
              <a:off x="1691608" y="2231118"/>
              <a:ext cx="2827106" cy="30404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1" y="4102703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362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82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4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103"/>
                  </a:lnTo>
                  <a:lnTo>
                    <a:pt x="246642" y="191103"/>
                  </a:lnTo>
                  <a:lnTo>
                    <a:pt x="243347" y="187515"/>
                  </a:lnTo>
                  <a:lnTo>
                    <a:pt x="234047" y="180629"/>
                  </a:lnTo>
                  <a:lnTo>
                    <a:pt x="223900" y="176053"/>
                  </a:lnTo>
                  <a:lnTo>
                    <a:pt x="213371" y="173882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4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42" y="191103"/>
                  </a:moveTo>
                  <a:lnTo>
                    <a:pt x="203914" y="191103"/>
                  </a:lnTo>
                  <a:lnTo>
                    <a:pt x="210806" y="191392"/>
                  </a:lnTo>
                  <a:lnTo>
                    <a:pt x="217805" y="193325"/>
                  </a:lnTo>
                  <a:lnTo>
                    <a:pt x="223900" y="195611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34"/>
                  </a:lnTo>
                  <a:lnTo>
                    <a:pt x="246642" y="191103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631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260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75"/>
                  </a:lnTo>
                  <a:lnTo>
                    <a:pt x="448560" y="133488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663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33" y="104590"/>
                  </a:lnTo>
                  <a:lnTo>
                    <a:pt x="523954" y="104590"/>
                  </a:lnTo>
                  <a:lnTo>
                    <a:pt x="517144" y="103282"/>
                  </a:lnTo>
                  <a:lnTo>
                    <a:pt x="510476" y="100423"/>
                  </a:lnTo>
                  <a:lnTo>
                    <a:pt x="504189" y="96027"/>
                  </a:lnTo>
                  <a:lnTo>
                    <a:pt x="498284" y="90084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465" y="17176"/>
                  </a:lnTo>
                  <a:lnTo>
                    <a:pt x="551195" y="13604"/>
                  </a:lnTo>
                  <a:lnTo>
                    <a:pt x="541895" y="6713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505"/>
                  </a:lnTo>
                  <a:lnTo>
                    <a:pt x="523954" y="104590"/>
                  </a:lnTo>
                  <a:lnTo>
                    <a:pt x="565233" y="104590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465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54"/>
                  </a:lnTo>
                  <a:lnTo>
                    <a:pt x="554465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3151" y="5455107"/>
            <a:ext cx="397827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Los datos de diagnóstico se recopilan de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servicios  individuales </a:t>
            </a:r>
            <a:r>
              <a:rPr sz="1400" dirty="0">
                <a:latin typeface="Arial"/>
                <a:cs typeface="Arial"/>
              </a:rPr>
              <a:t>y se almacenan en el repositorio del  sistema de diagnóstico </a:t>
            </a:r>
            <a:r>
              <a:rPr sz="1400" spc="-5" dirty="0">
                <a:latin typeface="Arial"/>
                <a:cs typeface="Arial"/>
              </a:rPr>
              <a:t>centralizado. </a:t>
            </a:r>
            <a:r>
              <a:rPr sz="1400" dirty="0">
                <a:latin typeface="Arial"/>
                <a:cs typeface="Arial"/>
              </a:rPr>
              <a:t>El equipo de  soporte consulta este repositorio para recopilar  datos de diagnóstico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específicos.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27723" y="2080136"/>
            <a:ext cx="3777615" cy="3162935"/>
            <a:chOff x="6427723" y="2080136"/>
            <a:chExt cx="3777615" cy="3162935"/>
          </a:xfrm>
        </p:grpSpPr>
        <p:sp>
          <p:nvSpPr>
            <p:cNvPr id="17" name="object 17"/>
            <p:cNvSpPr/>
            <p:nvPr/>
          </p:nvSpPr>
          <p:spPr>
            <a:xfrm>
              <a:off x="6630818" y="2225040"/>
              <a:ext cx="3573916" cy="30175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27723" y="2080136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79033" y="5455107"/>
            <a:ext cx="367982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En este modelo, cada </a:t>
            </a:r>
            <a:r>
              <a:rPr sz="1400" spc="-5" dirty="0">
                <a:latin typeface="Arial"/>
                <a:cs typeface="Arial"/>
              </a:rPr>
              <a:t>microservicio </a:t>
            </a:r>
            <a:r>
              <a:rPr sz="1400" dirty="0">
                <a:latin typeface="Arial"/>
                <a:cs typeface="Arial"/>
              </a:rPr>
              <a:t>tiene su  propio conjunto de registros en una base de  datos local y los datos de diagnóstico se  </a:t>
            </a:r>
            <a:r>
              <a:rPr sz="1400" spc="-5" dirty="0">
                <a:latin typeface="Arial"/>
                <a:cs typeface="Arial"/>
              </a:rPr>
              <a:t>extraen </a:t>
            </a:r>
            <a:r>
              <a:rPr sz="1400" dirty="0">
                <a:latin typeface="Arial"/>
                <a:cs typeface="Arial"/>
              </a:rPr>
              <a:t>de estas bases de datos al sistema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  diagnóstico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central.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19396" y="3200526"/>
            <a:ext cx="1510411" cy="9123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506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Distributed Diagnostics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2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383538"/>
            <a:ext cx="10318115" cy="2915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diagnostics data be more efficiently acted upon in response</a:t>
            </a:r>
            <a:r>
              <a:rPr sz="2000" b="1" i="1" spc="-229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problem</a:t>
            </a:r>
            <a:r>
              <a:rPr sz="2000" b="1" i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conditions?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Arial"/>
              <a:cs typeface="Arial"/>
            </a:endParaRPr>
          </a:p>
          <a:p>
            <a:pPr marL="290830" marR="23431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Es necesaria una solución </a:t>
            </a:r>
            <a:r>
              <a:rPr sz="2000" b="1" spc="-5" dirty="0">
                <a:latin typeface="Arial"/>
                <a:cs typeface="Arial"/>
              </a:rPr>
              <a:t>que utilice </a:t>
            </a:r>
            <a:r>
              <a:rPr sz="2000" b="1" dirty="0">
                <a:latin typeface="Arial"/>
                <a:cs typeface="Arial"/>
              </a:rPr>
              <a:t>la información recopilada y los datos de  diagnóstico utilizando la tecnología 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para implementar un  sistema de soporte de diagnóstico distribuido y escalable, mientras que </a:t>
            </a:r>
            <a:r>
              <a:rPr sz="2000" b="1" spc="-10" dirty="0">
                <a:latin typeface="Arial"/>
                <a:cs typeface="Arial"/>
              </a:rPr>
              <a:t>apoya</a:t>
            </a:r>
            <a:r>
              <a:rPr sz="2000" b="1" spc="-1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  consolidación de los registros en un repositorio central para la gestión y  recopilación de datos de diagnóstico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históricos.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348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Distributed Diagnostics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2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60210" y="2129014"/>
            <a:ext cx="4552227" cy="3875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10318115" cy="5125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diagnostics data be more efficiently acted upon in response</a:t>
            </a:r>
            <a:r>
              <a:rPr sz="2000" b="1" i="1" spc="-229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problem</a:t>
            </a:r>
            <a:r>
              <a:rPr sz="2000" b="1" i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conditions?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Arial"/>
              <a:cs typeface="Arial"/>
            </a:endParaRPr>
          </a:p>
          <a:p>
            <a:pPr marL="193040" marR="5114925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Se introduce un agente de </a:t>
            </a:r>
            <a:r>
              <a:rPr sz="1700" b="1" spc="-10" dirty="0">
                <a:latin typeface="Arial"/>
                <a:cs typeface="Arial"/>
              </a:rPr>
              <a:t>servicio </a:t>
            </a:r>
            <a:r>
              <a:rPr sz="1700" b="1" dirty="0">
                <a:latin typeface="Arial"/>
                <a:cs typeface="Arial"/>
              </a:rPr>
              <a:t>recolector de  diagnóstico para interceptar los datos de  diagnóstico antes de que lleguen al </a:t>
            </a:r>
            <a:r>
              <a:rPr sz="1700" b="1" spc="-5" dirty="0">
                <a:latin typeface="Arial"/>
                <a:cs typeface="Arial"/>
              </a:rPr>
              <a:t>sistema </a:t>
            </a:r>
            <a:r>
              <a:rPr sz="1700" b="1" dirty="0">
                <a:latin typeface="Arial"/>
                <a:cs typeface="Arial"/>
              </a:rPr>
              <a:t>de  diagnóstico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centralizado.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93040" marR="493903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Cuando se encuentran datos preocupantes, el  </a:t>
            </a:r>
            <a:r>
              <a:rPr sz="1700" b="1" spc="-10" dirty="0">
                <a:latin typeface="Arial"/>
                <a:cs typeface="Arial"/>
              </a:rPr>
              <a:t>servicio </a:t>
            </a:r>
            <a:r>
              <a:rPr sz="1700" b="1" dirty="0">
                <a:latin typeface="Arial"/>
                <a:cs typeface="Arial"/>
              </a:rPr>
              <a:t>de recolección de diagnóstico </a:t>
            </a:r>
            <a:r>
              <a:rPr sz="1700" b="1" spc="-5" dirty="0">
                <a:latin typeface="Arial"/>
                <a:cs typeface="Arial"/>
              </a:rPr>
              <a:t>tiene la  </a:t>
            </a:r>
            <a:r>
              <a:rPr sz="1700" b="1" dirty="0">
                <a:latin typeface="Arial"/>
                <a:cs typeface="Arial"/>
              </a:rPr>
              <a:t>oportunidad de </a:t>
            </a:r>
            <a:r>
              <a:rPr sz="1700" b="1" spc="-5" dirty="0">
                <a:latin typeface="Arial"/>
                <a:cs typeface="Arial"/>
              </a:rPr>
              <a:t>invocar </a:t>
            </a:r>
            <a:r>
              <a:rPr sz="1700" b="1" dirty="0">
                <a:latin typeface="Arial"/>
                <a:cs typeface="Arial"/>
              </a:rPr>
              <a:t>un </a:t>
            </a:r>
            <a:r>
              <a:rPr sz="1700" b="1" spc="-5" dirty="0">
                <a:latin typeface="Arial"/>
                <a:cs typeface="Arial"/>
              </a:rPr>
              <a:t>sistema </a:t>
            </a:r>
            <a:r>
              <a:rPr sz="1700" b="1" dirty="0">
                <a:latin typeface="Arial"/>
                <a:cs typeface="Arial"/>
              </a:rPr>
              <a:t>de notificación  para </a:t>
            </a:r>
            <a:r>
              <a:rPr sz="1700" b="1" spc="-5" dirty="0">
                <a:latin typeface="Arial"/>
                <a:cs typeface="Arial"/>
              </a:rPr>
              <a:t>notificar </a:t>
            </a:r>
            <a:r>
              <a:rPr sz="1700" b="1" dirty="0">
                <a:latin typeface="Arial"/>
                <a:cs typeface="Arial"/>
              </a:rPr>
              <a:t>de inmediato a los administradores  sobre una preocupación en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particular.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Arial"/>
              <a:cs typeface="Arial"/>
            </a:endParaRPr>
          </a:p>
          <a:p>
            <a:pPr marL="193040" marR="496951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El </a:t>
            </a:r>
            <a:r>
              <a:rPr sz="1700" b="1" spc="-10" dirty="0">
                <a:latin typeface="Arial"/>
                <a:cs typeface="Arial"/>
              </a:rPr>
              <a:t>servicio </a:t>
            </a:r>
            <a:r>
              <a:rPr sz="1700" b="1" dirty="0">
                <a:latin typeface="Arial"/>
                <a:cs typeface="Arial"/>
              </a:rPr>
              <a:t>de notificación es responsable de  generar una </a:t>
            </a:r>
            <a:r>
              <a:rPr sz="1700" b="1" spc="-5" dirty="0">
                <a:latin typeface="Arial"/>
                <a:cs typeface="Arial"/>
              </a:rPr>
              <a:t>alerta enviando </a:t>
            </a:r>
            <a:r>
              <a:rPr sz="1700" b="1" dirty="0">
                <a:latin typeface="Arial"/>
                <a:cs typeface="Arial"/>
              </a:rPr>
              <a:t>un mensaje al equipo  de soporte de acuerdo con el </a:t>
            </a:r>
            <a:r>
              <a:rPr sz="1700" b="1" spc="-5" dirty="0">
                <a:latin typeface="Arial"/>
                <a:cs typeface="Arial"/>
              </a:rPr>
              <a:t>evento </a:t>
            </a:r>
            <a:r>
              <a:rPr sz="1700" b="1" dirty="0">
                <a:latin typeface="Arial"/>
                <a:cs typeface="Arial"/>
              </a:rPr>
              <a:t>o </a:t>
            </a:r>
            <a:r>
              <a:rPr sz="1700" b="1" spc="-5" dirty="0">
                <a:latin typeface="Arial"/>
                <a:cs typeface="Arial"/>
              </a:rPr>
              <a:t>error </a:t>
            </a:r>
            <a:r>
              <a:rPr sz="1700" b="1" dirty="0">
                <a:latin typeface="Arial"/>
                <a:cs typeface="Arial"/>
              </a:rPr>
              <a:t>que  ocurra, o </a:t>
            </a:r>
            <a:r>
              <a:rPr sz="1700" b="1" spc="-5" dirty="0">
                <a:latin typeface="Arial"/>
                <a:cs typeface="Arial"/>
              </a:rPr>
              <a:t>enviando la </a:t>
            </a:r>
            <a:r>
              <a:rPr sz="1700" b="1" dirty="0">
                <a:latin typeface="Arial"/>
                <a:cs typeface="Arial"/>
              </a:rPr>
              <a:t>información al </a:t>
            </a:r>
            <a:r>
              <a:rPr sz="1700" b="1" spc="-5" dirty="0">
                <a:latin typeface="Arial"/>
                <a:cs typeface="Arial"/>
              </a:rPr>
              <a:t>sistema </a:t>
            </a:r>
            <a:r>
              <a:rPr sz="1700" b="1" dirty="0">
                <a:latin typeface="Arial"/>
                <a:cs typeface="Arial"/>
              </a:rPr>
              <a:t>de  </a:t>
            </a:r>
            <a:r>
              <a:rPr sz="1700" b="1" spc="-5" dirty="0">
                <a:latin typeface="Arial"/>
                <a:cs typeface="Arial"/>
              </a:rPr>
              <a:t>emisión </a:t>
            </a:r>
            <a:r>
              <a:rPr sz="1700" b="1" dirty="0">
                <a:latin typeface="Arial"/>
                <a:cs typeface="Arial"/>
              </a:rPr>
              <a:t>de boletos para </a:t>
            </a:r>
            <a:r>
              <a:rPr sz="1700" b="1" spc="-5" dirty="0">
                <a:latin typeface="Arial"/>
                <a:cs typeface="Arial"/>
              </a:rPr>
              <a:t>levantar </a:t>
            </a:r>
            <a:r>
              <a:rPr sz="1700" b="1" dirty="0">
                <a:latin typeface="Arial"/>
                <a:cs typeface="Arial"/>
              </a:rPr>
              <a:t>un</a:t>
            </a:r>
            <a:r>
              <a:rPr sz="1700" b="1" spc="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ticket.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348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Distributed Diagnostics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2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26682" y="2266188"/>
            <a:ext cx="4741194" cy="3749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383538"/>
            <a:ext cx="10318115" cy="3489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diagnostics data be more efficiently acted upon in response</a:t>
            </a:r>
            <a:r>
              <a:rPr sz="2000" b="1" i="1" spc="-229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problem</a:t>
            </a:r>
            <a:r>
              <a:rPr sz="2000" b="1" i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conditions?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Este patrón se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aplicar </a:t>
            </a:r>
            <a:r>
              <a:rPr sz="1800" b="1" dirty="0">
                <a:latin typeface="Arial"/>
                <a:cs typeface="Arial"/>
              </a:rPr>
              <a:t>junto con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el</a:t>
            </a:r>
            <a:endParaRPr sz="1800">
              <a:latin typeface="Arial"/>
              <a:cs typeface="Arial"/>
            </a:endParaRPr>
          </a:p>
          <a:p>
            <a:pPr marL="167005" marR="497141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patrón </a:t>
            </a:r>
            <a:r>
              <a:rPr sz="1800" b="1" spc="-5" dirty="0">
                <a:latin typeface="Arial"/>
                <a:cs typeface="Arial"/>
              </a:rPr>
              <a:t>“Pre-Defined Data </a:t>
            </a:r>
            <a:r>
              <a:rPr sz="1800" b="1" spc="5" dirty="0">
                <a:latin typeface="Arial"/>
                <a:cs typeface="Arial"/>
              </a:rPr>
              <a:t>View” </a:t>
            </a:r>
            <a:r>
              <a:rPr sz="1800" b="1" dirty="0">
                <a:latin typeface="Arial"/>
                <a:cs typeface="Arial"/>
              </a:rPr>
              <a:t>para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configurar  </a:t>
            </a:r>
            <a:r>
              <a:rPr sz="1800" b="1" spc="-5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recolector de diagnóstico para  recopilar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datos en conformidad </a:t>
            </a:r>
            <a:r>
              <a:rPr sz="1800" b="1" dirty="0">
                <a:latin typeface="Arial"/>
                <a:cs typeface="Arial"/>
              </a:rPr>
              <a:t>con una  </a:t>
            </a:r>
            <a:r>
              <a:rPr sz="1800" b="1" spc="-10" dirty="0">
                <a:latin typeface="Arial"/>
                <a:cs typeface="Arial"/>
              </a:rPr>
              <a:t>vista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predefinida.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  <a:spcBef>
                <a:spcPts val="1755"/>
              </a:spcBef>
            </a:pPr>
            <a:r>
              <a:rPr sz="1800" b="1" spc="-5" dirty="0">
                <a:latin typeface="Arial"/>
                <a:cs typeface="Arial"/>
              </a:rPr>
              <a:t>Se recopila la información específica y se</a:t>
            </a:r>
            <a:endParaRPr sz="18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agrega </a:t>
            </a:r>
            <a:r>
              <a:rPr sz="1800" b="1" dirty="0">
                <a:latin typeface="Arial"/>
                <a:cs typeface="Arial"/>
              </a:rPr>
              <a:t>a la </a:t>
            </a:r>
            <a:r>
              <a:rPr sz="1800" b="1" spc="-10" dirty="0">
                <a:latin typeface="Arial"/>
                <a:cs typeface="Arial"/>
              </a:rPr>
              <a:t>vista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predefinida.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060938" y="2072639"/>
            <a:ext cx="4351020" cy="3957320"/>
            <a:chOff x="7060938" y="2072639"/>
            <a:chExt cx="4351020" cy="3957320"/>
          </a:xfrm>
        </p:grpSpPr>
        <p:sp>
          <p:nvSpPr>
            <p:cNvPr id="8" name="object 8"/>
            <p:cNvSpPr/>
            <p:nvPr/>
          </p:nvSpPr>
          <p:spPr>
            <a:xfrm>
              <a:off x="11239500" y="2072639"/>
              <a:ext cx="172720" cy="172720"/>
            </a:xfrm>
            <a:custGeom>
              <a:avLst/>
              <a:gdLst/>
              <a:ahLst/>
              <a:cxnLst/>
              <a:rect l="l" t="t" r="r" b="b"/>
              <a:pathLst>
                <a:path w="172720" h="172719">
                  <a:moveTo>
                    <a:pt x="172212" y="72644"/>
                  </a:moveTo>
                  <a:lnTo>
                    <a:pt x="166624" y="67056"/>
                  </a:lnTo>
                  <a:lnTo>
                    <a:pt x="105156" y="67056"/>
                  </a:lnTo>
                  <a:lnTo>
                    <a:pt x="105156" y="5588"/>
                  </a:lnTo>
                  <a:lnTo>
                    <a:pt x="99568" y="0"/>
                  </a:lnTo>
                  <a:lnTo>
                    <a:pt x="72644" y="0"/>
                  </a:lnTo>
                  <a:lnTo>
                    <a:pt x="67056" y="5588"/>
                  </a:lnTo>
                  <a:lnTo>
                    <a:pt x="67056" y="67056"/>
                  </a:lnTo>
                  <a:lnTo>
                    <a:pt x="5588" y="67056"/>
                  </a:lnTo>
                  <a:lnTo>
                    <a:pt x="0" y="72644"/>
                  </a:lnTo>
                  <a:lnTo>
                    <a:pt x="0" y="99568"/>
                  </a:lnTo>
                  <a:lnTo>
                    <a:pt x="5588" y="105156"/>
                  </a:lnTo>
                  <a:lnTo>
                    <a:pt x="67056" y="105156"/>
                  </a:lnTo>
                  <a:lnTo>
                    <a:pt x="67056" y="166624"/>
                  </a:lnTo>
                  <a:lnTo>
                    <a:pt x="72644" y="172212"/>
                  </a:lnTo>
                  <a:lnTo>
                    <a:pt x="99568" y="172212"/>
                  </a:lnTo>
                  <a:lnTo>
                    <a:pt x="105156" y="166624"/>
                  </a:lnTo>
                  <a:lnTo>
                    <a:pt x="105156" y="105156"/>
                  </a:lnTo>
                  <a:lnTo>
                    <a:pt x="166624" y="105156"/>
                  </a:lnTo>
                  <a:lnTo>
                    <a:pt x="172212" y="99568"/>
                  </a:lnTo>
                  <a:lnTo>
                    <a:pt x="172212" y="72644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60938" y="2286231"/>
              <a:ext cx="4167601" cy="37433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348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Distributed Diagnostics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2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0537" y="1383538"/>
            <a:ext cx="10318115" cy="4935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diagnostics data be more efficiently acted upon in response</a:t>
            </a:r>
            <a:r>
              <a:rPr sz="2000" b="1" i="1" spc="-229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to  problem</a:t>
            </a:r>
            <a:r>
              <a:rPr sz="2000" b="1" i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conditions?</a:t>
            </a:r>
            <a:endParaRPr sz="2000">
              <a:latin typeface="Arial"/>
              <a:cs typeface="Arial"/>
            </a:endParaRPr>
          </a:p>
          <a:p>
            <a:pPr marL="184785" marR="4135120" algn="just">
              <a:lnSpc>
                <a:spcPct val="100000"/>
              </a:lnSpc>
              <a:spcBef>
                <a:spcPts val="1645"/>
              </a:spcBef>
            </a:pPr>
            <a:r>
              <a:rPr sz="1600" b="1" spc="-15" dirty="0">
                <a:latin typeface="Arial"/>
                <a:cs typeface="Arial"/>
              </a:rPr>
              <a:t>Además, </a:t>
            </a:r>
            <a:r>
              <a:rPr sz="1600" b="1" spc="-5" dirty="0">
                <a:latin typeface="Arial"/>
                <a:cs typeface="Arial"/>
              </a:rPr>
              <a:t>puede ser beneficioso implementar un microservicio  para organizar y reformatear los datos para la </a:t>
            </a:r>
            <a:r>
              <a:rPr sz="1600" b="1" spc="-10" dirty="0">
                <a:latin typeface="Arial"/>
                <a:cs typeface="Arial"/>
              </a:rPr>
              <a:t>vista </a:t>
            </a:r>
            <a:r>
              <a:rPr sz="1600" b="1" spc="-5" dirty="0">
                <a:latin typeface="Arial"/>
                <a:cs typeface="Arial"/>
              </a:rPr>
              <a:t>específica  requerida.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184785" marR="4478020">
              <a:lnSpc>
                <a:spcPct val="100000"/>
              </a:lnSpc>
            </a:pPr>
            <a:r>
              <a:rPr sz="1600" b="1" spc="-30" dirty="0">
                <a:latin typeface="Arial"/>
                <a:cs typeface="Arial"/>
              </a:rPr>
              <a:t>Al </a:t>
            </a:r>
            <a:r>
              <a:rPr sz="1600" b="1" spc="-5" dirty="0">
                <a:latin typeface="Arial"/>
                <a:cs typeface="Arial"/>
              </a:rPr>
              <a:t>hacerlo, el </a:t>
            </a:r>
            <a:r>
              <a:rPr sz="1600" b="1" spc="-10" dirty="0">
                <a:latin typeface="Arial"/>
                <a:cs typeface="Arial"/>
              </a:rPr>
              <a:t>servicio </a:t>
            </a:r>
            <a:r>
              <a:rPr sz="1600" b="1" spc="-5" dirty="0">
                <a:latin typeface="Arial"/>
                <a:cs typeface="Arial"/>
              </a:rPr>
              <a:t>de recolección de diagnósticos solo  cumple la función de inspeccionar los datos recopilados  mientras el formateo se descarga a otro</a:t>
            </a:r>
            <a:r>
              <a:rPr sz="1600" b="1" spc="11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componente.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"/>
              <a:cs typeface="Arial"/>
            </a:endParaRPr>
          </a:p>
          <a:p>
            <a:pPr marL="184785" marR="458724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El diagrama ilustra este escenario tal como lo respalda la  </a:t>
            </a:r>
            <a:r>
              <a:rPr sz="1600" b="1" spc="-10" dirty="0">
                <a:latin typeface="Arial"/>
                <a:cs typeface="Arial"/>
              </a:rPr>
              <a:t>aplicación </a:t>
            </a:r>
            <a:r>
              <a:rPr sz="1600" b="1" spc="-5" dirty="0">
                <a:latin typeface="Arial"/>
                <a:cs typeface="Arial"/>
              </a:rPr>
              <a:t>del </a:t>
            </a:r>
            <a:r>
              <a:rPr sz="1600" b="1" spc="-10" dirty="0">
                <a:latin typeface="Arial"/>
                <a:cs typeface="Arial"/>
              </a:rPr>
              <a:t>patrón </a:t>
            </a:r>
            <a:r>
              <a:rPr sz="1600" b="1" spc="-5" dirty="0">
                <a:latin typeface="Arial"/>
                <a:cs typeface="Arial"/>
              </a:rPr>
              <a:t>de </a:t>
            </a:r>
            <a:r>
              <a:rPr sz="1600" b="1" spc="-10" dirty="0">
                <a:latin typeface="Arial"/>
                <a:cs typeface="Arial"/>
              </a:rPr>
              <a:t>“Container</a:t>
            </a:r>
            <a:r>
              <a:rPr sz="1600" b="1" spc="1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Sidecar”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Arial"/>
              <a:cs typeface="Arial"/>
            </a:endParaRPr>
          </a:p>
          <a:p>
            <a:pPr marL="184785" marR="406654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Esta solución también puede modificarse con el fin de  recopilar información de gobierno y cumplimiento, en </a:t>
            </a:r>
            <a:r>
              <a:rPr sz="1600" b="1" spc="-15" dirty="0">
                <a:latin typeface="Arial"/>
                <a:cs typeface="Arial"/>
              </a:rPr>
              <a:t>cuyo  </a:t>
            </a:r>
            <a:r>
              <a:rPr sz="1600" b="1" spc="-5" dirty="0">
                <a:latin typeface="Arial"/>
                <a:cs typeface="Arial"/>
              </a:rPr>
              <a:t>caso el sistema notifica a las partes responsables en tiempo  real si hay </a:t>
            </a:r>
            <a:r>
              <a:rPr sz="1600" b="1" spc="-10" dirty="0">
                <a:latin typeface="Arial"/>
                <a:cs typeface="Arial"/>
              </a:rPr>
              <a:t>una violación </a:t>
            </a:r>
            <a:r>
              <a:rPr sz="1600" b="1" spc="-5" dirty="0">
                <a:latin typeface="Arial"/>
                <a:cs typeface="Arial"/>
              </a:rPr>
              <a:t>de cumplimiento en el sistema o si tal  </a:t>
            </a:r>
            <a:r>
              <a:rPr sz="1600" b="1" spc="-20" dirty="0">
                <a:latin typeface="Arial"/>
                <a:cs typeface="Arial"/>
              </a:rPr>
              <a:t>vez </a:t>
            </a:r>
            <a:r>
              <a:rPr sz="1600" b="1" spc="-5" dirty="0">
                <a:latin typeface="Arial"/>
                <a:cs typeface="Arial"/>
              </a:rPr>
              <a:t>hay un problema de gobierno en tiempo de</a:t>
            </a:r>
            <a:r>
              <a:rPr sz="1600" b="1" spc="16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ejecución.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708" y="1804238"/>
            <a:ext cx="29229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2FA2DC"/>
                </a:solidFill>
                <a:latin typeface="Arial"/>
                <a:cs typeface="Arial"/>
              </a:rPr>
              <a:t>Recursos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0111" y="1554480"/>
            <a:ext cx="399415" cy="422275"/>
          </a:xfrm>
          <a:custGeom>
            <a:avLst/>
            <a:gdLst/>
            <a:ahLst/>
            <a:cxnLst/>
            <a:rect l="l" t="t" r="r" b="b"/>
            <a:pathLst>
              <a:path w="399414" h="422275">
                <a:moveTo>
                  <a:pt x="79375" y="362712"/>
                </a:moveTo>
                <a:lnTo>
                  <a:pt x="23749" y="362712"/>
                </a:lnTo>
                <a:lnTo>
                  <a:pt x="16206" y="364325"/>
                </a:lnTo>
                <a:lnTo>
                  <a:pt x="9890" y="368665"/>
                </a:lnTo>
                <a:lnTo>
                  <a:pt x="5550" y="374981"/>
                </a:lnTo>
                <a:lnTo>
                  <a:pt x="3937" y="382524"/>
                </a:lnTo>
                <a:lnTo>
                  <a:pt x="3937" y="402336"/>
                </a:lnTo>
                <a:lnTo>
                  <a:pt x="5550" y="409878"/>
                </a:lnTo>
                <a:lnTo>
                  <a:pt x="9890" y="416194"/>
                </a:lnTo>
                <a:lnTo>
                  <a:pt x="16206" y="420534"/>
                </a:lnTo>
                <a:lnTo>
                  <a:pt x="23749" y="422148"/>
                </a:lnTo>
                <a:lnTo>
                  <a:pt x="79375" y="422148"/>
                </a:lnTo>
                <a:lnTo>
                  <a:pt x="86917" y="420534"/>
                </a:lnTo>
                <a:lnTo>
                  <a:pt x="93233" y="416194"/>
                </a:lnTo>
                <a:lnTo>
                  <a:pt x="97573" y="409878"/>
                </a:lnTo>
                <a:lnTo>
                  <a:pt x="99187" y="402336"/>
                </a:lnTo>
                <a:lnTo>
                  <a:pt x="99187" y="399669"/>
                </a:lnTo>
                <a:lnTo>
                  <a:pt x="26415" y="399669"/>
                </a:lnTo>
                <a:lnTo>
                  <a:pt x="26415" y="385191"/>
                </a:lnTo>
                <a:lnTo>
                  <a:pt x="99187" y="385191"/>
                </a:lnTo>
                <a:lnTo>
                  <a:pt x="99187" y="382524"/>
                </a:lnTo>
                <a:lnTo>
                  <a:pt x="97573" y="374981"/>
                </a:lnTo>
                <a:lnTo>
                  <a:pt x="93233" y="368665"/>
                </a:lnTo>
                <a:lnTo>
                  <a:pt x="86917" y="364325"/>
                </a:lnTo>
                <a:lnTo>
                  <a:pt x="79375" y="362712"/>
                </a:lnTo>
                <a:close/>
              </a:path>
              <a:path w="399414" h="422275">
                <a:moveTo>
                  <a:pt x="227456" y="362712"/>
                </a:moveTo>
                <a:lnTo>
                  <a:pt x="171831" y="362712"/>
                </a:lnTo>
                <a:lnTo>
                  <a:pt x="164288" y="364325"/>
                </a:lnTo>
                <a:lnTo>
                  <a:pt x="157972" y="368665"/>
                </a:lnTo>
                <a:lnTo>
                  <a:pt x="153632" y="374981"/>
                </a:lnTo>
                <a:lnTo>
                  <a:pt x="152019" y="382524"/>
                </a:lnTo>
                <a:lnTo>
                  <a:pt x="152019" y="402336"/>
                </a:lnTo>
                <a:lnTo>
                  <a:pt x="153632" y="409878"/>
                </a:lnTo>
                <a:lnTo>
                  <a:pt x="157972" y="416194"/>
                </a:lnTo>
                <a:lnTo>
                  <a:pt x="164288" y="420534"/>
                </a:lnTo>
                <a:lnTo>
                  <a:pt x="171831" y="422148"/>
                </a:lnTo>
                <a:lnTo>
                  <a:pt x="227456" y="422148"/>
                </a:lnTo>
                <a:lnTo>
                  <a:pt x="234999" y="420534"/>
                </a:lnTo>
                <a:lnTo>
                  <a:pt x="241315" y="416194"/>
                </a:lnTo>
                <a:lnTo>
                  <a:pt x="245655" y="409878"/>
                </a:lnTo>
                <a:lnTo>
                  <a:pt x="247269" y="402336"/>
                </a:lnTo>
                <a:lnTo>
                  <a:pt x="247269" y="399669"/>
                </a:lnTo>
                <a:lnTo>
                  <a:pt x="174498" y="399669"/>
                </a:lnTo>
                <a:lnTo>
                  <a:pt x="174498" y="385191"/>
                </a:lnTo>
                <a:lnTo>
                  <a:pt x="247269" y="385191"/>
                </a:lnTo>
                <a:lnTo>
                  <a:pt x="247269" y="382524"/>
                </a:lnTo>
                <a:lnTo>
                  <a:pt x="245655" y="374981"/>
                </a:lnTo>
                <a:lnTo>
                  <a:pt x="241315" y="368665"/>
                </a:lnTo>
                <a:lnTo>
                  <a:pt x="234999" y="364325"/>
                </a:lnTo>
                <a:lnTo>
                  <a:pt x="227456" y="362712"/>
                </a:lnTo>
                <a:close/>
              </a:path>
              <a:path w="399414" h="422275">
                <a:moveTo>
                  <a:pt x="375538" y="362712"/>
                </a:moveTo>
                <a:lnTo>
                  <a:pt x="319913" y="362712"/>
                </a:lnTo>
                <a:lnTo>
                  <a:pt x="312370" y="364325"/>
                </a:lnTo>
                <a:lnTo>
                  <a:pt x="306054" y="368665"/>
                </a:lnTo>
                <a:lnTo>
                  <a:pt x="301714" y="374981"/>
                </a:lnTo>
                <a:lnTo>
                  <a:pt x="300100" y="382524"/>
                </a:lnTo>
                <a:lnTo>
                  <a:pt x="300100" y="402336"/>
                </a:lnTo>
                <a:lnTo>
                  <a:pt x="301714" y="409878"/>
                </a:lnTo>
                <a:lnTo>
                  <a:pt x="306054" y="416194"/>
                </a:lnTo>
                <a:lnTo>
                  <a:pt x="312370" y="420534"/>
                </a:lnTo>
                <a:lnTo>
                  <a:pt x="319913" y="422148"/>
                </a:lnTo>
                <a:lnTo>
                  <a:pt x="375538" y="422148"/>
                </a:lnTo>
                <a:lnTo>
                  <a:pt x="383081" y="420534"/>
                </a:lnTo>
                <a:lnTo>
                  <a:pt x="389397" y="416194"/>
                </a:lnTo>
                <a:lnTo>
                  <a:pt x="393737" y="409878"/>
                </a:lnTo>
                <a:lnTo>
                  <a:pt x="395350" y="402336"/>
                </a:lnTo>
                <a:lnTo>
                  <a:pt x="395350" y="399669"/>
                </a:lnTo>
                <a:lnTo>
                  <a:pt x="322580" y="399669"/>
                </a:lnTo>
                <a:lnTo>
                  <a:pt x="322580" y="385191"/>
                </a:lnTo>
                <a:lnTo>
                  <a:pt x="395350" y="385191"/>
                </a:lnTo>
                <a:lnTo>
                  <a:pt x="395350" y="382524"/>
                </a:lnTo>
                <a:lnTo>
                  <a:pt x="393737" y="374981"/>
                </a:lnTo>
                <a:lnTo>
                  <a:pt x="389397" y="368665"/>
                </a:lnTo>
                <a:lnTo>
                  <a:pt x="383081" y="364325"/>
                </a:lnTo>
                <a:lnTo>
                  <a:pt x="375538" y="362712"/>
                </a:lnTo>
                <a:close/>
              </a:path>
              <a:path w="399414" h="422275">
                <a:moveTo>
                  <a:pt x="99187" y="385191"/>
                </a:moveTo>
                <a:lnTo>
                  <a:pt x="76707" y="385191"/>
                </a:lnTo>
                <a:lnTo>
                  <a:pt x="76707" y="399669"/>
                </a:lnTo>
                <a:lnTo>
                  <a:pt x="99187" y="399669"/>
                </a:lnTo>
                <a:lnTo>
                  <a:pt x="99187" y="385191"/>
                </a:lnTo>
                <a:close/>
              </a:path>
              <a:path w="399414" h="422275">
                <a:moveTo>
                  <a:pt x="247269" y="385191"/>
                </a:moveTo>
                <a:lnTo>
                  <a:pt x="224789" y="385191"/>
                </a:lnTo>
                <a:lnTo>
                  <a:pt x="224789" y="399669"/>
                </a:lnTo>
                <a:lnTo>
                  <a:pt x="247269" y="399669"/>
                </a:lnTo>
                <a:lnTo>
                  <a:pt x="247269" y="385191"/>
                </a:lnTo>
                <a:close/>
              </a:path>
              <a:path w="399414" h="422275">
                <a:moveTo>
                  <a:pt x="395350" y="385191"/>
                </a:moveTo>
                <a:lnTo>
                  <a:pt x="372871" y="385191"/>
                </a:lnTo>
                <a:lnTo>
                  <a:pt x="372871" y="399669"/>
                </a:lnTo>
                <a:lnTo>
                  <a:pt x="395350" y="399669"/>
                </a:lnTo>
                <a:lnTo>
                  <a:pt x="395350" y="385191"/>
                </a:lnTo>
                <a:close/>
              </a:path>
              <a:path w="399414" h="422275">
                <a:moveTo>
                  <a:pt x="339725" y="304800"/>
                </a:moveTo>
                <a:lnTo>
                  <a:pt x="59562" y="304800"/>
                </a:lnTo>
                <a:lnTo>
                  <a:pt x="52165" y="306393"/>
                </a:lnTo>
                <a:lnTo>
                  <a:pt x="46291" y="310689"/>
                </a:lnTo>
                <a:lnTo>
                  <a:pt x="42417" y="316962"/>
                </a:lnTo>
                <a:lnTo>
                  <a:pt x="41020" y="324485"/>
                </a:lnTo>
                <a:lnTo>
                  <a:pt x="41020" y="362712"/>
                </a:lnTo>
                <a:lnTo>
                  <a:pt x="62102" y="362712"/>
                </a:lnTo>
                <a:lnTo>
                  <a:pt x="62102" y="327152"/>
                </a:lnTo>
                <a:lnTo>
                  <a:pt x="359663" y="327152"/>
                </a:lnTo>
                <a:lnTo>
                  <a:pt x="359663" y="324485"/>
                </a:lnTo>
                <a:lnTo>
                  <a:pt x="358048" y="316962"/>
                </a:lnTo>
                <a:lnTo>
                  <a:pt x="353694" y="310689"/>
                </a:lnTo>
                <a:lnTo>
                  <a:pt x="347341" y="306393"/>
                </a:lnTo>
                <a:lnTo>
                  <a:pt x="339725" y="304800"/>
                </a:lnTo>
                <a:close/>
              </a:path>
              <a:path w="399414" h="422275">
                <a:moveTo>
                  <a:pt x="210185" y="327152"/>
                </a:moveTo>
                <a:lnTo>
                  <a:pt x="189102" y="327152"/>
                </a:lnTo>
                <a:lnTo>
                  <a:pt x="189102" y="362712"/>
                </a:lnTo>
                <a:lnTo>
                  <a:pt x="210185" y="362712"/>
                </a:lnTo>
                <a:lnTo>
                  <a:pt x="210185" y="327152"/>
                </a:lnTo>
                <a:close/>
              </a:path>
              <a:path w="399414" h="422275">
                <a:moveTo>
                  <a:pt x="359663" y="327152"/>
                </a:moveTo>
                <a:lnTo>
                  <a:pt x="337185" y="327152"/>
                </a:lnTo>
                <a:lnTo>
                  <a:pt x="337185" y="362712"/>
                </a:lnTo>
                <a:lnTo>
                  <a:pt x="359663" y="362712"/>
                </a:lnTo>
                <a:lnTo>
                  <a:pt x="359663" y="327152"/>
                </a:lnTo>
                <a:close/>
              </a:path>
              <a:path w="399414" h="422275">
                <a:moveTo>
                  <a:pt x="210185" y="265175"/>
                </a:moveTo>
                <a:lnTo>
                  <a:pt x="189102" y="265175"/>
                </a:lnTo>
                <a:lnTo>
                  <a:pt x="189102" y="304800"/>
                </a:lnTo>
                <a:lnTo>
                  <a:pt x="210185" y="304800"/>
                </a:lnTo>
                <a:lnTo>
                  <a:pt x="210185" y="265175"/>
                </a:lnTo>
                <a:close/>
              </a:path>
              <a:path w="399414" h="422275">
                <a:moveTo>
                  <a:pt x="193039" y="0"/>
                </a:moveTo>
                <a:lnTo>
                  <a:pt x="153368" y="7235"/>
                </a:lnTo>
                <a:lnTo>
                  <a:pt x="119506" y="27209"/>
                </a:lnTo>
                <a:lnTo>
                  <a:pt x="94313" y="57328"/>
                </a:lnTo>
                <a:lnTo>
                  <a:pt x="80644" y="94996"/>
                </a:lnTo>
                <a:lnTo>
                  <a:pt x="49077" y="103012"/>
                </a:lnTo>
                <a:lnTo>
                  <a:pt x="23463" y="121412"/>
                </a:lnTo>
                <a:lnTo>
                  <a:pt x="6278" y="147716"/>
                </a:lnTo>
                <a:lnTo>
                  <a:pt x="0" y="179450"/>
                </a:lnTo>
                <a:lnTo>
                  <a:pt x="6736" y="212883"/>
                </a:lnTo>
                <a:lnTo>
                  <a:pt x="25130" y="240125"/>
                </a:lnTo>
                <a:lnTo>
                  <a:pt x="52452" y="258460"/>
                </a:lnTo>
                <a:lnTo>
                  <a:pt x="85979" y="265175"/>
                </a:lnTo>
                <a:lnTo>
                  <a:pt x="319913" y="265175"/>
                </a:lnTo>
                <a:lnTo>
                  <a:pt x="350746" y="258921"/>
                </a:lnTo>
                <a:lnTo>
                  <a:pt x="375983" y="241903"/>
                </a:lnTo>
                <a:lnTo>
                  <a:pt x="377166" y="240157"/>
                </a:lnTo>
                <a:lnTo>
                  <a:pt x="85979" y="240157"/>
                </a:lnTo>
                <a:lnTo>
                  <a:pt x="62489" y="235297"/>
                </a:lnTo>
                <a:lnTo>
                  <a:pt x="43132" y="222138"/>
                </a:lnTo>
                <a:lnTo>
                  <a:pt x="29989" y="202813"/>
                </a:lnTo>
                <a:lnTo>
                  <a:pt x="25145" y="179450"/>
                </a:lnTo>
                <a:lnTo>
                  <a:pt x="29989" y="156233"/>
                </a:lnTo>
                <a:lnTo>
                  <a:pt x="43132" y="137350"/>
                </a:lnTo>
                <a:lnTo>
                  <a:pt x="62489" y="124658"/>
                </a:lnTo>
                <a:lnTo>
                  <a:pt x="85979" y="120015"/>
                </a:lnTo>
                <a:lnTo>
                  <a:pt x="103258" y="120015"/>
                </a:lnTo>
                <a:lnTo>
                  <a:pt x="104393" y="108204"/>
                </a:lnTo>
                <a:lnTo>
                  <a:pt x="113458" y="75703"/>
                </a:lnTo>
                <a:lnTo>
                  <a:pt x="132905" y="49275"/>
                </a:lnTo>
                <a:lnTo>
                  <a:pt x="160258" y="31515"/>
                </a:lnTo>
                <a:lnTo>
                  <a:pt x="193039" y="25019"/>
                </a:lnTo>
                <a:lnTo>
                  <a:pt x="262232" y="25019"/>
                </a:lnTo>
                <a:lnTo>
                  <a:pt x="236110" y="8348"/>
                </a:lnTo>
                <a:lnTo>
                  <a:pt x="193039" y="0"/>
                </a:lnTo>
                <a:close/>
              </a:path>
              <a:path w="399414" h="422275">
                <a:moveTo>
                  <a:pt x="377062" y="130556"/>
                </a:moveTo>
                <a:lnTo>
                  <a:pt x="319913" y="130556"/>
                </a:lnTo>
                <a:lnTo>
                  <a:pt x="340655" y="134959"/>
                </a:lnTo>
                <a:lnTo>
                  <a:pt x="357933" y="146923"/>
                </a:lnTo>
                <a:lnTo>
                  <a:pt x="369758" y="164578"/>
                </a:lnTo>
                <a:lnTo>
                  <a:pt x="374142" y="186055"/>
                </a:lnTo>
                <a:lnTo>
                  <a:pt x="369758" y="206724"/>
                </a:lnTo>
                <a:lnTo>
                  <a:pt x="357933" y="223964"/>
                </a:lnTo>
                <a:lnTo>
                  <a:pt x="340655" y="235775"/>
                </a:lnTo>
                <a:lnTo>
                  <a:pt x="319913" y="240157"/>
                </a:lnTo>
                <a:lnTo>
                  <a:pt x="377166" y="240157"/>
                </a:lnTo>
                <a:lnTo>
                  <a:pt x="393029" y="216741"/>
                </a:lnTo>
                <a:lnTo>
                  <a:pt x="399288" y="186055"/>
                </a:lnTo>
                <a:lnTo>
                  <a:pt x="393029" y="154507"/>
                </a:lnTo>
                <a:lnTo>
                  <a:pt x="377062" y="130556"/>
                </a:lnTo>
                <a:close/>
              </a:path>
              <a:path w="399414" h="422275">
                <a:moveTo>
                  <a:pt x="262232" y="25019"/>
                </a:moveTo>
                <a:lnTo>
                  <a:pt x="193039" y="25019"/>
                </a:lnTo>
                <a:lnTo>
                  <a:pt x="227716" y="32172"/>
                </a:lnTo>
                <a:lnTo>
                  <a:pt x="256333" y="51577"/>
                </a:lnTo>
                <a:lnTo>
                  <a:pt x="275782" y="80150"/>
                </a:lnTo>
                <a:lnTo>
                  <a:pt x="282956" y="114808"/>
                </a:lnTo>
                <a:lnTo>
                  <a:pt x="282956" y="118745"/>
                </a:lnTo>
                <a:lnTo>
                  <a:pt x="281558" y="121412"/>
                </a:lnTo>
                <a:lnTo>
                  <a:pt x="280288" y="142494"/>
                </a:lnTo>
                <a:lnTo>
                  <a:pt x="300100" y="134620"/>
                </a:lnTo>
                <a:lnTo>
                  <a:pt x="305435" y="131953"/>
                </a:lnTo>
                <a:lnTo>
                  <a:pt x="312038" y="130556"/>
                </a:lnTo>
                <a:lnTo>
                  <a:pt x="377062" y="130556"/>
                </a:lnTo>
                <a:lnTo>
                  <a:pt x="375983" y="128936"/>
                </a:lnTo>
                <a:lnTo>
                  <a:pt x="350746" y="111795"/>
                </a:lnTo>
                <a:lnTo>
                  <a:pt x="326169" y="106807"/>
                </a:lnTo>
                <a:lnTo>
                  <a:pt x="308101" y="106807"/>
                </a:lnTo>
                <a:lnTo>
                  <a:pt x="296963" y="65097"/>
                </a:lnTo>
                <a:lnTo>
                  <a:pt x="271859" y="31162"/>
                </a:lnTo>
                <a:lnTo>
                  <a:pt x="262232" y="25019"/>
                </a:lnTo>
                <a:close/>
              </a:path>
              <a:path w="399414" h="422275">
                <a:moveTo>
                  <a:pt x="103258" y="120015"/>
                </a:moveTo>
                <a:lnTo>
                  <a:pt x="91186" y="120015"/>
                </a:lnTo>
                <a:lnTo>
                  <a:pt x="103124" y="121412"/>
                </a:lnTo>
                <a:lnTo>
                  <a:pt x="103258" y="120015"/>
                </a:lnTo>
                <a:close/>
              </a:path>
              <a:path w="399414" h="422275">
                <a:moveTo>
                  <a:pt x="319913" y="105537"/>
                </a:moveTo>
                <a:lnTo>
                  <a:pt x="312038" y="105537"/>
                </a:lnTo>
                <a:lnTo>
                  <a:pt x="308101" y="106807"/>
                </a:lnTo>
                <a:lnTo>
                  <a:pt x="326169" y="106807"/>
                </a:lnTo>
                <a:lnTo>
                  <a:pt x="319913" y="105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3322" y="3214100"/>
            <a:ext cx="1129847" cy="11933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29022" y="2670429"/>
            <a:ext cx="44450" cy="9525"/>
          </a:xfrm>
          <a:custGeom>
            <a:avLst/>
            <a:gdLst/>
            <a:ahLst/>
            <a:cxnLst/>
            <a:rect l="l" t="t" r="r" b="b"/>
            <a:pathLst>
              <a:path w="44450" h="9525">
                <a:moveTo>
                  <a:pt x="44196" y="0"/>
                </a:moveTo>
                <a:lnTo>
                  <a:pt x="0" y="0"/>
                </a:lnTo>
                <a:lnTo>
                  <a:pt x="0" y="9144"/>
                </a:lnTo>
                <a:lnTo>
                  <a:pt x="44196" y="9144"/>
                </a:lnTo>
                <a:lnTo>
                  <a:pt x="4419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95115" y="1712214"/>
            <a:ext cx="7287259" cy="319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 marR="508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9"/>
              </a:rPr>
              <a:t>https://docs.microsoft.com/en-us/dotnet/architecture/microservices/architect-microservice-container-applications/data- </a:t>
            </a: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  <a:hlinkClick r:id="rId9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9"/>
              </a:rPr>
              <a:t>sovereignty-per-microservice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0"/>
              </a:rPr>
              <a:t>https://kubernetes.io/docs/concepts/workloads/pods/pod-overview/</a:t>
            </a:r>
            <a:endParaRPr sz="1200">
              <a:latin typeface="Times New Roman"/>
              <a:cs typeface="Times New Roman"/>
            </a:endParaRPr>
          </a:p>
          <a:p>
            <a:pPr marL="12700" marR="2527935">
              <a:lnSpc>
                <a:spcPct val="155400"/>
              </a:lnSpc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1"/>
              </a:rPr>
              <a:t>https://docs.microsoft.com/en-us/azure/architecture/patterns/ambassador </a:t>
            </a: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2"/>
              </a:rPr>
              <a:t>https://docs.microsoft.com/en-us/azure/architecture/patterns/sidecar </a:t>
            </a: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3"/>
              </a:rPr>
              <a:t>https://kubernetes.io/docs/concepts/configuration/assign-pod-node/ 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4"/>
              </a:rPr>
              <a:t>https://www.nginx.com/blog/deploying-nginx-plus-as-an-api-gateway-part-1/ 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https://www.hashicorp.com/products/consul/service-discovery/ 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6"/>
              </a:rPr>
              <a:t>https://docs.microsoft.com/en-us/azure/cosmos-db/consistency-levels 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7"/>
              </a:rPr>
              <a:t>https://www.confluent.io/blog/apache-kafka-for-service-architectures/ 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8"/>
              </a:rPr>
              <a:t>https://microservices.io/patterns/index.html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9"/>
              </a:rPr>
              <a:t>https://kubernetes.io/docs/tasks/access-application-cluster/create-external-load-balancer/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708" y="1804238"/>
            <a:ext cx="29229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2FA2DC"/>
                </a:solidFill>
                <a:latin typeface="Arial"/>
                <a:cs typeface="Arial"/>
              </a:rPr>
              <a:t>Recursos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0111" y="1554480"/>
            <a:ext cx="399415" cy="422275"/>
          </a:xfrm>
          <a:custGeom>
            <a:avLst/>
            <a:gdLst/>
            <a:ahLst/>
            <a:cxnLst/>
            <a:rect l="l" t="t" r="r" b="b"/>
            <a:pathLst>
              <a:path w="399414" h="422275">
                <a:moveTo>
                  <a:pt x="79375" y="362712"/>
                </a:moveTo>
                <a:lnTo>
                  <a:pt x="23749" y="362712"/>
                </a:lnTo>
                <a:lnTo>
                  <a:pt x="16206" y="364325"/>
                </a:lnTo>
                <a:lnTo>
                  <a:pt x="9890" y="368665"/>
                </a:lnTo>
                <a:lnTo>
                  <a:pt x="5550" y="374981"/>
                </a:lnTo>
                <a:lnTo>
                  <a:pt x="3937" y="382524"/>
                </a:lnTo>
                <a:lnTo>
                  <a:pt x="3937" y="402336"/>
                </a:lnTo>
                <a:lnTo>
                  <a:pt x="5550" y="409878"/>
                </a:lnTo>
                <a:lnTo>
                  <a:pt x="9890" y="416194"/>
                </a:lnTo>
                <a:lnTo>
                  <a:pt x="16206" y="420534"/>
                </a:lnTo>
                <a:lnTo>
                  <a:pt x="23749" y="422148"/>
                </a:lnTo>
                <a:lnTo>
                  <a:pt x="79375" y="422148"/>
                </a:lnTo>
                <a:lnTo>
                  <a:pt x="86917" y="420534"/>
                </a:lnTo>
                <a:lnTo>
                  <a:pt x="93233" y="416194"/>
                </a:lnTo>
                <a:lnTo>
                  <a:pt x="97573" y="409878"/>
                </a:lnTo>
                <a:lnTo>
                  <a:pt x="99187" y="402336"/>
                </a:lnTo>
                <a:lnTo>
                  <a:pt x="99187" y="399669"/>
                </a:lnTo>
                <a:lnTo>
                  <a:pt x="26415" y="399669"/>
                </a:lnTo>
                <a:lnTo>
                  <a:pt x="26415" y="385191"/>
                </a:lnTo>
                <a:lnTo>
                  <a:pt x="99187" y="385191"/>
                </a:lnTo>
                <a:lnTo>
                  <a:pt x="99187" y="382524"/>
                </a:lnTo>
                <a:lnTo>
                  <a:pt x="97573" y="374981"/>
                </a:lnTo>
                <a:lnTo>
                  <a:pt x="93233" y="368665"/>
                </a:lnTo>
                <a:lnTo>
                  <a:pt x="86917" y="364325"/>
                </a:lnTo>
                <a:lnTo>
                  <a:pt x="79375" y="362712"/>
                </a:lnTo>
                <a:close/>
              </a:path>
              <a:path w="399414" h="422275">
                <a:moveTo>
                  <a:pt x="227456" y="362712"/>
                </a:moveTo>
                <a:lnTo>
                  <a:pt x="171831" y="362712"/>
                </a:lnTo>
                <a:lnTo>
                  <a:pt x="164288" y="364325"/>
                </a:lnTo>
                <a:lnTo>
                  <a:pt x="157972" y="368665"/>
                </a:lnTo>
                <a:lnTo>
                  <a:pt x="153632" y="374981"/>
                </a:lnTo>
                <a:lnTo>
                  <a:pt x="152019" y="382524"/>
                </a:lnTo>
                <a:lnTo>
                  <a:pt x="152019" y="402336"/>
                </a:lnTo>
                <a:lnTo>
                  <a:pt x="153632" y="409878"/>
                </a:lnTo>
                <a:lnTo>
                  <a:pt x="157972" y="416194"/>
                </a:lnTo>
                <a:lnTo>
                  <a:pt x="164288" y="420534"/>
                </a:lnTo>
                <a:lnTo>
                  <a:pt x="171831" y="422148"/>
                </a:lnTo>
                <a:lnTo>
                  <a:pt x="227456" y="422148"/>
                </a:lnTo>
                <a:lnTo>
                  <a:pt x="234999" y="420534"/>
                </a:lnTo>
                <a:lnTo>
                  <a:pt x="241315" y="416194"/>
                </a:lnTo>
                <a:lnTo>
                  <a:pt x="245655" y="409878"/>
                </a:lnTo>
                <a:lnTo>
                  <a:pt x="247269" y="402336"/>
                </a:lnTo>
                <a:lnTo>
                  <a:pt x="247269" y="399669"/>
                </a:lnTo>
                <a:lnTo>
                  <a:pt x="174498" y="399669"/>
                </a:lnTo>
                <a:lnTo>
                  <a:pt x="174498" y="385191"/>
                </a:lnTo>
                <a:lnTo>
                  <a:pt x="247269" y="385191"/>
                </a:lnTo>
                <a:lnTo>
                  <a:pt x="247269" y="382524"/>
                </a:lnTo>
                <a:lnTo>
                  <a:pt x="245655" y="374981"/>
                </a:lnTo>
                <a:lnTo>
                  <a:pt x="241315" y="368665"/>
                </a:lnTo>
                <a:lnTo>
                  <a:pt x="234999" y="364325"/>
                </a:lnTo>
                <a:lnTo>
                  <a:pt x="227456" y="362712"/>
                </a:lnTo>
                <a:close/>
              </a:path>
              <a:path w="399414" h="422275">
                <a:moveTo>
                  <a:pt x="375538" y="362712"/>
                </a:moveTo>
                <a:lnTo>
                  <a:pt x="319913" y="362712"/>
                </a:lnTo>
                <a:lnTo>
                  <a:pt x="312370" y="364325"/>
                </a:lnTo>
                <a:lnTo>
                  <a:pt x="306054" y="368665"/>
                </a:lnTo>
                <a:lnTo>
                  <a:pt x="301714" y="374981"/>
                </a:lnTo>
                <a:lnTo>
                  <a:pt x="300100" y="382524"/>
                </a:lnTo>
                <a:lnTo>
                  <a:pt x="300100" y="402336"/>
                </a:lnTo>
                <a:lnTo>
                  <a:pt x="301714" y="409878"/>
                </a:lnTo>
                <a:lnTo>
                  <a:pt x="306054" y="416194"/>
                </a:lnTo>
                <a:lnTo>
                  <a:pt x="312370" y="420534"/>
                </a:lnTo>
                <a:lnTo>
                  <a:pt x="319913" y="422148"/>
                </a:lnTo>
                <a:lnTo>
                  <a:pt x="375538" y="422148"/>
                </a:lnTo>
                <a:lnTo>
                  <a:pt x="383081" y="420534"/>
                </a:lnTo>
                <a:lnTo>
                  <a:pt x="389397" y="416194"/>
                </a:lnTo>
                <a:lnTo>
                  <a:pt x="393737" y="409878"/>
                </a:lnTo>
                <a:lnTo>
                  <a:pt x="395350" y="402336"/>
                </a:lnTo>
                <a:lnTo>
                  <a:pt x="395350" y="399669"/>
                </a:lnTo>
                <a:lnTo>
                  <a:pt x="322580" y="399669"/>
                </a:lnTo>
                <a:lnTo>
                  <a:pt x="322580" y="385191"/>
                </a:lnTo>
                <a:lnTo>
                  <a:pt x="395350" y="385191"/>
                </a:lnTo>
                <a:lnTo>
                  <a:pt x="395350" y="382524"/>
                </a:lnTo>
                <a:lnTo>
                  <a:pt x="393737" y="374981"/>
                </a:lnTo>
                <a:lnTo>
                  <a:pt x="389397" y="368665"/>
                </a:lnTo>
                <a:lnTo>
                  <a:pt x="383081" y="364325"/>
                </a:lnTo>
                <a:lnTo>
                  <a:pt x="375538" y="362712"/>
                </a:lnTo>
                <a:close/>
              </a:path>
              <a:path w="399414" h="422275">
                <a:moveTo>
                  <a:pt x="99187" y="385191"/>
                </a:moveTo>
                <a:lnTo>
                  <a:pt x="76707" y="385191"/>
                </a:lnTo>
                <a:lnTo>
                  <a:pt x="76707" y="399669"/>
                </a:lnTo>
                <a:lnTo>
                  <a:pt x="99187" y="399669"/>
                </a:lnTo>
                <a:lnTo>
                  <a:pt x="99187" y="385191"/>
                </a:lnTo>
                <a:close/>
              </a:path>
              <a:path w="399414" h="422275">
                <a:moveTo>
                  <a:pt x="247269" y="385191"/>
                </a:moveTo>
                <a:lnTo>
                  <a:pt x="224789" y="385191"/>
                </a:lnTo>
                <a:lnTo>
                  <a:pt x="224789" y="399669"/>
                </a:lnTo>
                <a:lnTo>
                  <a:pt x="247269" y="399669"/>
                </a:lnTo>
                <a:lnTo>
                  <a:pt x="247269" y="385191"/>
                </a:lnTo>
                <a:close/>
              </a:path>
              <a:path w="399414" h="422275">
                <a:moveTo>
                  <a:pt x="395350" y="385191"/>
                </a:moveTo>
                <a:lnTo>
                  <a:pt x="372871" y="385191"/>
                </a:lnTo>
                <a:lnTo>
                  <a:pt x="372871" y="399669"/>
                </a:lnTo>
                <a:lnTo>
                  <a:pt x="395350" y="399669"/>
                </a:lnTo>
                <a:lnTo>
                  <a:pt x="395350" y="385191"/>
                </a:lnTo>
                <a:close/>
              </a:path>
              <a:path w="399414" h="422275">
                <a:moveTo>
                  <a:pt x="339725" y="304800"/>
                </a:moveTo>
                <a:lnTo>
                  <a:pt x="59562" y="304800"/>
                </a:lnTo>
                <a:lnTo>
                  <a:pt x="52165" y="306393"/>
                </a:lnTo>
                <a:lnTo>
                  <a:pt x="46291" y="310689"/>
                </a:lnTo>
                <a:lnTo>
                  <a:pt x="42417" y="316962"/>
                </a:lnTo>
                <a:lnTo>
                  <a:pt x="41020" y="324485"/>
                </a:lnTo>
                <a:lnTo>
                  <a:pt x="41020" y="362712"/>
                </a:lnTo>
                <a:lnTo>
                  <a:pt x="62102" y="362712"/>
                </a:lnTo>
                <a:lnTo>
                  <a:pt x="62102" y="327152"/>
                </a:lnTo>
                <a:lnTo>
                  <a:pt x="359663" y="327152"/>
                </a:lnTo>
                <a:lnTo>
                  <a:pt x="359663" y="324485"/>
                </a:lnTo>
                <a:lnTo>
                  <a:pt x="358048" y="316962"/>
                </a:lnTo>
                <a:lnTo>
                  <a:pt x="353694" y="310689"/>
                </a:lnTo>
                <a:lnTo>
                  <a:pt x="347341" y="306393"/>
                </a:lnTo>
                <a:lnTo>
                  <a:pt x="339725" y="304800"/>
                </a:lnTo>
                <a:close/>
              </a:path>
              <a:path w="399414" h="422275">
                <a:moveTo>
                  <a:pt x="210185" y="327152"/>
                </a:moveTo>
                <a:lnTo>
                  <a:pt x="189102" y="327152"/>
                </a:lnTo>
                <a:lnTo>
                  <a:pt x="189102" y="362712"/>
                </a:lnTo>
                <a:lnTo>
                  <a:pt x="210185" y="362712"/>
                </a:lnTo>
                <a:lnTo>
                  <a:pt x="210185" y="327152"/>
                </a:lnTo>
                <a:close/>
              </a:path>
              <a:path w="399414" h="422275">
                <a:moveTo>
                  <a:pt x="359663" y="327152"/>
                </a:moveTo>
                <a:lnTo>
                  <a:pt x="337185" y="327152"/>
                </a:lnTo>
                <a:lnTo>
                  <a:pt x="337185" y="362712"/>
                </a:lnTo>
                <a:lnTo>
                  <a:pt x="359663" y="362712"/>
                </a:lnTo>
                <a:lnTo>
                  <a:pt x="359663" y="327152"/>
                </a:lnTo>
                <a:close/>
              </a:path>
              <a:path w="399414" h="422275">
                <a:moveTo>
                  <a:pt x="210185" y="265175"/>
                </a:moveTo>
                <a:lnTo>
                  <a:pt x="189102" y="265175"/>
                </a:lnTo>
                <a:lnTo>
                  <a:pt x="189102" y="304800"/>
                </a:lnTo>
                <a:lnTo>
                  <a:pt x="210185" y="304800"/>
                </a:lnTo>
                <a:lnTo>
                  <a:pt x="210185" y="265175"/>
                </a:lnTo>
                <a:close/>
              </a:path>
              <a:path w="399414" h="422275">
                <a:moveTo>
                  <a:pt x="193039" y="0"/>
                </a:moveTo>
                <a:lnTo>
                  <a:pt x="153368" y="7235"/>
                </a:lnTo>
                <a:lnTo>
                  <a:pt x="119506" y="27209"/>
                </a:lnTo>
                <a:lnTo>
                  <a:pt x="94313" y="57328"/>
                </a:lnTo>
                <a:lnTo>
                  <a:pt x="80644" y="94996"/>
                </a:lnTo>
                <a:lnTo>
                  <a:pt x="49077" y="103012"/>
                </a:lnTo>
                <a:lnTo>
                  <a:pt x="23463" y="121412"/>
                </a:lnTo>
                <a:lnTo>
                  <a:pt x="6278" y="147716"/>
                </a:lnTo>
                <a:lnTo>
                  <a:pt x="0" y="179450"/>
                </a:lnTo>
                <a:lnTo>
                  <a:pt x="6736" y="212883"/>
                </a:lnTo>
                <a:lnTo>
                  <a:pt x="25130" y="240125"/>
                </a:lnTo>
                <a:lnTo>
                  <a:pt x="52452" y="258460"/>
                </a:lnTo>
                <a:lnTo>
                  <a:pt x="85979" y="265175"/>
                </a:lnTo>
                <a:lnTo>
                  <a:pt x="319913" y="265175"/>
                </a:lnTo>
                <a:lnTo>
                  <a:pt x="350746" y="258921"/>
                </a:lnTo>
                <a:lnTo>
                  <a:pt x="375983" y="241903"/>
                </a:lnTo>
                <a:lnTo>
                  <a:pt x="377166" y="240157"/>
                </a:lnTo>
                <a:lnTo>
                  <a:pt x="85979" y="240157"/>
                </a:lnTo>
                <a:lnTo>
                  <a:pt x="62489" y="235297"/>
                </a:lnTo>
                <a:lnTo>
                  <a:pt x="43132" y="222138"/>
                </a:lnTo>
                <a:lnTo>
                  <a:pt x="29989" y="202813"/>
                </a:lnTo>
                <a:lnTo>
                  <a:pt x="25145" y="179450"/>
                </a:lnTo>
                <a:lnTo>
                  <a:pt x="29989" y="156233"/>
                </a:lnTo>
                <a:lnTo>
                  <a:pt x="43132" y="137350"/>
                </a:lnTo>
                <a:lnTo>
                  <a:pt x="62489" y="124658"/>
                </a:lnTo>
                <a:lnTo>
                  <a:pt x="85979" y="120015"/>
                </a:lnTo>
                <a:lnTo>
                  <a:pt x="103258" y="120015"/>
                </a:lnTo>
                <a:lnTo>
                  <a:pt x="104393" y="108204"/>
                </a:lnTo>
                <a:lnTo>
                  <a:pt x="113458" y="75703"/>
                </a:lnTo>
                <a:lnTo>
                  <a:pt x="132905" y="49275"/>
                </a:lnTo>
                <a:lnTo>
                  <a:pt x="160258" y="31515"/>
                </a:lnTo>
                <a:lnTo>
                  <a:pt x="193039" y="25019"/>
                </a:lnTo>
                <a:lnTo>
                  <a:pt x="262232" y="25019"/>
                </a:lnTo>
                <a:lnTo>
                  <a:pt x="236110" y="8348"/>
                </a:lnTo>
                <a:lnTo>
                  <a:pt x="193039" y="0"/>
                </a:lnTo>
                <a:close/>
              </a:path>
              <a:path w="399414" h="422275">
                <a:moveTo>
                  <a:pt x="377062" y="130556"/>
                </a:moveTo>
                <a:lnTo>
                  <a:pt x="319913" y="130556"/>
                </a:lnTo>
                <a:lnTo>
                  <a:pt x="340655" y="134959"/>
                </a:lnTo>
                <a:lnTo>
                  <a:pt x="357933" y="146923"/>
                </a:lnTo>
                <a:lnTo>
                  <a:pt x="369758" y="164578"/>
                </a:lnTo>
                <a:lnTo>
                  <a:pt x="374142" y="186055"/>
                </a:lnTo>
                <a:lnTo>
                  <a:pt x="369758" y="206724"/>
                </a:lnTo>
                <a:lnTo>
                  <a:pt x="357933" y="223964"/>
                </a:lnTo>
                <a:lnTo>
                  <a:pt x="340655" y="235775"/>
                </a:lnTo>
                <a:lnTo>
                  <a:pt x="319913" y="240157"/>
                </a:lnTo>
                <a:lnTo>
                  <a:pt x="377166" y="240157"/>
                </a:lnTo>
                <a:lnTo>
                  <a:pt x="393029" y="216741"/>
                </a:lnTo>
                <a:lnTo>
                  <a:pt x="399288" y="186055"/>
                </a:lnTo>
                <a:lnTo>
                  <a:pt x="393029" y="154507"/>
                </a:lnTo>
                <a:lnTo>
                  <a:pt x="377062" y="130556"/>
                </a:lnTo>
                <a:close/>
              </a:path>
              <a:path w="399414" h="422275">
                <a:moveTo>
                  <a:pt x="262232" y="25019"/>
                </a:moveTo>
                <a:lnTo>
                  <a:pt x="193039" y="25019"/>
                </a:lnTo>
                <a:lnTo>
                  <a:pt x="227716" y="32172"/>
                </a:lnTo>
                <a:lnTo>
                  <a:pt x="256333" y="51577"/>
                </a:lnTo>
                <a:lnTo>
                  <a:pt x="275782" y="80150"/>
                </a:lnTo>
                <a:lnTo>
                  <a:pt x="282956" y="114808"/>
                </a:lnTo>
                <a:lnTo>
                  <a:pt x="282956" y="118745"/>
                </a:lnTo>
                <a:lnTo>
                  <a:pt x="281558" y="121412"/>
                </a:lnTo>
                <a:lnTo>
                  <a:pt x="280288" y="142494"/>
                </a:lnTo>
                <a:lnTo>
                  <a:pt x="300100" y="134620"/>
                </a:lnTo>
                <a:lnTo>
                  <a:pt x="305435" y="131953"/>
                </a:lnTo>
                <a:lnTo>
                  <a:pt x="312038" y="130556"/>
                </a:lnTo>
                <a:lnTo>
                  <a:pt x="377062" y="130556"/>
                </a:lnTo>
                <a:lnTo>
                  <a:pt x="375983" y="128936"/>
                </a:lnTo>
                <a:lnTo>
                  <a:pt x="350746" y="111795"/>
                </a:lnTo>
                <a:lnTo>
                  <a:pt x="326169" y="106807"/>
                </a:lnTo>
                <a:lnTo>
                  <a:pt x="308101" y="106807"/>
                </a:lnTo>
                <a:lnTo>
                  <a:pt x="296963" y="65097"/>
                </a:lnTo>
                <a:lnTo>
                  <a:pt x="271859" y="31162"/>
                </a:lnTo>
                <a:lnTo>
                  <a:pt x="262232" y="25019"/>
                </a:lnTo>
                <a:close/>
              </a:path>
              <a:path w="399414" h="422275">
                <a:moveTo>
                  <a:pt x="103258" y="120015"/>
                </a:moveTo>
                <a:lnTo>
                  <a:pt x="91186" y="120015"/>
                </a:lnTo>
                <a:lnTo>
                  <a:pt x="103124" y="121412"/>
                </a:lnTo>
                <a:lnTo>
                  <a:pt x="103258" y="120015"/>
                </a:lnTo>
                <a:close/>
              </a:path>
              <a:path w="399414" h="422275">
                <a:moveTo>
                  <a:pt x="319913" y="105537"/>
                </a:moveTo>
                <a:lnTo>
                  <a:pt x="312038" y="105537"/>
                </a:lnTo>
                <a:lnTo>
                  <a:pt x="308101" y="106807"/>
                </a:lnTo>
                <a:lnTo>
                  <a:pt x="326169" y="106807"/>
                </a:lnTo>
                <a:lnTo>
                  <a:pt x="319913" y="105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3322" y="3214100"/>
            <a:ext cx="1129847" cy="11933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29022" y="2670429"/>
            <a:ext cx="44450" cy="9525"/>
          </a:xfrm>
          <a:custGeom>
            <a:avLst/>
            <a:gdLst/>
            <a:ahLst/>
            <a:cxnLst/>
            <a:rect l="l" t="t" r="r" b="b"/>
            <a:pathLst>
              <a:path w="44450" h="9525">
                <a:moveTo>
                  <a:pt x="44196" y="0"/>
                </a:moveTo>
                <a:lnTo>
                  <a:pt x="0" y="0"/>
                </a:lnTo>
                <a:lnTo>
                  <a:pt x="0" y="9144"/>
                </a:lnTo>
                <a:lnTo>
                  <a:pt x="44196" y="9144"/>
                </a:lnTo>
                <a:lnTo>
                  <a:pt x="4419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49597" y="1711068"/>
            <a:ext cx="5781675" cy="280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69365">
              <a:lnSpc>
                <a:spcPct val="1382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9"/>
              </a:rPr>
              <a:t>https://kubernetes.io/docs/tasks/run-application/horizontal-pod-autoscale/ 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0"/>
              </a:rPr>
              <a:t>https://docs.microsoft.com/en-us/azure/aks/cluster-autoscaler </a:t>
            </a: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1"/>
              </a:rPr>
              <a:t>https://aws.amazon.com/autoscaling/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38100"/>
              </a:lnSpc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2"/>
              </a:rPr>
              <a:t>https://azure.microsoft.com/es-es/services/functions/ 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3"/>
              </a:rPr>
              <a:t>https://cloud.google.com/functions?hl=es 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4"/>
              </a:rPr>
              <a:t>https://docs.aws.amazon.com/es_es/lambda/latest/dg/welcome.html 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https://j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ace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klasko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w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ski.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g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itbooks.io/apa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c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h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e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-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k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a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f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k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a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/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k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a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f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k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a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-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d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e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m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o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-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using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-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k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a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f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k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a-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l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e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a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d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e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r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-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e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l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e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c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5"/>
              </a:rPr>
              <a:t>tion.html </a:t>
            </a: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6"/>
              </a:rPr>
              <a:t>https://docs.microsoft.com/en-us/azure/architecture/patterns/event-sourcing </a:t>
            </a: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7"/>
              </a:rPr>
              <a:t>https://www.confluent.io/blog/kafka-streams-tables-part-1-event-streaming </a:t>
            </a: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18"/>
              </a:rPr>
              <a:t>https://dzone.com/articles/event-driven-microservices-patterns</a:t>
            </a:r>
            <a:endParaRPr sz="1200">
              <a:latin typeface="Times New Roman"/>
              <a:cs typeface="Times New Roman"/>
            </a:endParaRPr>
          </a:p>
          <a:p>
            <a:pPr marL="18415">
              <a:lnSpc>
                <a:spcPct val="100000"/>
              </a:lnSpc>
              <a:spcBef>
                <a:spcPts val="550"/>
              </a:spcBef>
            </a:pP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  <a:hlinkClick r:id="rId19"/>
              </a:rPr>
              <a:t>https://curator.apache.org/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68013" y="3211829"/>
            <a:ext cx="2161794" cy="12843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608" y="1804238"/>
            <a:ext cx="29610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2FA2DC"/>
                </a:solidFill>
                <a:latin typeface="Arial"/>
                <a:cs typeface="Arial"/>
              </a:rPr>
              <a:t>Ejercicios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0111" y="1554480"/>
            <a:ext cx="399415" cy="422275"/>
          </a:xfrm>
          <a:custGeom>
            <a:avLst/>
            <a:gdLst/>
            <a:ahLst/>
            <a:cxnLst/>
            <a:rect l="l" t="t" r="r" b="b"/>
            <a:pathLst>
              <a:path w="399414" h="422275">
                <a:moveTo>
                  <a:pt x="79375" y="362712"/>
                </a:moveTo>
                <a:lnTo>
                  <a:pt x="23749" y="362712"/>
                </a:lnTo>
                <a:lnTo>
                  <a:pt x="16206" y="364325"/>
                </a:lnTo>
                <a:lnTo>
                  <a:pt x="9890" y="368665"/>
                </a:lnTo>
                <a:lnTo>
                  <a:pt x="5550" y="374981"/>
                </a:lnTo>
                <a:lnTo>
                  <a:pt x="3937" y="382524"/>
                </a:lnTo>
                <a:lnTo>
                  <a:pt x="3937" y="402336"/>
                </a:lnTo>
                <a:lnTo>
                  <a:pt x="5550" y="409878"/>
                </a:lnTo>
                <a:lnTo>
                  <a:pt x="9890" y="416194"/>
                </a:lnTo>
                <a:lnTo>
                  <a:pt x="16206" y="420534"/>
                </a:lnTo>
                <a:lnTo>
                  <a:pt x="23749" y="422148"/>
                </a:lnTo>
                <a:lnTo>
                  <a:pt x="79375" y="422148"/>
                </a:lnTo>
                <a:lnTo>
                  <a:pt x="86917" y="420534"/>
                </a:lnTo>
                <a:lnTo>
                  <a:pt x="93233" y="416194"/>
                </a:lnTo>
                <a:lnTo>
                  <a:pt x="97573" y="409878"/>
                </a:lnTo>
                <a:lnTo>
                  <a:pt x="99187" y="402336"/>
                </a:lnTo>
                <a:lnTo>
                  <a:pt x="99187" y="399669"/>
                </a:lnTo>
                <a:lnTo>
                  <a:pt x="26415" y="399669"/>
                </a:lnTo>
                <a:lnTo>
                  <a:pt x="26415" y="385191"/>
                </a:lnTo>
                <a:lnTo>
                  <a:pt x="99187" y="385191"/>
                </a:lnTo>
                <a:lnTo>
                  <a:pt x="99187" y="382524"/>
                </a:lnTo>
                <a:lnTo>
                  <a:pt x="97573" y="374981"/>
                </a:lnTo>
                <a:lnTo>
                  <a:pt x="93233" y="368665"/>
                </a:lnTo>
                <a:lnTo>
                  <a:pt x="86917" y="364325"/>
                </a:lnTo>
                <a:lnTo>
                  <a:pt x="79375" y="362712"/>
                </a:lnTo>
                <a:close/>
              </a:path>
              <a:path w="399414" h="422275">
                <a:moveTo>
                  <a:pt x="227456" y="362712"/>
                </a:moveTo>
                <a:lnTo>
                  <a:pt x="171831" y="362712"/>
                </a:lnTo>
                <a:lnTo>
                  <a:pt x="164288" y="364325"/>
                </a:lnTo>
                <a:lnTo>
                  <a:pt x="157972" y="368665"/>
                </a:lnTo>
                <a:lnTo>
                  <a:pt x="153632" y="374981"/>
                </a:lnTo>
                <a:lnTo>
                  <a:pt x="152019" y="382524"/>
                </a:lnTo>
                <a:lnTo>
                  <a:pt x="152019" y="402336"/>
                </a:lnTo>
                <a:lnTo>
                  <a:pt x="153632" y="409878"/>
                </a:lnTo>
                <a:lnTo>
                  <a:pt x="157972" y="416194"/>
                </a:lnTo>
                <a:lnTo>
                  <a:pt x="164288" y="420534"/>
                </a:lnTo>
                <a:lnTo>
                  <a:pt x="171831" y="422148"/>
                </a:lnTo>
                <a:lnTo>
                  <a:pt x="227456" y="422148"/>
                </a:lnTo>
                <a:lnTo>
                  <a:pt x="234999" y="420534"/>
                </a:lnTo>
                <a:lnTo>
                  <a:pt x="241315" y="416194"/>
                </a:lnTo>
                <a:lnTo>
                  <a:pt x="245655" y="409878"/>
                </a:lnTo>
                <a:lnTo>
                  <a:pt x="247269" y="402336"/>
                </a:lnTo>
                <a:lnTo>
                  <a:pt x="247269" y="399669"/>
                </a:lnTo>
                <a:lnTo>
                  <a:pt x="174498" y="399669"/>
                </a:lnTo>
                <a:lnTo>
                  <a:pt x="174498" y="385191"/>
                </a:lnTo>
                <a:lnTo>
                  <a:pt x="247269" y="385191"/>
                </a:lnTo>
                <a:lnTo>
                  <a:pt x="247269" y="382524"/>
                </a:lnTo>
                <a:lnTo>
                  <a:pt x="245655" y="374981"/>
                </a:lnTo>
                <a:lnTo>
                  <a:pt x="241315" y="368665"/>
                </a:lnTo>
                <a:lnTo>
                  <a:pt x="234999" y="364325"/>
                </a:lnTo>
                <a:lnTo>
                  <a:pt x="227456" y="362712"/>
                </a:lnTo>
                <a:close/>
              </a:path>
              <a:path w="399414" h="422275">
                <a:moveTo>
                  <a:pt x="375538" y="362712"/>
                </a:moveTo>
                <a:lnTo>
                  <a:pt x="319913" y="362712"/>
                </a:lnTo>
                <a:lnTo>
                  <a:pt x="312370" y="364325"/>
                </a:lnTo>
                <a:lnTo>
                  <a:pt x="306054" y="368665"/>
                </a:lnTo>
                <a:lnTo>
                  <a:pt x="301714" y="374981"/>
                </a:lnTo>
                <a:lnTo>
                  <a:pt x="300100" y="382524"/>
                </a:lnTo>
                <a:lnTo>
                  <a:pt x="300100" y="402336"/>
                </a:lnTo>
                <a:lnTo>
                  <a:pt x="301714" y="409878"/>
                </a:lnTo>
                <a:lnTo>
                  <a:pt x="306054" y="416194"/>
                </a:lnTo>
                <a:lnTo>
                  <a:pt x="312370" y="420534"/>
                </a:lnTo>
                <a:lnTo>
                  <a:pt x="319913" y="422148"/>
                </a:lnTo>
                <a:lnTo>
                  <a:pt x="375538" y="422148"/>
                </a:lnTo>
                <a:lnTo>
                  <a:pt x="383081" y="420534"/>
                </a:lnTo>
                <a:lnTo>
                  <a:pt x="389397" y="416194"/>
                </a:lnTo>
                <a:lnTo>
                  <a:pt x="393737" y="409878"/>
                </a:lnTo>
                <a:lnTo>
                  <a:pt x="395350" y="402336"/>
                </a:lnTo>
                <a:lnTo>
                  <a:pt x="395350" y="399669"/>
                </a:lnTo>
                <a:lnTo>
                  <a:pt x="322580" y="399669"/>
                </a:lnTo>
                <a:lnTo>
                  <a:pt x="322580" y="385191"/>
                </a:lnTo>
                <a:lnTo>
                  <a:pt x="395350" y="385191"/>
                </a:lnTo>
                <a:lnTo>
                  <a:pt x="395350" y="382524"/>
                </a:lnTo>
                <a:lnTo>
                  <a:pt x="393737" y="374981"/>
                </a:lnTo>
                <a:lnTo>
                  <a:pt x="389397" y="368665"/>
                </a:lnTo>
                <a:lnTo>
                  <a:pt x="383081" y="364325"/>
                </a:lnTo>
                <a:lnTo>
                  <a:pt x="375538" y="362712"/>
                </a:lnTo>
                <a:close/>
              </a:path>
              <a:path w="399414" h="422275">
                <a:moveTo>
                  <a:pt x="99187" y="385191"/>
                </a:moveTo>
                <a:lnTo>
                  <a:pt x="76707" y="385191"/>
                </a:lnTo>
                <a:lnTo>
                  <a:pt x="76707" y="399669"/>
                </a:lnTo>
                <a:lnTo>
                  <a:pt x="99187" y="399669"/>
                </a:lnTo>
                <a:lnTo>
                  <a:pt x="99187" y="385191"/>
                </a:lnTo>
                <a:close/>
              </a:path>
              <a:path w="399414" h="422275">
                <a:moveTo>
                  <a:pt x="247269" y="385191"/>
                </a:moveTo>
                <a:lnTo>
                  <a:pt x="224789" y="385191"/>
                </a:lnTo>
                <a:lnTo>
                  <a:pt x="224789" y="399669"/>
                </a:lnTo>
                <a:lnTo>
                  <a:pt x="247269" y="399669"/>
                </a:lnTo>
                <a:lnTo>
                  <a:pt x="247269" y="385191"/>
                </a:lnTo>
                <a:close/>
              </a:path>
              <a:path w="399414" h="422275">
                <a:moveTo>
                  <a:pt x="395350" y="385191"/>
                </a:moveTo>
                <a:lnTo>
                  <a:pt x="372871" y="385191"/>
                </a:lnTo>
                <a:lnTo>
                  <a:pt x="372871" y="399669"/>
                </a:lnTo>
                <a:lnTo>
                  <a:pt x="395350" y="399669"/>
                </a:lnTo>
                <a:lnTo>
                  <a:pt x="395350" y="385191"/>
                </a:lnTo>
                <a:close/>
              </a:path>
              <a:path w="399414" h="422275">
                <a:moveTo>
                  <a:pt x="339725" y="304800"/>
                </a:moveTo>
                <a:lnTo>
                  <a:pt x="59562" y="304800"/>
                </a:lnTo>
                <a:lnTo>
                  <a:pt x="52165" y="306393"/>
                </a:lnTo>
                <a:lnTo>
                  <a:pt x="46291" y="310689"/>
                </a:lnTo>
                <a:lnTo>
                  <a:pt x="42417" y="316962"/>
                </a:lnTo>
                <a:lnTo>
                  <a:pt x="41020" y="324485"/>
                </a:lnTo>
                <a:lnTo>
                  <a:pt x="41020" y="362712"/>
                </a:lnTo>
                <a:lnTo>
                  <a:pt x="62102" y="362712"/>
                </a:lnTo>
                <a:lnTo>
                  <a:pt x="62102" y="327152"/>
                </a:lnTo>
                <a:lnTo>
                  <a:pt x="359663" y="327152"/>
                </a:lnTo>
                <a:lnTo>
                  <a:pt x="359663" y="324485"/>
                </a:lnTo>
                <a:lnTo>
                  <a:pt x="358048" y="316962"/>
                </a:lnTo>
                <a:lnTo>
                  <a:pt x="353694" y="310689"/>
                </a:lnTo>
                <a:lnTo>
                  <a:pt x="347341" y="306393"/>
                </a:lnTo>
                <a:lnTo>
                  <a:pt x="339725" y="304800"/>
                </a:lnTo>
                <a:close/>
              </a:path>
              <a:path w="399414" h="422275">
                <a:moveTo>
                  <a:pt x="210185" y="327152"/>
                </a:moveTo>
                <a:lnTo>
                  <a:pt x="189102" y="327152"/>
                </a:lnTo>
                <a:lnTo>
                  <a:pt x="189102" y="362712"/>
                </a:lnTo>
                <a:lnTo>
                  <a:pt x="210185" y="362712"/>
                </a:lnTo>
                <a:lnTo>
                  <a:pt x="210185" y="327152"/>
                </a:lnTo>
                <a:close/>
              </a:path>
              <a:path w="399414" h="422275">
                <a:moveTo>
                  <a:pt x="359663" y="327152"/>
                </a:moveTo>
                <a:lnTo>
                  <a:pt x="337185" y="327152"/>
                </a:lnTo>
                <a:lnTo>
                  <a:pt x="337185" y="362712"/>
                </a:lnTo>
                <a:lnTo>
                  <a:pt x="359663" y="362712"/>
                </a:lnTo>
                <a:lnTo>
                  <a:pt x="359663" y="327152"/>
                </a:lnTo>
                <a:close/>
              </a:path>
              <a:path w="399414" h="422275">
                <a:moveTo>
                  <a:pt x="210185" y="265175"/>
                </a:moveTo>
                <a:lnTo>
                  <a:pt x="189102" y="265175"/>
                </a:lnTo>
                <a:lnTo>
                  <a:pt x="189102" y="304800"/>
                </a:lnTo>
                <a:lnTo>
                  <a:pt x="210185" y="304800"/>
                </a:lnTo>
                <a:lnTo>
                  <a:pt x="210185" y="265175"/>
                </a:lnTo>
                <a:close/>
              </a:path>
              <a:path w="399414" h="422275">
                <a:moveTo>
                  <a:pt x="193039" y="0"/>
                </a:moveTo>
                <a:lnTo>
                  <a:pt x="153368" y="7235"/>
                </a:lnTo>
                <a:lnTo>
                  <a:pt x="119506" y="27209"/>
                </a:lnTo>
                <a:lnTo>
                  <a:pt x="94313" y="57328"/>
                </a:lnTo>
                <a:lnTo>
                  <a:pt x="80644" y="94996"/>
                </a:lnTo>
                <a:lnTo>
                  <a:pt x="49077" y="103012"/>
                </a:lnTo>
                <a:lnTo>
                  <a:pt x="23463" y="121412"/>
                </a:lnTo>
                <a:lnTo>
                  <a:pt x="6278" y="147716"/>
                </a:lnTo>
                <a:lnTo>
                  <a:pt x="0" y="179450"/>
                </a:lnTo>
                <a:lnTo>
                  <a:pt x="6736" y="212883"/>
                </a:lnTo>
                <a:lnTo>
                  <a:pt x="25130" y="240125"/>
                </a:lnTo>
                <a:lnTo>
                  <a:pt x="52452" y="258460"/>
                </a:lnTo>
                <a:lnTo>
                  <a:pt x="85979" y="265175"/>
                </a:lnTo>
                <a:lnTo>
                  <a:pt x="319913" y="265175"/>
                </a:lnTo>
                <a:lnTo>
                  <a:pt x="350746" y="258921"/>
                </a:lnTo>
                <a:lnTo>
                  <a:pt x="375983" y="241903"/>
                </a:lnTo>
                <a:lnTo>
                  <a:pt x="377166" y="240157"/>
                </a:lnTo>
                <a:lnTo>
                  <a:pt x="85979" y="240157"/>
                </a:lnTo>
                <a:lnTo>
                  <a:pt x="62489" y="235297"/>
                </a:lnTo>
                <a:lnTo>
                  <a:pt x="43132" y="222138"/>
                </a:lnTo>
                <a:lnTo>
                  <a:pt x="29989" y="202813"/>
                </a:lnTo>
                <a:lnTo>
                  <a:pt x="25145" y="179450"/>
                </a:lnTo>
                <a:lnTo>
                  <a:pt x="29989" y="156233"/>
                </a:lnTo>
                <a:lnTo>
                  <a:pt x="43132" y="137350"/>
                </a:lnTo>
                <a:lnTo>
                  <a:pt x="62489" y="124658"/>
                </a:lnTo>
                <a:lnTo>
                  <a:pt x="85979" y="120015"/>
                </a:lnTo>
                <a:lnTo>
                  <a:pt x="103258" y="120015"/>
                </a:lnTo>
                <a:lnTo>
                  <a:pt x="104393" y="108204"/>
                </a:lnTo>
                <a:lnTo>
                  <a:pt x="113458" y="75703"/>
                </a:lnTo>
                <a:lnTo>
                  <a:pt x="132905" y="49275"/>
                </a:lnTo>
                <a:lnTo>
                  <a:pt x="160258" y="31515"/>
                </a:lnTo>
                <a:lnTo>
                  <a:pt x="193039" y="25019"/>
                </a:lnTo>
                <a:lnTo>
                  <a:pt x="262232" y="25019"/>
                </a:lnTo>
                <a:lnTo>
                  <a:pt x="236110" y="8348"/>
                </a:lnTo>
                <a:lnTo>
                  <a:pt x="193039" y="0"/>
                </a:lnTo>
                <a:close/>
              </a:path>
              <a:path w="399414" h="422275">
                <a:moveTo>
                  <a:pt x="377062" y="130556"/>
                </a:moveTo>
                <a:lnTo>
                  <a:pt x="319913" y="130556"/>
                </a:lnTo>
                <a:lnTo>
                  <a:pt x="340655" y="134959"/>
                </a:lnTo>
                <a:lnTo>
                  <a:pt x="357933" y="146923"/>
                </a:lnTo>
                <a:lnTo>
                  <a:pt x="369758" y="164578"/>
                </a:lnTo>
                <a:lnTo>
                  <a:pt x="374142" y="186055"/>
                </a:lnTo>
                <a:lnTo>
                  <a:pt x="369758" y="206724"/>
                </a:lnTo>
                <a:lnTo>
                  <a:pt x="357933" y="223964"/>
                </a:lnTo>
                <a:lnTo>
                  <a:pt x="340655" y="235775"/>
                </a:lnTo>
                <a:lnTo>
                  <a:pt x="319913" y="240157"/>
                </a:lnTo>
                <a:lnTo>
                  <a:pt x="377166" y="240157"/>
                </a:lnTo>
                <a:lnTo>
                  <a:pt x="393029" y="216741"/>
                </a:lnTo>
                <a:lnTo>
                  <a:pt x="399288" y="186055"/>
                </a:lnTo>
                <a:lnTo>
                  <a:pt x="393029" y="154507"/>
                </a:lnTo>
                <a:lnTo>
                  <a:pt x="377062" y="130556"/>
                </a:lnTo>
                <a:close/>
              </a:path>
              <a:path w="399414" h="422275">
                <a:moveTo>
                  <a:pt x="262232" y="25019"/>
                </a:moveTo>
                <a:lnTo>
                  <a:pt x="193039" y="25019"/>
                </a:lnTo>
                <a:lnTo>
                  <a:pt x="227716" y="32172"/>
                </a:lnTo>
                <a:lnTo>
                  <a:pt x="256333" y="51577"/>
                </a:lnTo>
                <a:lnTo>
                  <a:pt x="275782" y="80150"/>
                </a:lnTo>
                <a:lnTo>
                  <a:pt x="282956" y="114808"/>
                </a:lnTo>
                <a:lnTo>
                  <a:pt x="282956" y="118745"/>
                </a:lnTo>
                <a:lnTo>
                  <a:pt x="281558" y="121412"/>
                </a:lnTo>
                <a:lnTo>
                  <a:pt x="280288" y="142494"/>
                </a:lnTo>
                <a:lnTo>
                  <a:pt x="300100" y="134620"/>
                </a:lnTo>
                <a:lnTo>
                  <a:pt x="305435" y="131953"/>
                </a:lnTo>
                <a:lnTo>
                  <a:pt x="312038" y="130556"/>
                </a:lnTo>
                <a:lnTo>
                  <a:pt x="377062" y="130556"/>
                </a:lnTo>
                <a:lnTo>
                  <a:pt x="375983" y="128936"/>
                </a:lnTo>
                <a:lnTo>
                  <a:pt x="350746" y="111795"/>
                </a:lnTo>
                <a:lnTo>
                  <a:pt x="326169" y="106807"/>
                </a:lnTo>
                <a:lnTo>
                  <a:pt x="308101" y="106807"/>
                </a:lnTo>
                <a:lnTo>
                  <a:pt x="296963" y="65097"/>
                </a:lnTo>
                <a:lnTo>
                  <a:pt x="271859" y="31162"/>
                </a:lnTo>
                <a:lnTo>
                  <a:pt x="262232" y="25019"/>
                </a:lnTo>
                <a:close/>
              </a:path>
              <a:path w="399414" h="422275">
                <a:moveTo>
                  <a:pt x="103258" y="120015"/>
                </a:moveTo>
                <a:lnTo>
                  <a:pt x="91186" y="120015"/>
                </a:lnTo>
                <a:lnTo>
                  <a:pt x="103124" y="121412"/>
                </a:lnTo>
                <a:lnTo>
                  <a:pt x="103258" y="120015"/>
                </a:lnTo>
                <a:close/>
              </a:path>
              <a:path w="399414" h="422275">
                <a:moveTo>
                  <a:pt x="319913" y="105537"/>
                </a:moveTo>
                <a:lnTo>
                  <a:pt x="312038" y="105537"/>
                </a:lnTo>
                <a:lnTo>
                  <a:pt x="308101" y="106807"/>
                </a:lnTo>
                <a:lnTo>
                  <a:pt x="326169" y="106807"/>
                </a:lnTo>
                <a:lnTo>
                  <a:pt x="319913" y="1055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90627" y="3219632"/>
            <a:ext cx="1155237" cy="9140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50207" y="1680717"/>
            <a:ext cx="6099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Realizar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ejercicios del material </a:t>
            </a:r>
            <a:r>
              <a:rPr sz="1800" b="1" spc="-10" dirty="0">
                <a:latin typeface="Arial"/>
                <a:cs typeface="Arial"/>
              </a:rPr>
              <a:t>enviado </a:t>
            </a:r>
            <a:r>
              <a:rPr sz="1800" b="1" dirty="0">
                <a:latin typeface="Arial"/>
                <a:cs typeface="Arial"/>
              </a:rPr>
              <a:t>por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Arcitura.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50207" y="2229358"/>
            <a:ext cx="2793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9430" lvl="1" indent="-5073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0065" algn="l"/>
              </a:tabLst>
            </a:pPr>
            <a:r>
              <a:rPr sz="1800" spc="-5" dirty="0">
                <a:latin typeface="Arial"/>
                <a:cs typeface="Arial"/>
              </a:rPr>
              <a:t>Conectar los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Patrones</a:t>
            </a:r>
            <a:endParaRPr sz="1800">
              <a:latin typeface="Arial"/>
              <a:cs typeface="Arial"/>
            </a:endParaRPr>
          </a:p>
          <a:p>
            <a:pPr marL="520065" lvl="1" indent="-508000">
              <a:lnSpc>
                <a:spcPct val="100000"/>
              </a:lnSpc>
              <a:buAutoNum type="arabicPeriod"/>
              <a:tabLst>
                <a:tab pos="520700" algn="l"/>
              </a:tabLst>
            </a:pPr>
            <a:r>
              <a:rPr sz="1800" spc="-5" dirty="0">
                <a:latin typeface="Arial"/>
                <a:cs typeface="Arial"/>
              </a:rPr>
              <a:t>Conectar los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Patrones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188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82870" y="3111246"/>
            <a:ext cx="182562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0" dirty="0">
                <a:latin typeface="Arial"/>
                <a:cs typeface="Arial"/>
              </a:rPr>
              <a:t>G</a:t>
            </a:r>
            <a:r>
              <a:rPr sz="3800" b="0" spc="10" dirty="0">
                <a:latin typeface="Arial"/>
                <a:cs typeface="Arial"/>
              </a:rPr>
              <a:t>r</a:t>
            </a:r>
            <a:r>
              <a:rPr sz="3800" b="0" dirty="0">
                <a:latin typeface="Arial"/>
                <a:cs typeface="Arial"/>
              </a:rPr>
              <a:t>acias.</a:t>
            </a:r>
            <a:endParaRPr sz="3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557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Container Sidecar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85777" y="2499408"/>
            <a:ext cx="3000704" cy="34060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4512" y="1497838"/>
            <a:ext cx="9639300" cy="4160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419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efficiently interact with required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utility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components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and  services?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 dirty="0">
              <a:latin typeface="Arial"/>
              <a:cs typeface="Arial"/>
            </a:endParaRPr>
          </a:p>
          <a:p>
            <a:pPr marL="20955" marR="24003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Dado que el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y el sidecar están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cohospedados,  no </a:t>
            </a:r>
            <a:r>
              <a:rPr sz="2000" b="1" spc="-5" dirty="0">
                <a:latin typeface="Arial"/>
                <a:cs typeface="Arial"/>
              </a:rPr>
              <a:t>hay </a:t>
            </a:r>
            <a:r>
              <a:rPr sz="2000" b="1" dirty="0">
                <a:latin typeface="Arial"/>
                <a:cs typeface="Arial"/>
              </a:rPr>
              <a:t>latencia </a:t>
            </a:r>
            <a:r>
              <a:rPr sz="2000" b="1" spc="-5" dirty="0">
                <a:latin typeface="Arial"/>
                <a:cs typeface="Arial"/>
              </a:rPr>
              <a:t>significativa </a:t>
            </a:r>
            <a:r>
              <a:rPr sz="2000" b="1" dirty="0">
                <a:latin typeface="Arial"/>
                <a:cs typeface="Arial"/>
              </a:rPr>
              <a:t>cuando se comunican entre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sí.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 dirty="0">
              <a:latin typeface="Arial"/>
              <a:cs typeface="Arial"/>
            </a:endParaRPr>
          </a:p>
          <a:p>
            <a:pPr marL="20955" marR="238442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 puede </a:t>
            </a:r>
            <a:r>
              <a:rPr sz="2000" b="1" dirty="0">
                <a:latin typeface="Arial"/>
                <a:cs typeface="Arial"/>
              </a:rPr>
              <a:t>usar el mismo sidecar en un contenedor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separado  para diferentes </a:t>
            </a:r>
            <a:r>
              <a:rPr sz="2000" b="1" spc="-5" dirty="0">
                <a:latin typeface="Arial"/>
                <a:cs typeface="Arial"/>
              </a:rPr>
              <a:t>microservicios</a:t>
            </a:r>
            <a:r>
              <a:rPr sz="2000" spc="-5" dirty="0">
                <a:latin typeface="Arial"/>
                <a:cs typeface="Arial"/>
              </a:rPr>
              <a:t>, </a:t>
            </a:r>
            <a:r>
              <a:rPr sz="2000" dirty="0">
                <a:latin typeface="Arial"/>
                <a:cs typeface="Arial"/>
              </a:rPr>
              <a:t>lo que resulta en </a:t>
            </a:r>
            <a:r>
              <a:rPr sz="2000" b="1" dirty="0">
                <a:latin typeface="Arial"/>
                <a:cs typeface="Arial"/>
              </a:rPr>
              <a:t>una menor  complejidad </a:t>
            </a:r>
            <a:r>
              <a:rPr sz="2000" b="1" spc="-5" dirty="0">
                <a:latin typeface="Arial"/>
                <a:cs typeface="Arial"/>
              </a:rPr>
              <a:t>operativa </a:t>
            </a:r>
            <a:r>
              <a:rPr sz="2000" b="1" dirty="0">
                <a:latin typeface="Arial"/>
                <a:cs typeface="Arial"/>
              </a:rPr>
              <a:t>de gestión y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mantenimiento.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 dirty="0">
              <a:latin typeface="Arial"/>
              <a:cs typeface="Arial"/>
            </a:endParaRPr>
          </a:p>
          <a:p>
            <a:pPr marL="12700" marR="253873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Al aplicar este patrón, </a:t>
            </a:r>
            <a:r>
              <a:rPr sz="2000" b="1" dirty="0">
                <a:latin typeface="Arial"/>
                <a:cs typeface="Arial"/>
              </a:rPr>
              <a:t>se debe considerar si el sidecar  funcionará </a:t>
            </a:r>
            <a:r>
              <a:rPr sz="2000" b="1" spc="-5" dirty="0">
                <a:latin typeface="Arial"/>
                <a:cs typeface="Arial"/>
              </a:rPr>
              <a:t>mejor </a:t>
            </a:r>
            <a:r>
              <a:rPr sz="2000" b="1" dirty="0">
                <a:latin typeface="Arial"/>
                <a:cs typeface="Arial"/>
              </a:rPr>
              <a:t>como un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separado o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como  un </a:t>
            </a:r>
            <a:r>
              <a:rPr sz="2000" b="1" spc="-5" dirty="0">
                <a:latin typeface="Arial"/>
                <a:cs typeface="Arial"/>
              </a:rPr>
              <a:t>servicio </a:t>
            </a:r>
            <a:r>
              <a:rPr sz="2000" b="1" dirty="0">
                <a:latin typeface="Arial"/>
                <a:cs typeface="Arial"/>
              </a:rPr>
              <a:t>de Windows tradicional o demonio de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Linux.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8152629" y="1853077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Evaluar si el </a:t>
            </a:r>
            <a:r>
              <a:rPr lang="es-ES" dirty="0" err="1" smtClean="0">
                <a:solidFill>
                  <a:srgbClr val="7030A0"/>
                </a:solidFill>
              </a:rPr>
              <a:t>Side</a:t>
            </a:r>
            <a:r>
              <a:rPr lang="es-ES" dirty="0" smtClean="0">
                <a:solidFill>
                  <a:srgbClr val="7030A0"/>
                </a:solidFill>
              </a:rPr>
              <a:t> car es suficientemente robusta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1921002" y="5582279"/>
            <a:ext cx="449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El microservicios a través de un cliente accede a la utilidad del SO, No es muy </a:t>
            </a:r>
            <a:r>
              <a:rPr lang="es-ES" dirty="0" err="1" smtClean="0">
                <a:solidFill>
                  <a:srgbClr val="7030A0"/>
                </a:solidFill>
              </a:rPr>
              <a:t>comun</a:t>
            </a:r>
            <a:r>
              <a:rPr lang="es-ES" dirty="0" smtClean="0">
                <a:solidFill>
                  <a:srgbClr val="7030A0"/>
                </a:solidFill>
              </a:rPr>
              <a:t> hacerlo.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189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137" rIns="0" bIns="0" rtlCol="0">
            <a:spAutoFit/>
          </a:bodyPr>
          <a:lstStyle/>
          <a:p>
            <a:pPr marL="2711450" marR="5080" indent="-2274570">
              <a:lnSpc>
                <a:spcPct val="100000"/>
              </a:lnSpc>
              <a:spcBef>
                <a:spcPts val="100"/>
              </a:spcBef>
            </a:pPr>
            <a:r>
              <a:rPr dirty="0"/>
              <a:t>Consulta </a:t>
            </a:r>
            <a:r>
              <a:rPr spc="-5" dirty="0"/>
              <a:t>la programación de cursos para </a:t>
            </a:r>
            <a:r>
              <a:rPr spc="-15" dirty="0"/>
              <a:t>LATAM </a:t>
            </a:r>
            <a:r>
              <a:rPr dirty="0"/>
              <a:t>o </a:t>
            </a:r>
            <a:r>
              <a:rPr spc="-5" dirty="0"/>
              <a:t>contáctanos para </a:t>
            </a:r>
            <a:r>
              <a:rPr dirty="0"/>
              <a:t>los  </a:t>
            </a:r>
            <a:r>
              <a:rPr spc="-5" dirty="0"/>
              <a:t>entrenamientos </a:t>
            </a:r>
            <a:r>
              <a:rPr spc="-10" dirty="0"/>
              <a:t>en </a:t>
            </a:r>
            <a:r>
              <a:rPr dirty="0"/>
              <a:t>tu</a:t>
            </a:r>
            <a:r>
              <a:rPr spc="15" dirty="0"/>
              <a:t> </a:t>
            </a:r>
            <a:r>
              <a:rPr spc="-5" dirty="0"/>
              <a:t>empresa.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297429" y="3113659"/>
            <a:ext cx="759333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094" marR="877569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Más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3000 </a:t>
            </a:r>
            <a:r>
              <a:rPr sz="1800" b="1" spc="-5" dirty="0">
                <a:latin typeface="Arial"/>
                <a:cs typeface="Arial"/>
              </a:rPr>
              <a:t>Estudiantes satisfechos </a:t>
            </a:r>
            <a:r>
              <a:rPr sz="1800" b="1" spc="-10" dirty="0">
                <a:latin typeface="Arial"/>
                <a:cs typeface="Arial"/>
              </a:rPr>
              <a:t>en </a:t>
            </a:r>
            <a:r>
              <a:rPr sz="1800" b="1" dirty="0">
                <a:latin typeface="Arial"/>
                <a:cs typeface="Arial"/>
              </a:rPr>
              <a:t>toda </a:t>
            </a:r>
            <a:r>
              <a:rPr sz="1800" b="1" spc="-15" dirty="0">
                <a:latin typeface="Arial"/>
                <a:cs typeface="Arial"/>
              </a:rPr>
              <a:t>LATAM.  </a:t>
            </a:r>
            <a:r>
              <a:rPr sz="1800" b="1" spc="-5" dirty="0">
                <a:latin typeface="Arial"/>
                <a:cs typeface="Arial"/>
              </a:rPr>
              <a:t>Más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100 Empresas capacitadas en </a:t>
            </a:r>
            <a:r>
              <a:rPr sz="1800" b="1" dirty="0">
                <a:latin typeface="Arial"/>
                <a:cs typeface="Arial"/>
              </a:rPr>
              <a:t>toda </a:t>
            </a:r>
            <a:r>
              <a:rPr sz="1800" b="1" spc="-15" dirty="0">
                <a:latin typeface="Arial"/>
                <a:cs typeface="Arial"/>
              </a:rPr>
              <a:t>LATAM.  </a:t>
            </a:r>
            <a:r>
              <a:rPr sz="1800" b="1" spc="-5" dirty="0">
                <a:latin typeface="Arial"/>
                <a:cs typeface="Arial"/>
              </a:rPr>
              <a:t>Un </a:t>
            </a:r>
            <a:r>
              <a:rPr sz="1800" b="1" dirty="0">
                <a:latin typeface="Arial"/>
                <a:cs typeface="Arial"/>
              </a:rPr>
              <a:t>portafolio </a:t>
            </a:r>
            <a:r>
              <a:rPr sz="1800" b="1" spc="-5" dirty="0">
                <a:latin typeface="Arial"/>
                <a:cs typeface="Arial"/>
              </a:rPr>
              <a:t>amplio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cursos.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Cursos en </a:t>
            </a:r>
            <a:r>
              <a:rPr sz="1800" b="1" dirty="0">
                <a:latin typeface="Arial"/>
                <a:cs typeface="Arial"/>
              </a:rPr>
              <a:t>modalidad </a:t>
            </a:r>
            <a:r>
              <a:rPr sz="1800" b="1" spc="-10" dirty="0">
                <a:latin typeface="Arial"/>
                <a:cs typeface="Arial"/>
              </a:rPr>
              <a:t>evento, </a:t>
            </a:r>
            <a:r>
              <a:rPr sz="1800" b="1" dirty="0">
                <a:latin typeface="Arial"/>
                <a:cs typeface="Arial"/>
              </a:rPr>
              <a:t>online </a:t>
            </a:r>
            <a:r>
              <a:rPr sz="1800" b="1" spc="-5" dirty="0">
                <a:latin typeface="Arial"/>
                <a:cs typeface="Arial"/>
              </a:rPr>
              <a:t>y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privado.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Primer Partner Certificado </a:t>
            </a:r>
            <a:r>
              <a:rPr sz="1800" b="1" dirty="0">
                <a:latin typeface="Arial"/>
                <a:cs typeface="Arial"/>
              </a:rPr>
              <a:t>en </a:t>
            </a:r>
            <a:r>
              <a:rPr sz="1800" b="1" spc="-15" dirty="0">
                <a:latin typeface="Arial"/>
                <a:cs typeface="Arial"/>
              </a:rPr>
              <a:t>LATAM </a:t>
            </a:r>
            <a:r>
              <a:rPr sz="1800" b="1" dirty="0">
                <a:latin typeface="Arial"/>
                <a:cs typeface="Arial"/>
              </a:rPr>
              <a:t>por </a:t>
            </a:r>
            <a:r>
              <a:rPr sz="1800" b="1" spc="-10" dirty="0">
                <a:latin typeface="Arial"/>
                <a:cs typeface="Arial"/>
              </a:rPr>
              <a:t>Arcitura </a:t>
            </a:r>
            <a:r>
              <a:rPr sz="1800" b="1" spc="-5" dirty="0">
                <a:latin typeface="Arial"/>
                <a:cs typeface="Arial"/>
              </a:rPr>
              <a:t>desde hace </a:t>
            </a:r>
            <a:r>
              <a:rPr sz="1800" b="1" dirty="0">
                <a:latin typeface="Arial"/>
                <a:cs typeface="Arial"/>
              </a:rPr>
              <a:t>8</a:t>
            </a:r>
            <a:r>
              <a:rPr sz="1800" b="1" spc="1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años.</a:t>
            </a:r>
            <a:endParaRPr sz="18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Instructores </a:t>
            </a:r>
            <a:r>
              <a:rPr sz="1800" b="1" dirty="0">
                <a:latin typeface="Arial"/>
                <a:cs typeface="Arial"/>
              </a:rPr>
              <a:t>con </a:t>
            </a:r>
            <a:r>
              <a:rPr sz="1800" b="1" spc="-5" dirty="0">
                <a:latin typeface="Arial"/>
                <a:cs typeface="Arial"/>
              </a:rPr>
              <a:t>experiencia y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certificados.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030" y="2038028"/>
            <a:ext cx="11586647" cy="2907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601068" y="310133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190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5766" y="1817878"/>
            <a:ext cx="9175750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Este </a:t>
            </a:r>
            <a:r>
              <a:rPr sz="1800" spc="-5" dirty="0">
                <a:latin typeface="Arial"/>
                <a:cs typeface="Arial"/>
              </a:rPr>
              <a:t>documento hace parte del </a:t>
            </a:r>
            <a:r>
              <a:rPr sz="1800" dirty="0">
                <a:latin typeface="Arial"/>
                <a:cs typeface="Arial"/>
              </a:rPr>
              <a:t>Sistema </a:t>
            </a:r>
            <a:r>
              <a:rPr sz="1800" spc="-5" dirty="0">
                <a:latin typeface="Arial"/>
                <a:cs typeface="Arial"/>
              </a:rPr>
              <a:t>de Gestión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la Calidad de Itehl Digital  Technology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Solutions.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Las compañías, nombres, diseños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datos usados en </a:t>
            </a:r>
            <a:r>
              <a:rPr sz="1800" dirty="0">
                <a:latin typeface="Arial"/>
                <a:cs typeface="Arial"/>
              </a:rPr>
              <a:t>este </a:t>
            </a:r>
            <a:r>
              <a:rPr sz="1800" spc="-5" dirty="0">
                <a:latin typeface="Arial"/>
                <a:cs typeface="Arial"/>
              </a:rPr>
              <a:t>documento, corresponden </a:t>
            </a:r>
            <a:r>
              <a:rPr sz="1800" spc="-10" dirty="0">
                <a:latin typeface="Arial"/>
                <a:cs typeface="Arial"/>
              </a:rPr>
              <a:t>al  </a:t>
            </a:r>
            <a:r>
              <a:rPr sz="1800" spc="-5" dirty="0">
                <a:latin typeface="Arial"/>
                <a:cs typeface="Arial"/>
              </a:rPr>
              <a:t>capital intelectual adquirido durante el proceso de evolución de nuestra organización, a  partir de la utilización de </a:t>
            </a:r>
            <a:r>
              <a:rPr sz="1800" dirty="0">
                <a:latin typeface="Arial"/>
                <a:cs typeface="Arial"/>
              </a:rPr>
              <a:t>las </a:t>
            </a:r>
            <a:r>
              <a:rPr sz="1800" spc="-5" dirty="0">
                <a:latin typeface="Arial"/>
                <a:cs typeface="Arial"/>
              </a:rPr>
              <a:t>últimas tendencias en Entrenamiento, Consultoría e  Ingeniería de Software, aplicadas a las necesidades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negocio 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5" dirty="0">
                <a:latin typeface="Arial"/>
                <a:cs typeface="Arial"/>
              </a:rPr>
              <a:t>nuestros aliados.  Ninguna parte de este documento puede ser reproducida 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-5" dirty="0">
                <a:latin typeface="Arial"/>
                <a:cs typeface="Arial"/>
              </a:rPr>
              <a:t>transmitida en </a:t>
            </a:r>
            <a:r>
              <a:rPr sz="1800" spc="-10" dirty="0">
                <a:latin typeface="Arial"/>
                <a:cs typeface="Arial"/>
              </a:rPr>
              <a:t>ninguna </a:t>
            </a:r>
            <a:r>
              <a:rPr sz="1800" dirty="0">
                <a:latin typeface="Arial"/>
                <a:cs typeface="Arial"/>
              </a:rPr>
              <a:t>forma  </a:t>
            </a:r>
            <a:r>
              <a:rPr sz="1800" spc="-5" dirty="0">
                <a:latin typeface="Arial"/>
                <a:cs typeface="Arial"/>
              </a:rPr>
              <a:t>electrónica o mecánica en algún medio actual o futuro, </a:t>
            </a:r>
            <a:r>
              <a:rPr sz="1800" dirty="0">
                <a:latin typeface="Arial"/>
                <a:cs typeface="Arial"/>
              </a:rPr>
              <a:t>para </a:t>
            </a:r>
            <a:r>
              <a:rPr sz="1800" spc="-5" dirty="0">
                <a:latin typeface="Arial"/>
                <a:cs typeface="Arial"/>
              </a:rPr>
              <a:t>ningún propósito externo a  los fines de Itehl </a:t>
            </a:r>
            <a:r>
              <a:rPr sz="1800" dirty="0">
                <a:latin typeface="Arial"/>
                <a:cs typeface="Arial"/>
              </a:rPr>
              <a:t>DTS </a:t>
            </a:r>
            <a:r>
              <a:rPr sz="1800" spc="-5" dirty="0">
                <a:latin typeface="Arial"/>
                <a:cs typeface="Arial"/>
              </a:rPr>
              <a:t>S.A.S., sin autorización explícita por parte de la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compañía.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598106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© </a:t>
            </a:r>
            <a:r>
              <a:rPr sz="1800" spc="-5" dirty="0">
                <a:latin typeface="Arial"/>
                <a:cs typeface="Arial"/>
              </a:rPr>
              <a:t>2006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2020 Itehl </a:t>
            </a:r>
            <a:r>
              <a:rPr sz="1800" dirty="0">
                <a:latin typeface="Arial"/>
                <a:cs typeface="Arial"/>
              </a:rPr>
              <a:t>DTS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S.A.S.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0512" y="658494"/>
            <a:ext cx="91141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Arial"/>
                <a:cs typeface="Arial"/>
              </a:rPr>
              <a:t>Itehl Digital Technology Solutions</a:t>
            </a:r>
            <a:r>
              <a:rPr sz="4000" b="0" spc="55" dirty="0">
                <a:latin typeface="Arial"/>
                <a:cs typeface="Arial"/>
              </a:rPr>
              <a:t> </a:t>
            </a:r>
            <a:r>
              <a:rPr sz="4000" b="0" spc="-5" dirty="0">
                <a:latin typeface="Arial"/>
                <a:cs typeface="Arial"/>
              </a:rPr>
              <a:t>S.A.S.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27080" y="1095755"/>
            <a:ext cx="291465" cy="292735"/>
          </a:xfrm>
          <a:custGeom>
            <a:avLst/>
            <a:gdLst/>
            <a:ahLst/>
            <a:cxnLst/>
            <a:rect l="l" t="t" r="r" b="b"/>
            <a:pathLst>
              <a:path w="291465" h="292734">
                <a:moveTo>
                  <a:pt x="291084" y="138557"/>
                </a:moveTo>
                <a:lnTo>
                  <a:pt x="289052" y="128536"/>
                </a:lnTo>
                <a:lnTo>
                  <a:pt x="283527" y="120332"/>
                </a:lnTo>
                <a:lnTo>
                  <a:pt x="275323" y="114808"/>
                </a:lnTo>
                <a:lnTo>
                  <a:pt x="265303" y="112776"/>
                </a:lnTo>
                <a:lnTo>
                  <a:pt x="178308" y="112776"/>
                </a:lnTo>
                <a:lnTo>
                  <a:pt x="178308" y="25146"/>
                </a:lnTo>
                <a:lnTo>
                  <a:pt x="176314" y="15379"/>
                </a:lnTo>
                <a:lnTo>
                  <a:pt x="170916" y="7391"/>
                </a:lnTo>
                <a:lnTo>
                  <a:pt x="162928" y="1993"/>
                </a:lnTo>
                <a:lnTo>
                  <a:pt x="153162" y="0"/>
                </a:lnTo>
                <a:lnTo>
                  <a:pt x="137922" y="0"/>
                </a:lnTo>
                <a:lnTo>
                  <a:pt x="128143" y="1993"/>
                </a:lnTo>
                <a:lnTo>
                  <a:pt x="120154" y="7391"/>
                </a:lnTo>
                <a:lnTo>
                  <a:pt x="114757" y="15379"/>
                </a:lnTo>
                <a:lnTo>
                  <a:pt x="112776" y="25146"/>
                </a:lnTo>
                <a:lnTo>
                  <a:pt x="112776" y="112776"/>
                </a:lnTo>
                <a:lnTo>
                  <a:pt x="25781" y="112776"/>
                </a:lnTo>
                <a:lnTo>
                  <a:pt x="15748" y="114808"/>
                </a:lnTo>
                <a:lnTo>
                  <a:pt x="7543" y="120345"/>
                </a:lnTo>
                <a:lnTo>
                  <a:pt x="2019" y="128536"/>
                </a:lnTo>
                <a:lnTo>
                  <a:pt x="0" y="138557"/>
                </a:lnTo>
                <a:lnTo>
                  <a:pt x="0" y="154051"/>
                </a:lnTo>
                <a:lnTo>
                  <a:pt x="2019" y="164084"/>
                </a:lnTo>
                <a:lnTo>
                  <a:pt x="7556" y="172275"/>
                </a:lnTo>
                <a:lnTo>
                  <a:pt x="15748" y="177812"/>
                </a:lnTo>
                <a:lnTo>
                  <a:pt x="25781" y="179832"/>
                </a:lnTo>
                <a:lnTo>
                  <a:pt x="112776" y="179832"/>
                </a:lnTo>
                <a:lnTo>
                  <a:pt x="112776" y="267462"/>
                </a:lnTo>
                <a:lnTo>
                  <a:pt x="114757" y="277241"/>
                </a:lnTo>
                <a:lnTo>
                  <a:pt x="120154" y="285229"/>
                </a:lnTo>
                <a:lnTo>
                  <a:pt x="128143" y="290626"/>
                </a:lnTo>
                <a:lnTo>
                  <a:pt x="137922" y="292608"/>
                </a:lnTo>
                <a:lnTo>
                  <a:pt x="153162" y="292608"/>
                </a:lnTo>
                <a:lnTo>
                  <a:pt x="162928" y="290626"/>
                </a:lnTo>
                <a:lnTo>
                  <a:pt x="170916" y="285229"/>
                </a:lnTo>
                <a:lnTo>
                  <a:pt x="176314" y="277241"/>
                </a:lnTo>
                <a:lnTo>
                  <a:pt x="178308" y="267462"/>
                </a:lnTo>
                <a:lnTo>
                  <a:pt x="178308" y="179832"/>
                </a:lnTo>
                <a:lnTo>
                  <a:pt x="265303" y="179832"/>
                </a:lnTo>
                <a:lnTo>
                  <a:pt x="275323" y="177812"/>
                </a:lnTo>
                <a:lnTo>
                  <a:pt x="283527" y="172275"/>
                </a:lnTo>
                <a:lnTo>
                  <a:pt x="289052" y="164084"/>
                </a:lnTo>
                <a:lnTo>
                  <a:pt x="291084" y="154051"/>
                </a:lnTo>
                <a:lnTo>
                  <a:pt x="291084" y="13855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19688" y="5623559"/>
            <a:ext cx="178307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47604" y="5623559"/>
            <a:ext cx="172720" cy="173990"/>
          </a:xfrm>
          <a:custGeom>
            <a:avLst/>
            <a:gdLst/>
            <a:ahLst/>
            <a:cxnLst/>
            <a:rect l="l" t="t" r="r" b="b"/>
            <a:pathLst>
              <a:path w="172720" h="173989">
                <a:moveTo>
                  <a:pt x="172212" y="72809"/>
                </a:moveTo>
                <a:lnTo>
                  <a:pt x="166497" y="67056"/>
                </a:lnTo>
                <a:lnTo>
                  <a:pt x="106680" y="67056"/>
                </a:lnTo>
                <a:lnTo>
                  <a:pt x="106680" y="5753"/>
                </a:lnTo>
                <a:lnTo>
                  <a:pt x="100965" y="0"/>
                </a:lnTo>
                <a:lnTo>
                  <a:pt x="72771" y="0"/>
                </a:lnTo>
                <a:lnTo>
                  <a:pt x="67056" y="5753"/>
                </a:lnTo>
                <a:lnTo>
                  <a:pt x="67056" y="67056"/>
                </a:lnTo>
                <a:lnTo>
                  <a:pt x="5715" y="67056"/>
                </a:lnTo>
                <a:lnTo>
                  <a:pt x="0" y="72809"/>
                </a:lnTo>
                <a:lnTo>
                  <a:pt x="0" y="100914"/>
                </a:lnTo>
                <a:lnTo>
                  <a:pt x="5715" y="106680"/>
                </a:lnTo>
                <a:lnTo>
                  <a:pt x="67056" y="106680"/>
                </a:lnTo>
                <a:lnTo>
                  <a:pt x="67056" y="167982"/>
                </a:lnTo>
                <a:lnTo>
                  <a:pt x="72771" y="173736"/>
                </a:lnTo>
                <a:lnTo>
                  <a:pt x="100965" y="173736"/>
                </a:lnTo>
                <a:lnTo>
                  <a:pt x="106680" y="167982"/>
                </a:lnTo>
                <a:lnTo>
                  <a:pt x="106680" y="106680"/>
                </a:lnTo>
                <a:lnTo>
                  <a:pt x="166497" y="106680"/>
                </a:lnTo>
                <a:lnTo>
                  <a:pt x="172212" y="100914"/>
                </a:lnTo>
                <a:lnTo>
                  <a:pt x="172212" y="72809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962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Ambassador -</a:t>
            </a:r>
            <a:r>
              <a:rPr sz="2800" spc="4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835910"/>
            <a:ext cx="1034732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microservices efficiently interact  with remotely deployed utility components  that need to be independently</a:t>
            </a:r>
            <a:r>
              <a:rPr sz="4000" b="1" i="1" spc="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maintained?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1639087" y="5103876"/>
            <a:ext cx="449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A diferencia del </a:t>
            </a:r>
            <a:r>
              <a:rPr lang="es-ES" dirty="0" err="1" smtClean="0">
                <a:solidFill>
                  <a:srgbClr val="7030A0"/>
                </a:solidFill>
              </a:rPr>
              <a:t>Side</a:t>
            </a:r>
            <a:r>
              <a:rPr lang="es-ES" dirty="0" smtClean="0">
                <a:solidFill>
                  <a:srgbClr val="7030A0"/>
                </a:solidFill>
              </a:rPr>
              <a:t> Car, el servicio utilitaria esta desplegada de manera remota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962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Ambassador -</a:t>
            </a:r>
            <a:r>
              <a:rPr sz="2800" b="0" spc="4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491470" cy="4677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955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efficiently interact with remotely deployed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utility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components  that need to be independently</a:t>
            </a:r>
            <a:r>
              <a:rPr sz="2000" b="1" i="1" spc="-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maintained?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419734" marR="16510">
              <a:lnSpc>
                <a:spcPct val="100000"/>
              </a:lnSpc>
              <a:spcBef>
                <a:spcPts val="1785"/>
              </a:spcBef>
            </a:pPr>
            <a:r>
              <a:rPr sz="2000" dirty="0">
                <a:latin typeface="Arial"/>
                <a:cs typeface="Arial"/>
              </a:rPr>
              <a:t>Un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puede necesitar acceso a componentes compartidos que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realizan  tareas de utilidad comunes</a:t>
            </a:r>
            <a:r>
              <a:rPr sz="2000" dirty="0">
                <a:latin typeface="Arial"/>
                <a:cs typeface="Arial"/>
              </a:rPr>
              <a:t>, como monitoreo, registro y auditoría pero </a:t>
            </a:r>
            <a:r>
              <a:rPr sz="2000" b="1" dirty="0">
                <a:latin typeface="Arial"/>
                <a:cs typeface="Arial"/>
              </a:rPr>
              <a:t>no es posible  copiarlos de forma redundante en el entorno del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porque deben  mantenerse de forma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independiente.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440055" marR="1701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Al mismo tiempo </a:t>
            </a:r>
            <a:r>
              <a:rPr sz="2000" b="1" dirty="0">
                <a:latin typeface="Arial"/>
                <a:cs typeface="Arial"/>
              </a:rPr>
              <a:t>puede ser ineficiente que </a:t>
            </a:r>
            <a:r>
              <a:rPr sz="2000" b="1" spc="-5" dirty="0">
                <a:latin typeface="Arial"/>
                <a:cs typeface="Arial"/>
              </a:rPr>
              <a:t>los microservicios </a:t>
            </a:r>
            <a:r>
              <a:rPr sz="2000" b="1" dirty="0">
                <a:latin typeface="Arial"/>
                <a:cs typeface="Arial"/>
              </a:rPr>
              <a:t>interactúen de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forma  remota con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ellos.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419734" marR="508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Cuando una </a:t>
            </a:r>
            <a:r>
              <a:rPr sz="2000" b="1" dirty="0">
                <a:latin typeface="Arial"/>
                <a:cs typeface="Arial"/>
              </a:rPr>
              <a:t>aplicación distribuida se descompone en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es común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que 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componentes de utilidad permanezcan y se desplieguen de forma remota </a:t>
            </a:r>
            <a:r>
              <a:rPr sz="2000" dirty="0">
                <a:latin typeface="Arial"/>
                <a:cs typeface="Arial"/>
              </a:rPr>
              <a:t>en un  host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separado.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2884104" y="6021169"/>
            <a:ext cx="6107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No es eficiente, si el Api no maneja el </a:t>
            </a:r>
            <a:r>
              <a:rPr lang="es-ES" dirty="0" err="1" smtClean="0">
                <a:solidFill>
                  <a:srgbClr val="7030A0"/>
                </a:solidFill>
              </a:rPr>
              <a:t>estandar</a:t>
            </a:r>
            <a:r>
              <a:rPr lang="es-ES" dirty="0" smtClean="0">
                <a:solidFill>
                  <a:srgbClr val="7030A0"/>
                </a:solidFill>
              </a:rPr>
              <a:t> de mis servicios (</a:t>
            </a:r>
            <a:r>
              <a:rPr lang="es-ES" dirty="0" err="1" smtClean="0">
                <a:solidFill>
                  <a:srgbClr val="7030A0"/>
                </a:solidFill>
              </a:rPr>
              <a:t>Ej</a:t>
            </a:r>
            <a:r>
              <a:rPr lang="es-ES" dirty="0" smtClean="0">
                <a:solidFill>
                  <a:srgbClr val="7030A0"/>
                </a:solidFill>
              </a:rPr>
              <a:t>, Protocolos), Si cambia de </a:t>
            </a:r>
            <a:r>
              <a:rPr lang="es-ES" dirty="0" err="1" smtClean="0">
                <a:solidFill>
                  <a:srgbClr val="7030A0"/>
                </a:solidFill>
              </a:rPr>
              <a:t>version</a:t>
            </a:r>
            <a:r>
              <a:rPr lang="es-ES" dirty="0" smtClean="0">
                <a:solidFill>
                  <a:srgbClr val="7030A0"/>
                </a:solidFill>
              </a:rPr>
              <a:t> se debe cambiar a todos los consumidores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962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Ambassador -</a:t>
            </a:r>
            <a:r>
              <a:rPr sz="2800" spc="4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0033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efficiently interact with remotely deployed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utility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components  that need to be independently</a:t>
            </a:r>
            <a:r>
              <a:rPr sz="2000" b="1" i="1" spc="-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maintained?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59014" y="2091439"/>
            <a:ext cx="4973320" cy="4524375"/>
            <a:chOff x="3359014" y="2091439"/>
            <a:chExt cx="4973320" cy="4524375"/>
          </a:xfrm>
        </p:grpSpPr>
        <p:sp>
          <p:nvSpPr>
            <p:cNvPr id="13" name="object 13"/>
            <p:cNvSpPr/>
            <p:nvPr/>
          </p:nvSpPr>
          <p:spPr>
            <a:xfrm>
              <a:off x="3359014" y="2631974"/>
              <a:ext cx="4686070" cy="39836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1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5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16 Rectángulo"/>
          <p:cNvSpPr/>
          <p:nvPr/>
        </p:nvSpPr>
        <p:spPr>
          <a:xfrm>
            <a:off x="6828725" y="5785711"/>
            <a:ext cx="4583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Ej. Servicio de seguridad, suministro de </a:t>
            </a:r>
            <a:r>
              <a:rPr lang="es-ES" dirty="0" err="1" smtClean="0">
                <a:solidFill>
                  <a:srgbClr val="7030A0"/>
                </a:solidFill>
              </a:rPr>
              <a:t>Token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804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Ambassador -</a:t>
            </a:r>
            <a:r>
              <a:rPr sz="2800" b="0" spc="4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08236" y="2360676"/>
            <a:ext cx="4908726" cy="36621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300335" cy="4756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efficiently interact with remotely deployed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utility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components  that need to be independently</a:t>
            </a:r>
            <a:r>
              <a:rPr sz="2000" b="1" i="1" spc="-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maintained?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99695">
              <a:lnSpc>
                <a:spcPct val="100000"/>
              </a:lnSpc>
              <a:spcBef>
                <a:spcPts val="1830"/>
              </a:spcBef>
            </a:pPr>
            <a:r>
              <a:rPr sz="1800" spc="-5" dirty="0">
                <a:latin typeface="Arial"/>
                <a:cs typeface="Arial"/>
              </a:rPr>
              <a:t>Se implementa </a:t>
            </a:r>
            <a:r>
              <a:rPr sz="1800" b="1" dirty="0">
                <a:latin typeface="Arial"/>
                <a:cs typeface="Arial"/>
              </a:rPr>
              <a:t>un contenedor como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embajador</a:t>
            </a:r>
            <a:endParaRPr sz="1800" dirty="0">
              <a:latin typeface="Arial"/>
              <a:cs typeface="Arial"/>
            </a:endParaRPr>
          </a:p>
          <a:p>
            <a:pPr marL="9969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en el mismo host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el microservicio.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 dirty="0">
              <a:latin typeface="Arial"/>
              <a:cs typeface="Arial"/>
            </a:endParaRPr>
          </a:p>
          <a:p>
            <a:pPr marL="127000" marR="58216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El contenedor </a:t>
            </a:r>
            <a:r>
              <a:rPr sz="1800" b="1" spc="-5" dirty="0">
                <a:latin typeface="Arial"/>
                <a:cs typeface="Arial"/>
              </a:rPr>
              <a:t>embajador </a:t>
            </a:r>
            <a:r>
              <a:rPr sz="1800" b="1" dirty="0">
                <a:latin typeface="Arial"/>
                <a:cs typeface="Arial"/>
              </a:rPr>
              <a:t>proporciona  componentes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spc="-10" dirty="0">
                <a:latin typeface="Arial"/>
                <a:cs typeface="Arial"/>
              </a:rPr>
              <a:t>través </a:t>
            </a:r>
            <a:r>
              <a:rPr sz="1800" b="1" dirty="0">
                <a:latin typeface="Arial"/>
                <a:cs typeface="Arial"/>
              </a:rPr>
              <a:t>de los </a:t>
            </a:r>
            <a:r>
              <a:rPr sz="1800" b="1" spc="-5" dirty="0">
                <a:latin typeface="Arial"/>
                <a:cs typeface="Arial"/>
              </a:rPr>
              <a:t>cuales </a:t>
            </a:r>
            <a:r>
              <a:rPr sz="1800" b="1" dirty="0">
                <a:latin typeface="Arial"/>
                <a:cs typeface="Arial"/>
              </a:rPr>
              <a:t>el  </a:t>
            </a:r>
            <a:r>
              <a:rPr sz="1800" b="1" spc="-5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comunicarse  eficientemente </a:t>
            </a:r>
            <a:r>
              <a:rPr sz="1800" b="1" dirty="0">
                <a:latin typeface="Arial"/>
                <a:cs typeface="Arial"/>
              </a:rPr>
              <a:t>con los componentes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  utilidad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remotos.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 dirty="0">
              <a:latin typeface="Arial"/>
              <a:cs typeface="Arial"/>
            </a:endParaRPr>
          </a:p>
          <a:p>
            <a:pPr marL="92710" marR="51562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Las características, servicios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b="1" dirty="0">
                <a:latin typeface="Arial"/>
                <a:cs typeface="Arial"/>
              </a:rPr>
              <a:t>componentes del  contenedor </a:t>
            </a:r>
            <a:r>
              <a:rPr sz="1800" b="1" spc="-5" dirty="0">
                <a:latin typeface="Arial"/>
                <a:cs typeface="Arial"/>
              </a:rPr>
              <a:t>embajador </a:t>
            </a:r>
            <a:r>
              <a:rPr sz="1800" b="1" spc="-10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pueden administrar  independientemente </a:t>
            </a:r>
            <a:r>
              <a:rPr sz="1800" b="1" dirty="0">
                <a:latin typeface="Arial"/>
                <a:cs typeface="Arial"/>
              </a:rPr>
              <a:t>del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819396" y="2091439"/>
            <a:ext cx="3512820" cy="2033270"/>
            <a:chOff x="4819396" y="2091439"/>
            <a:chExt cx="3512820" cy="2033270"/>
          </a:xfrm>
        </p:grpSpPr>
        <p:sp>
          <p:nvSpPr>
            <p:cNvPr id="15" name="object 15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16 Rectángulo"/>
          <p:cNvSpPr/>
          <p:nvPr/>
        </p:nvSpPr>
        <p:spPr>
          <a:xfrm>
            <a:off x="6629400" y="5653515"/>
            <a:ext cx="2617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Similar a Patrón Fachada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6323064" y="6196584"/>
            <a:ext cx="3416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Si se hace en APIM, es otro patrón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7407998" y="4837964"/>
            <a:ext cx="2617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Interceptar mensajes y enviarlo a </a:t>
            </a:r>
            <a:r>
              <a:rPr lang="es-ES" sz="1200" dirty="0" err="1" smtClean="0">
                <a:solidFill>
                  <a:srgbClr val="7030A0"/>
                </a:solidFill>
              </a:rPr>
              <a:t>telemetria,se</a:t>
            </a:r>
            <a:r>
              <a:rPr lang="es-ES" sz="1200" dirty="0" smtClean="0">
                <a:solidFill>
                  <a:srgbClr val="7030A0"/>
                </a:solidFill>
              </a:rPr>
              <a:t> combina con </a:t>
            </a:r>
            <a:r>
              <a:rPr lang="es-ES" sz="1200" dirty="0" err="1" smtClean="0">
                <a:solidFill>
                  <a:srgbClr val="7030A0"/>
                </a:solidFill>
              </a:rPr>
              <a:t>sideCar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804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Ambassador -</a:t>
            </a:r>
            <a:r>
              <a:rPr sz="2800" b="0" spc="4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08236" y="2360676"/>
            <a:ext cx="4908726" cy="36621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300335" cy="4869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efficiently interact with remotely deployed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utility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components  that need to be independently</a:t>
            </a:r>
            <a:r>
              <a:rPr sz="2000" b="1" i="1" spc="-9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maintained?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Arial"/>
              <a:cs typeface="Arial"/>
            </a:endParaRPr>
          </a:p>
          <a:p>
            <a:pPr marL="57785" marR="502729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Esto </a:t>
            </a:r>
            <a:r>
              <a:rPr sz="1800" spc="-5" dirty="0">
                <a:latin typeface="Arial"/>
                <a:cs typeface="Arial"/>
              </a:rPr>
              <a:t>significa que el </a:t>
            </a:r>
            <a:r>
              <a:rPr sz="1800" b="1" dirty="0">
                <a:latin typeface="Arial"/>
                <a:cs typeface="Arial"/>
              </a:rPr>
              <a:t>contenedor </a:t>
            </a:r>
            <a:r>
              <a:rPr sz="1800" b="1" spc="-5" dirty="0">
                <a:latin typeface="Arial"/>
                <a:cs typeface="Arial"/>
              </a:rPr>
              <a:t>embajador y </a:t>
            </a:r>
            <a:r>
              <a:rPr sz="1800" b="1" dirty="0">
                <a:latin typeface="Arial"/>
                <a:cs typeface="Arial"/>
              </a:rPr>
              <a:t>sus  funciones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pueden </a:t>
            </a:r>
            <a:r>
              <a:rPr sz="1800" b="1" spc="-5" dirty="0">
                <a:latin typeface="Arial"/>
                <a:cs typeface="Arial"/>
              </a:rPr>
              <a:t>actualizar y cambiar </a:t>
            </a:r>
            <a:r>
              <a:rPr sz="1800" b="1" dirty="0">
                <a:latin typeface="Arial"/>
                <a:cs typeface="Arial"/>
              </a:rPr>
              <a:t>sin  </a:t>
            </a:r>
            <a:r>
              <a:rPr sz="1800" b="1" spc="-5" dirty="0">
                <a:latin typeface="Arial"/>
                <a:cs typeface="Arial"/>
              </a:rPr>
              <a:t>afectar </a:t>
            </a:r>
            <a:r>
              <a:rPr sz="1800" b="1" dirty="0">
                <a:latin typeface="Arial"/>
                <a:cs typeface="Arial"/>
              </a:rPr>
              <a:t>el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55244" marR="5080635">
              <a:lnSpc>
                <a:spcPct val="100000"/>
              </a:lnSpc>
              <a:spcBef>
                <a:spcPts val="1330"/>
              </a:spcBef>
            </a:pPr>
            <a:r>
              <a:rPr sz="1800" spc="-5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embajador </a:t>
            </a:r>
            <a:r>
              <a:rPr sz="1800" b="1" spc="-10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podría utilizar </a:t>
            </a:r>
            <a:r>
              <a:rPr sz="1800" b="1" spc="-5" dirty="0">
                <a:latin typeface="Arial"/>
                <a:cs typeface="Arial"/>
              </a:rPr>
              <a:t>para </a:t>
            </a:r>
            <a:r>
              <a:rPr sz="1800" b="1" spc="-10" dirty="0">
                <a:latin typeface="Arial"/>
                <a:cs typeface="Arial"/>
              </a:rPr>
              <a:t>supervisar  </a:t>
            </a:r>
            <a:r>
              <a:rPr sz="1800" b="1" spc="-5" dirty="0">
                <a:latin typeface="Arial"/>
                <a:cs typeface="Arial"/>
              </a:rPr>
              <a:t>las métricas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rendimiento </a:t>
            </a:r>
            <a:r>
              <a:rPr sz="1800" b="1" dirty="0">
                <a:latin typeface="Arial"/>
                <a:cs typeface="Arial"/>
              </a:rPr>
              <a:t>del </a:t>
            </a:r>
            <a:r>
              <a:rPr sz="1800" b="1" spc="-5" dirty="0">
                <a:latin typeface="Arial"/>
                <a:cs typeface="Arial"/>
              </a:rPr>
              <a:t>microservicio,  </a:t>
            </a:r>
            <a:r>
              <a:rPr sz="1800" b="1" dirty="0">
                <a:latin typeface="Arial"/>
                <a:cs typeface="Arial"/>
              </a:rPr>
              <a:t>incluida la </a:t>
            </a:r>
            <a:r>
              <a:rPr sz="1800" b="1" spc="-5" dirty="0">
                <a:latin typeface="Arial"/>
                <a:cs typeface="Arial"/>
              </a:rPr>
              <a:t>latencia </a:t>
            </a:r>
            <a:r>
              <a:rPr sz="1800" b="1" dirty="0">
                <a:latin typeface="Arial"/>
                <a:cs typeface="Arial"/>
              </a:rPr>
              <a:t>o el uso de </a:t>
            </a:r>
            <a:r>
              <a:rPr sz="1800" b="1" spc="-5" dirty="0">
                <a:latin typeface="Arial"/>
                <a:cs typeface="Arial"/>
              </a:rPr>
              <a:t>recursos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porque  el </a:t>
            </a:r>
            <a:r>
              <a:rPr sz="1800" b="1" spc="-5" dirty="0">
                <a:latin typeface="Arial"/>
                <a:cs typeface="Arial"/>
              </a:rPr>
              <a:t>embajador </a:t>
            </a:r>
            <a:r>
              <a:rPr sz="1800" b="1" dirty="0">
                <a:latin typeface="Arial"/>
                <a:cs typeface="Arial"/>
              </a:rPr>
              <a:t>tiene </a:t>
            </a:r>
            <a:r>
              <a:rPr sz="1800" b="1" spc="-5" dirty="0">
                <a:latin typeface="Arial"/>
                <a:cs typeface="Arial"/>
              </a:rPr>
              <a:t>acceso </a:t>
            </a:r>
            <a:r>
              <a:rPr sz="1800" b="1" dirty="0">
                <a:latin typeface="Arial"/>
                <a:cs typeface="Arial"/>
              </a:rPr>
              <a:t>al </a:t>
            </a:r>
            <a:r>
              <a:rPr sz="1800" b="1" spc="-5" dirty="0">
                <a:latin typeface="Arial"/>
                <a:cs typeface="Arial"/>
              </a:rPr>
              <a:t>mismo </a:t>
            </a:r>
            <a:r>
              <a:rPr sz="1800" b="1" dirty="0">
                <a:latin typeface="Arial"/>
                <a:cs typeface="Arial"/>
              </a:rPr>
              <a:t>entorno  que el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76200" marR="301625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Al aplicar </a:t>
            </a:r>
            <a:r>
              <a:rPr sz="1800" dirty="0">
                <a:latin typeface="Arial"/>
                <a:cs typeface="Arial"/>
              </a:rPr>
              <a:t>este </a:t>
            </a:r>
            <a:r>
              <a:rPr sz="1800" spc="-5" dirty="0">
                <a:latin typeface="Arial"/>
                <a:cs typeface="Arial"/>
              </a:rPr>
              <a:t>patrón,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debe </a:t>
            </a:r>
            <a:r>
              <a:rPr sz="1800" b="1" spc="-5" dirty="0">
                <a:latin typeface="Arial"/>
                <a:cs typeface="Arial"/>
              </a:rPr>
              <a:t>considerar </a:t>
            </a:r>
            <a:r>
              <a:rPr sz="1800" b="1" dirty="0">
                <a:latin typeface="Arial"/>
                <a:cs typeface="Arial"/>
              </a:rPr>
              <a:t>si funcionará </a:t>
            </a:r>
            <a:r>
              <a:rPr sz="1800" b="1" spc="-5" dirty="0">
                <a:latin typeface="Arial"/>
                <a:cs typeface="Arial"/>
              </a:rPr>
              <a:t>mejor como 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5" dirty="0">
                <a:latin typeface="Arial"/>
                <a:cs typeface="Arial"/>
              </a:rPr>
              <a:t>Windows </a:t>
            </a:r>
            <a:r>
              <a:rPr sz="1800" b="1" dirty="0">
                <a:latin typeface="Arial"/>
                <a:cs typeface="Arial"/>
              </a:rPr>
              <a:t>tradicional o </a:t>
            </a:r>
            <a:r>
              <a:rPr sz="1800" b="1" spc="-5" dirty="0">
                <a:latin typeface="Arial"/>
                <a:cs typeface="Arial"/>
              </a:rPr>
              <a:t>demonio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Linux.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188" y="2039874"/>
            <a:ext cx="90049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Patrones de Definición de</a:t>
            </a:r>
            <a:r>
              <a:rPr sz="4400" spc="-45" dirty="0"/>
              <a:t> </a:t>
            </a:r>
            <a:r>
              <a:rPr sz="4400" spc="-5" dirty="0"/>
              <a:t>Límites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091439"/>
            <a:ext cx="12192000" cy="2675255"/>
            <a:chOff x="0" y="2091439"/>
            <a:chExt cx="12192000" cy="2675255"/>
          </a:xfrm>
        </p:grpSpPr>
        <p:sp>
          <p:nvSpPr>
            <p:cNvPr id="9" name="object 9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5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6031" y="1681352"/>
            <a:ext cx="984059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spc="-5" dirty="0">
                <a:latin typeface="Arial"/>
                <a:cs typeface="Arial"/>
              </a:rPr>
              <a:t>límites </a:t>
            </a:r>
            <a:r>
              <a:rPr sz="2000" b="1" dirty="0">
                <a:latin typeface="Arial"/>
                <a:cs typeface="Arial"/>
              </a:rPr>
              <a:t>lógicos y físicos juegan un papel importante en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definición de </a:t>
            </a:r>
            <a:r>
              <a:rPr sz="2000" b="1" spc="-5" dirty="0">
                <a:latin typeface="Arial"/>
                <a:cs typeface="Arial"/>
              </a:rPr>
              <a:t>la  </a:t>
            </a:r>
            <a:r>
              <a:rPr sz="2000" b="1" dirty="0">
                <a:latin typeface="Arial"/>
                <a:cs typeface="Arial"/>
              </a:rPr>
              <a:t>arquitectura de </a:t>
            </a:r>
            <a:r>
              <a:rPr sz="2000" b="1" spc="-5" dirty="0">
                <a:latin typeface="Arial"/>
                <a:cs typeface="Arial"/>
              </a:rPr>
              <a:t>microservicios</a:t>
            </a:r>
            <a:r>
              <a:rPr sz="2000" spc="-5" dirty="0">
                <a:latin typeface="Arial"/>
                <a:cs typeface="Arial"/>
              </a:rPr>
              <a:t>, tanto </a:t>
            </a:r>
            <a:r>
              <a:rPr sz="2000" dirty="0">
                <a:latin typeface="Arial"/>
                <a:cs typeface="Arial"/>
              </a:rPr>
              <a:t>en términos de lo que abarcan los </a:t>
            </a:r>
            <a:r>
              <a:rPr sz="2000" b="1" dirty="0">
                <a:latin typeface="Arial"/>
                <a:cs typeface="Arial"/>
              </a:rPr>
              <a:t>entornos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dirty="0">
                <a:latin typeface="Arial"/>
                <a:cs typeface="Arial"/>
              </a:rPr>
              <a:t>y como se </a:t>
            </a:r>
            <a:r>
              <a:rPr sz="2000" b="1" dirty="0">
                <a:latin typeface="Arial"/>
                <a:cs typeface="Arial"/>
              </a:rPr>
              <a:t>relacionan entre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sí.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6208" y="3422091"/>
            <a:ext cx="424688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Arial"/>
                <a:cs typeface="Arial"/>
              </a:rPr>
              <a:t>Se </a:t>
            </a:r>
            <a:r>
              <a:rPr sz="2000" b="1" dirty="0">
                <a:latin typeface="Arial"/>
                <a:cs typeface="Arial"/>
              </a:rPr>
              <a:t>cubren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siguientes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patrones: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Microservice</a:t>
            </a:r>
            <a:r>
              <a:rPr sz="2000" b="1" spc="-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Layers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Microservice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Isolation</a:t>
            </a:r>
            <a:r>
              <a:rPr sz="2000" b="1" spc="-5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Levels</a:t>
            </a:r>
            <a:endParaRPr sz="2000">
              <a:latin typeface="Arial"/>
              <a:cs typeface="Arial"/>
            </a:endParaRPr>
          </a:p>
          <a:p>
            <a:pPr marL="175260" indent="-163195">
              <a:lnSpc>
                <a:spcPct val="100000"/>
              </a:lnSpc>
              <a:buFont typeface="Arial"/>
              <a:buChar char="•"/>
              <a:tabLst>
                <a:tab pos="175895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Multi-Container Isolation</a:t>
            </a:r>
            <a:r>
              <a:rPr sz="2000" b="1" spc="-1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031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Layers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-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835910"/>
            <a:ext cx="953643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microservices be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mapped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to a  greater solution to reduce operational  complexities?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524000" y="5193792"/>
            <a:ext cx="6107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Microservicio</a:t>
            </a:r>
            <a:r>
              <a:rPr lang="es-ES" dirty="0" smtClean="0">
                <a:solidFill>
                  <a:srgbClr val="7030A0"/>
                </a:solidFill>
              </a:rPr>
              <a:t>: </a:t>
            </a:r>
            <a:r>
              <a:rPr lang="es-ES" dirty="0" err="1" smtClean="0">
                <a:solidFill>
                  <a:srgbClr val="7030A0"/>
                </a:solidFill>
              </a:rPr>
              <a:t>Granuralidad</a:t>
            </a:r>
            <a:r>
              <a:rPr lang="es-ES" dirty="0" smtClean="0">
                <a:solidFill>
                  <a:srgbClr val="7030A0"/>
                </a:solidFill>
              </a:rPr>
              <a:t> Fina, al tener muchos microservicios, se generan dependencias por lo tanto complejidad de administración aumenta.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6084505" y="856615"/>
            <a:ext cx="6107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Patrón de Gobierno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31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Layers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220960" cy="4373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0327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mapped to a greater solution to reduce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operational  complexities?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135255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Como las </a:t>
            </a:r>
            <a:r>
              <a:rPr sz="2000" b="1" dirty="0">
                <a:latin typeface="Arial"/>
                <a:cs typeface="Arial"/>
              </a:rPr>
              <a:t>soluciones están compuestas por una gran cantidad de </a:t>
            </a:r>
            <a:r>
              <a:rPr sz="2000" b="1" spc="-5" dirty="0">
                <a:latin typeface="Arial"/>
                <a:cs typeface="Arial"/>
              </a:rPr>
              <a:t>microservicios,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  carga </a:t>
            </a:r>
            <a:r>
              <a:rPr sz="2000" b="1" spc="-5" dirty="0">
                <a:latin typeface="Arial"/>
                <a:cs typeface="Arial"/>
              </a:rPr>
              <a:t>operativa </a:t>
            </a:r>
            <a:r>
              <a:rPr sz="2000" b="1" dirty="0">
                <a:latin typeface="Arial"/>
                <a:cs typeface="Arial"/>
              </a:rPr>
              <a:t>para </a:t>
            </a:r>
            <a:r>
              <a:rPr sz="2000" b="1" spc="-5" dirty="0">
                <a:latin typeface="Arial"/>
                <a:cs typeface="Arial"/>
              </a:rPr>
              <a:t>evolucionar </a:t>
            </a:r>
            <a:r>
              <a:rPr sz="2000" b="1" dirty="0">
                <a:latin typeface="Arial"/>
                <a:cs typeface="Arial"/>
              </a:rPr>
              <a:t>adecuadamente esos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dirty="0">
                <a:latin typeface="Arial"/>
                <a:cs typeface="Arial"/>
              </a:rPr>
              <a:t>junto con la  </a:t>
            </a:r>
            <a:r>
              <a:rPr sz="2000" b="1" spc="-5" dirty="0">
                <a:latin typeface="Arial"/>
                <a:cs typeface="Arial"/>
              </a:rPr>
              <a:t>evolución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solución se incrementa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correspondientemente.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"/>
              <a:cs typeface="Arial"/>
            </a:endParaRPr>
          </a:p>
          <a:p>
            <a:pPr marL="135255" marR="40068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Aunque el aumento en los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introduce una escalabilidad y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agilidad  mejoradas debido a que cada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se puede actualizar y escalar  independientemente</a:t>
            </a:r>
            <a:r>
              <a:rPr sz="2000" dirty="0">
                <a:latin typeface="Arial"/>
                <a:cs typeface="Arial"/>
              </a:rPr>
              <a:t>, también presenta </a:t>
            </a:r>
            <a:r>
              <a:rPr sz="2000" b="1" dirty="0">
                <a:latin typeface="Arial"/>
                <a:cs typeface="Arial"/>
              </a:rPr>
              <a:t>un </a:t>
            </a:r>
            <a:r>
              <a:rPr sz="2000" b="1" spc="-5" dirty="0">
                <a:latin typeface="Arial"/>
                <a:cs typeface="Arial"/>
              </a:rPr>
              <a:t>nuevo </a:t>
            </a:r>
            <a:r>
              <a:rPr sz="2000" b="1" dirty="0">
                <a:latin typeface="Arial"/>
                <a:cs typeface="Arial"/>
              </a:rPr>
              <a:t>desafío </a:t>
            </a:r>
            <a:r>
              <a:rPr sz="2000" b="1" spc="-5" dirty="0">
                <a:latin typeface="Arial"/>
                <a:cs typeface="Arial"/>
              </a:rPr>
              <a:t>clave </a:t>
            </a:r>
            <a:r>
              <a:rPr sz="2000" b="1" dirty="0">
                <a:latin typeface="Arial"/>
                <a:cs typeface="Arial"/>
              </a:rPr>
              <a:t>para operar y  mantener la solución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general.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Arial"/>
              <a:cs typeface="Arial"/>
            </a:endParaRPr>
          </a:p>
          <a:p>
            <a:pPr marL="135255" marR="230504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Si no se mantiene un gobierno adecuado sobre los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la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complejidad  sobre su gestión del cambio se incrementa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significativamente.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685800" y="6075159"/>
            <a:ext cx="6107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Cómo conozco las dependencias que tiene un </a:t>
            </a:r>
            <a:r>
              <a:rPr lang="es-ES" dirty="0" err="1" smtClean="0">
                <a:solidFill>
                  <a:srgbClr val="7030A0"/>
                </a:solidFill>
              </a:rPr>
              <a:t>microservicio</a:t>
            </a:r>
            <a:r>
              <a:rPr lang="es-ES" dirty="0">
                <a:solidFill>
                  <a:srgbClr val="7030A0"/>
                </a:solidFill>
              </a:rPr>
              <a:t>?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31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Layers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7489" y="1497838"/>
            <a:ext cx="9425305" cy="4959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mapped to a greater solution to reduce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operational  complexities?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Arial"/>
              <a:cs typeface="Arial"/>
            </a:endParaRPr>
          </a:p>
          <a:p>
            <a:pPr marL="12700" marR="475932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Debido al </a:t>
            </a:r>
            <a:r>
              <a:rPr sz="2000" b="1" dirty="0">
                <a:latin typeface="Arial"/>
                <a:cs typeface="Arial"/>
              </a:rPr>
              <a:t>contexto funcional estrecho  de </a:t>
            </a:r>
            <a:r>
              <a:rPr sz="2000" b="1" spc="-5" dirty="0">
                <a:latin typeface="Arial"/>
                <a:cs typeface="Arial"/>
              </a:rPr>
              <a:t>los microservicios </a:t>
            </a:r>
            <a:r>
              <a:rPr sz="2000" b="1" dirty="0">
                <a:latin typeface="Arial"/>
                <a:cs typeface="Arial"/>
              </a:rPr>
              <a:t>la cantidad de 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requeridos para  automatizar toda una solución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pueden  ser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considerables.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 marR="4966335">
              <a:lnSpc>
                <a:spcPct val="100000"/>
              </a:lnSpc>
              <a:spcBef>
                <a:spcPts val="1390"/>
              </a:spcBef>
            </a:pPr>
            <a:r>
              <a:rPr sz="2000" dirty="0">
                <a:latin typeface="Arial"/>
                <a:cs typeface="Arial"/>
              </a:rPr>
              <a:t>Cuando </a:t>
            </a:r>
            <a:r>
              <a:rPr sz="2000" b="1" dirty="0">
                <a:latin typeface="Arial"/>
                <a:cs typeface="Arial"/>
              </a:rPr>
              <a:t>sea necesario cambiar o  actualizar un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existe  una complejidad intrínseca debido a  las dependencias que pueden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existir</a:t>
            </a:r>
            <a:endParaRPr sz="2000">
              <a:latin typeface="Arial"/>
              <a:cs typeface="Arial"/>
            </a:endParaRPr>
          </a:p>
          <a:p>
            <a:pPr marL="12700" marR="474726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entre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incrementando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  carga </a:t>
            </a:r>
            <a:r>
              <a:rPr sz="2000" b="1" spc="-5" dirty="0">
                <a:latin typeface="Arial"/>
                <a:cs typeface="Arial"/>
              </a:rPr>
              <a:t>operativa </a:t>
            </a:r>
            <a:r>
              <a:rPr sz="2000" b="1" dirty="0">
                <a:latin typeface="Arial"/>
                <a:cs typeface="Arial"/>
              </a:rPr>
              <a:t>en su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mantenimiento.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819396" y="2091439"/>
            <a:ext cx="5327650" cy="3913504"/>
            <a:chOff x="4819396" y="2091439"/>
            <a:chExt cx="5327650" cy="3913504"/>
          </a:xfrm>
        </p:grpSpPr>
        <p:sp>
          <p:nvSpPr>
            <p:cNvPr id="14" name="object 14"/>
            <p:cNvSpPr/>
            <p:nvPr/>
          </p:nvSpPr>
          <p:spPr>
            <a:xfrm>
              <a:off x="6221532" y="2708818"/>
              <a:ext cx="3925097" cy="32956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0440" y="0"/>
            <a:ext cx="8671560" cy="6858000"/>
          </a:xfrm>
          <a:custGeom>
            <a:avLst/>
            <a:gdLst/>
            <a:ahLst/>
            <a:cxnLst/>
            <a:rect l="l" t="t" r="r" b="b"/>
            <a:pathLst>
              <a:path w="8671560" h="6858000">
                <a:moveTo>
                  <a:pt x="0" y="6858000"/>
                </a:moveTo>
                <a:lnTo>
                  <a:pt x="8671560" y="6858000"/>
                </a:lnTo>
                <a:lnTo>
                  <a:pt x="867156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3520440" cy="6858000"/>
            <a:chOff x="0" y="0"/>
            <a:chExt cx="3520440" cy="6858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3520440" cy="6858000"/>
            </a:xfrm>
            <a:custGeom>
              <a:avLst/>
              <a:gdLst/>
              <a:ahLst/>
              <a:cxnLst/>
              <a:rect l="l" t="t" r="r" b="b"/>
              <a:pathLst>
                <a:path w="3520440" h="6858000">
                  <a:moveTo>
                    <a:pt x="352044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20440" y="6858000"/>
                  </a:lnTo>
                  <a:lnTo>
                    <a:pt x="35204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5112" y="2656332"/>
              <a:ext cx="2007870" cy="20078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1331" y="2653283"/>
              <a:ext cx="1659889" cy="1659889"/>
            </a:xfrm>
            <a:custGeom>
              <a:avLst/>
              <a:gdLst/>
              <a:ahLst/>
              <a:cxnLst/>
              <a:rect l="l" t="t" r="r" b="b"/>
              <a:pathLst>
                <a:path w="1659889" h="1659889">
                  <a:moveTo>
                    <a:pt x="829818" y="0"/>
                  </a:moveTo>
                  <a:lnTo>
                    <a:pt x="781060" y="1408"/>
                  </a:lnTo>
                  <a:lnTo>
                    <a:pt x="733044" y="5582"/>
                  </a:lnTo>
                  <a:lnTo>
                    <a:pt x="685848" y="12443"/>
                  </a:lnTo>
                  <a:lnTo>
                    <a:pt x="639549" y="21913"/>
                  </a:lnTo>
                  <a:lnTo>
                    <a:pt x="594226" y="33915"/>
                  </a:lnTo>
                  <a:lnTo>
                    <a:pt x="549956" y="48372"/>
                  </a:lnTo>
                  <a:lnTo>
                    <a:pt x="506816" y="65204"/>
                  </a:lnTo>
                  <a:lnTo>
                    <a:pt x="464886" y="84335"/>
                  </a:lnTo>
                  <a:lnTo>
                    <a:pt x="424243" y="105686"/>
                  </a:lnTo>
                  <a:lnTo>
                    <a:pt x="384963" y="129181"/>
                  </a:lnTo>
                  <a:lnTo>
                    <a:pt x="347127" y="154740"/>
                  </a:lnTo>
                  <a:lnTo>
                    <a:pt x="310810" y="182286"/>
                  </a:lnTo>
                  <a:lnTo>
                    <a:pt x="276092" y="211742"/>
                  </a:lnTo>
                  <a:lnTo>
                    <a:pt x="243049" y="243030"/>
                  </a:lnTo>
                  <a:lnTo>
                    <a:pt x="211760" y="276071"/>
                  </a:lnTo>
                  <a:lnTo>
                    <a:pt x="182302" y="310789"/>
                  </a:lnTo>
                  <a:lnTo>
                    <a:pt x="154754" y="347105"/>
                  </a:lnTo>
                  <a:lnTo>
                    <a:pt x="129193" y="384941"/>
                  </a:lnTo>
                  <a:lnTo>
                    <a:pt x="105697" y="424220"/>
                  </a:lnTo>
                  <a:lnTo>
                    <a:pt x="84344" y="464864"/>
                  </a:lnTo>
                  <a:lnTo>
                    <a:pt x="65211" y="506795"/>
                  </a:lnTo>
                  <a:lnTo>
                    <a:pt x="48377" y="549935"/>
                  </a:lnTo>
                  <a:lnTo>
                    <a:pt x="33919" y="594207"/>
                  </a:lnTo>
                  <a:lnTo>
                    <a:pt x="21916" y="639533"/>
                  </a:lnTo>
                  <a:lnTo>
                    <a:pt x="12444" y="685835"/>
                  </a:lnTo>
                  <a:lnTo>
                    <a:pt x="5582" y="733034"/>
                  </a:lnTo>
                  <a:lnTo>
                    <a:pt x="1408" y="781055"/>
                  </a:lnTo>
                  <a:lnTo>
                    <a:pt x="0" y="829817"/>
                  </a:lnTo>
                  <a:lnTo>
                    <a:pt x="1408" y="878580"/>
                  </a:lnTo>
                  <a:lnTo>
                    <a:pt x="5582" y="926601"/>
                  </a:lnTo>
                  <a:lnTo>
                    <a:pt x="12444" y="973800"/>
                  </a:lnTo>
                  <a:lnTo>
                    <a:pt x="21916" y="1020102"/>
                  </a:lnTo>
                  <a:lnTo>
                    <a:pt x="33919" y="1065428"/>
                  </a:lnTo>
                  <a:lnTo>
                    <a:pt x="48377" y="1109700"/>
                  </a:lnTo>
                  <a:lnTo>
                    <a:pt x="65211" y="1152840"/>
                  </a:lnTo>
                  <a:lnTo>
                    <a:pt x="84344" y="1194771"/>
                  </a:lnTo>
                  <a:lnTo>
                    <a:pt x="105697" y="1235415"/>
                  </a:lnTo>
                  <a:lnTo>
                    <a:pt x="129193" y="1274694"/>
                  </a:lnTo>
                  <a:lnTo>
                    <a:pt x="154754" y="1312530"/>
                  </a:lnTo>
                  <a:lnTo>
                    <a:pt x="182302" y="1348846"/>
                  </a:lnTo>
                  <a:lnTo>
                    <a:pt x="211760" y="1383564"/>
                  </a:lnTo>
                  <a:lnTo>
                    <a:pt x="243049" y="1416605"/>
                  </a:lnTo>
                  <a:lnTo>
                    <a:pt x="276092" y="1447893"/>
                  </a:lnTo>
                  <a:lnTo>
                    <a:pt x="310810" y="1477349"/>
                  </a:lnTo>
                  <a:lnTo>
                    <a:pt x="347127" y="1504895"/>
                  </a:lnTo>
                  <a:lnTo>
                    <a:pt x="384963" y="1530454"/>
                  </a:lnTo>
                  <a:lnTo>
                    <a:pt x="424243" y="1553949"/>
                  </a:lnTo>
                  <a:lnTo>
                    <a:pt x="464886" y="1575300"/>
                  </a:lnTo>
                  <a:lnTo>
                    <a:pt x="506816" y="1594431"/>
                  </a:lnTo>
                  <a:lnTo>
                    <a:pt x="549956" y="1611263"/>
                  </a:lnTo>
                  <a:lnTo>
                    <a:pt x="594226" y="1625720"/>
                  </a:lnTo>
                  <a:lnTo>
                    <a:pt x="639549" y="1637722"/>
                  </a:lnTo>
                  <a:lnTo>
                    <a:pt x="685848" y="1647192"/>
                  </a:lnTo>
                  <a:lnTo>
                    <a:pt x="733044" y="1654053"/>
                  </a:lnTo>
                  <a:lnTo>
                    <a:pt x="781060" y="1658227"/>
                  </a:lnTo>
                  <a:lnTo>
                    <a:pt x="829818" y="1659635"/>
                  </a:lnTo>
                  <a:lnTo>
                    <a:pt x="878580" y="1658227"/>
                  </a:lnTo>
                  <a:lnTo>
                    <a:pt x="926601" y="1654053"/>
                  </a:lnTo>
                  <a:lnTo>
                    <a:pt x="973800" y="1647192"/>
                  </a:lnTo>
                  <a:lnTo>
                    <a:pt x="1020102" y="1637722"/>
                  </a:lnTo>
                  <a:lnTo>
                    <a:pt x="1065428" y="1625720"/>
                  </a:lnTo>
                  <a:lnTo>
                    <a:pt x="1109700" y="1611263"/>
                  </a:lnTo>
                  <a:lnTo>
                    <a:pt x="1152840" y="1594431"/>
                  </a:lnTo>
                  <a:lnTo>
                    <a:pt x="1194771" y="1575300"/>
                  </a:lnTo>
                  <a:lnTo>
                    <a:pt x="1235415" y="1553949"/>
                  </a:lnTo>
                  <a:lnTo>
                    <a:pt x="1274694" y="1530454"/>
                  </a:lnTo>
                  <a:lnTo>
                    <a:pt x="1312530" y="1504895"/>
                  </a:lnTo>
                  <a:lnTo>
                    <a:pt x="1348846" y="1477349"/>
                  </a:lnTo>
                  <a:lnTo>
                    <a:pt x="1383564" y="1447893"/>
                  </a:lnTo>
                  <a:lnTo>
                    <a:pt x="1416605" y="1416605"/>
                  </a:lnTo>
                  <a:lnTo>
                    <a:pt x="1447893" y="1383564"/>
                  </a:lnTo>
                  <a:lnTo>
                    <a:pt x="1477349" y="1348846"/>
                  </a:lnTo>
                  <a:lnTo>
                    <a:pt x="1504895" y="1312530"/>
                  </a:lnTo>
                  <a:lnTo>
                    <a:pt x="1530454" y="1274694"/>
                  </a:lnTo>
                  <a:lnTo>
                    <a:pt x="1553949" y="1235415"/>
                  </a:lnTo>
                  <a:lnTo>
                    <a:pt x="1575300" y="1194771"/>
                  </a:lnTo>
                  <a:lnTo>
                    <a:pt x="1594431" y="1152840"/>
                  </a:lnTo>
                  <a:lnTo>
                    <a:pt x="1611263" y="1109700"/>
                  </a:lnTo>
                  <a:lnTo>
                    <a:pt x="1625720" y="1065428"/>
                  </a:lnTo>
                  <a:lnTo>
                    <a:pt x="1637722" y="1020102"/>
                  </a:lnTo>
                  <a:lnTo>
                    <a:pt x="1647192" y="973800"/>
                  </a:lnTo>
                  <a:lnTo>
                    <a:pt x="1654053" y="926601"/>
                  </a:lnTo>
                  <a:lnTo>
                    <a:pt x="1658227" y="878580"/>
                  </a:lnTo>
                  <a:lnTo>
                    <a:pt x="1659636" y="829817"/>
                  </a:lnTo>
                  <a:lnTo>
                    <a:pt x="1658227" y="781055"/>
                  </a:lnTo>
                  <a:lnTo>
                    <a:pt x="1654053" y="733034"/>
                  </a:lnTo>
                  <a:lnTo>
                    <a:pt x="1647192" y="685835"/>
                  </a:lnTo>
                  <a:lnTo>
                    <a:pt x="1637722" y="639533"/>
                  </a:lnTo>
                  <a:lnTo>
                    <a:pt x="1625720" y="594207"/>
                  </a:lnTo>
                  <a:lnTo>
                    <a:pt x="1611263" y="549935"/>
                  </a:lnTo>
                  <a:lnTo>
                    <a:pt x="1594431" y="506795"/>
                  </a:lnTo>
                  <a:lnTo>
                    <a:pt x="1575300" y="464864"/>
                  </a:lnTo>
                  <a:lnTo>
                    <a:pt x="1553949" y="424220"/>
                  </a:lnTo>
                  <a:lnTo>
                    <a:pt x="1530454" y="384941"/>
                  </a:lnTo>
                  <a:lnTo>
                    <a:pt x="1504895" y="347105"/>
                  </a:lnTo>
                  <a:lnTo>
                    <a:pt x="1477349" y="310789"/>
                  </a:lnTo>
                  <a:lnTo>
                    <a:pt x="1447893" y="276071"/>
                  </a:lnTo>
                  <a:lnTo>
                    <a:pt x="1416605" y="243030"/>
                  </a:lnTo>
                  <a:lnTo>
                    <a:pt x="1383564" y="211742"/>
                  </a:lnTo>
                  <a:lnTo>
                    <a:pt x="1348846" y="182286"/>
                  </a:lnTo>
                  <a:lnTo>
                    <a:pt x="1312530" y="154740"/>
                  </a:lnTo>
                  <a:lnTo>
                    <a:pt x="1274694" y="129181"/>
                  </a:lnTo>
                  <a:lnTo>
                    <a:pt x="1235415" y="105686"/>
                  </a:lnTo>
                  <a:lnTo>
                    <a:pt x="1194771" y="84335"/>
                  </a:lnTo>
                  <a:lnTo>
                    <a:pt x="1152840" y="65204"/>
                  </a:lnTo>
                  <a:lnTo>
                    <a:pt x="1109700" y="48372"/>
                  </a:lnTo>
                  <a:lnTo>
                    <a:pt x="1065428" y="33915"/>
                  </a:lnTo>
                  <a:lnTo>
                    <a:pt x="1020102" y="21913"/>
                  </a:lnTo>
                  <a:lnTo>
                    <a:pt x="973800" y="12443"/>
                  </a:lnTo>
                  <a:lnTo>
                    <a:pt x="926601" y="5582"/>
                  </a:lnTo>
                  <a:lnTo>
                    <a:pt x="878580" y="1408"/>
                  </a:lnTo>
                  <a:lnTo>
                    <a:pt x="829818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1238" y="300685"/>
            <a:ext cx="2200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</a:rPr>
              <a:t>Tem</a:t>
            </a:r>
            <a:r>
              <a:rPr sz="4400" spc="-15" dirty="0">
                <a:solidFill>
                  <a:srgbClr val="FFFFFF"/>
                </a:solidFill>
              </a:rPr>
              <a:t>a</a:t>
            </a:r>
            <a:r>
              <a:rPr sz="4400" dirty="0">
                <a:solidFill>
                  <a:srgbClr val="FFFFFF"/>
                </a:solidFill>
              </a:rPr>
              <a:t>rio</a:t>
            </a:r>
            <a:endParaRPr sz="4400"/>
          </a:p>
        </p:txBody>
      </p:sp>
      <p:grpSp>
        <p:nvGrpSpPr>
          <p:cNvPr id="10" name="object 10"/>
          <p:cNvGrpSpPr/>
          <p:nvPr/>
        </p:nvGrpSpPr>
        <p:grpSpPr>
          <a:xfrm>
            <a:off x="1400555" y="3244595"/>
            <a:ext cx="381000" cy="477520"/>
            <a:chOff x="1400555" y="3244595"/>
            <a:chExt cx="381000" cy="477520"/>
          </a:xfrm>
        </p:grpSpPr>
        <p:sp>
          <p:nvSpPr>
            <p:cNvPr id="11" name="object 11"/>
            <p:cNvSpPr/>
            <p:nvPr/>
          </p:nvSpPr>
          <p:spPr>
            <a:xfrm>
              <a:off x="1400556" y="3244595"/>
              <a:ext cx="381000" cy="477520"/>
            </a:xfrm>
            <a:custGeom>
              <a:avLst/>
              <a:gdLst/>
              <a:ahLst/>
              <a:cxnLst/>
              <a:rect l="l" t="t" r="r" b="b"/>
              <a:pathLst>
                <a:path w="381000" h="477520">
                  <a:moveTo>
                    <a:pt x="381000" y="68834"/>
                  </a:moveTo>
                  <a:lnTo>
                    <a:pt x="372999" y="60960"/>
                  </a:lnTo>
                  <a:lnTo>
                    <a:pt x="73533" y="60960"/>
                  </a:lnTo>
                  <a:lnTo>
                    <a:pt x="65532" y="68834"/>
                  </a:lnTo>
                  <a:lnTo>
                    <a:pt x="65532" y="88392"/>
                  </a:lnTo>
                  <a:lnTo>
                    <a:pt x="73533" y="96012"/>
                  </a:lnTo>
                  <a:lnTo>
                    <a:pt x="372999" y="96012"/>
                  </a:lnTo>
                  <a:lnTo>
                    <a:pt x="381000" y="88392"/>
                  </a:lnTo>
                  <a:lnTo>
                    <a:pt x="381000" y="68834"/>
                  </a:lnTo>
                  <a:close/>
                </a:path>
                <a:path w="381000" h="477520">
                  <a:moveTo>
                    <a:pt x="381000" y="8001"/>
                  </a:moveTo>
                  <a:lnTo>
                    <a:pt x="372999" y="0"/>
                  </a:lnTo>
                  <a:lnTo>
                    <a:pt x="78359" y="0"/>
                  </a:lnTo>
                  <a:lnTo>
                    <a:pt x="47891" y="6172"/>
                  </a:lnTo>
                  <a:lnTo>
                    <a:pt x="22987" y="22974"/>
                  </a:lnTo>
                  <a:lnTo>
                    <a:pt x="6159" y="47853"/>
                  </a:lnTo>
                  <a:lnTo>
                    <a:pt x="0" y="78232"/>
                  </a:lnTo>
                  <a:lnTo>
                    <a:pt x="0" y="398399"/>
                  </a:lnTo>
                  <a:lnTo>
                    <a:pt x="6159" y="428866"/>
                  </a:lnTo>
                  <a:lnTo>
                    <a:pt x="22987" y="453771"/>
                  </a:lnTo>
                  <a:lnTo>
                    <a:pt x="47891" y="470598"/>
                  </a:lnTo>
                  <a:lnTo>
                    <a:pt x="78359" y="476758"/>
                  </a:lnTo>
                  <a:lnTo>
                    <a:pt x="299339" y="476758"/>
                  </a:lnTo>
                  <a:lnTo>
                    <a:pt x="307213" y="468757"/>
                  </a:lnTo>
                  <a:lnTo>
                    <a:pt x="307213" y="449453"/>
                  </a:lnTo>
                  <a:lnTo>
                    <a:pt x="299339" y="441579"/>
                  </a:lnTo>
                  <a:lnTo>
                    <a:pt x="78359" y="441579"/>
                  </a:lnTo>
                  <a:lnTo>
                    <a:pt x="61696" y="438200"/>
                  </a:lnTo>
                  <a:lnTo>
                    <a:pt x="48094" y="428942"/>
                  </a:lnTo>
                  <a:lnTo>
                    <a:pt x="38925" y="415226"/>
                  </a:lnTo>
                  <a:lnTo>
                    <a:pt x="35560" y="398399"/>
                  </a:lnTo>
                  <a:lnTo>
                    <a:pt x="35560" y="143764"/>
                  </a:lnTo>
                  <a:lnTo>
                    <a:pt x="45186" y="149301"/>
                  </a:lnTo>
                  <a:lnTo>
                    <a:pt x="55664" y="153403"/>
                  </a:lnTo>
                  <a:lnTo>
                    <a:pt x="66789" y="155968"/>
                  </a:lnTo>
                  <a:lnTo>
                    <a:pt x="78359" y="156845"/>
                  </a:lnTo>
                  <a:lnTo>
                    <a:pt x="345821" y="156845"/>
                  </a:lnTo>
                  <a:lnTo>
                    <a:pt x="345821" y="469011"/>
                  </a:lnTo>
                  <a:lnTo>
                    <a:pt x="353822" y="477012"/>
                  </a:lnTo>
                  <a:lnTo>
                    <a:pt x="372999" y="477012"/>
                  </a:lnTo>
                  <a:lnTo>
                    <a:pt x="381000" y="469011"/>
                  </a:lnTo>
                  <a:lnTo>
                    <a:pt x="381000" y="143764"/>
                  </a:lnTo>
                  <a:lnTo>
                    <a:pt x="381000" y="129286"/>
                  </a:lnTo>
                  <a:lnTo>
                    <a:pt x="372999" y="121412"/>
                  </a:lnTo>
                  <a:lnTo>
                    <a:pt x="78359" y="121412"/>
                  </a:lnTo>
                  <a:lnTo>
                    <a:pt x="61696" y="118033"/>
                  </a:lnTo>
                  <a:lnTo>
                    <a:pt x="48094" y="108775"/>
                  </a:lnTo>
                  <a:lnTo>
                    <a:pt x="38925" y="95059"/>
                  </a:lnTo>
                  <a:lnTo>
                    <a:pt x="35560" y="78232"/>
                  </a:lnTo>
                  <a:lnTo>
                    <a:pt x="38925" y="61633"/>
                  </a:lnTo>
                  <a:lnTo>
                    <a:pt x="48094" y="48031"/>
                  </a:lnTo>
                  <a:lnTo>
                    <a:pt x="61696" y="38823"/>
                  </a:lnTo>
                  <a:lnTo>
                    <a:pt x="78359" y="35433"/>
                  </a:lnTo>
                  <a:lnTo>
                    <a:pt x="372999" y="35433"/>
                  </a:lnTo>
                  <a:lnTo>
                    <a:pt x="381000" y="27559"/>
                  </a:lnTo>
                  <a:lnTo>
                    <a:pt x="381000" y="8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8091" y="3461003"/>
              <a:ext cx="184403" cy="1645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01617" y="322529"/>
            <a:ext cx="5795010" cy="551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Noto Sans Symbols"/>
              <a:buChar char="✓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Patrones base para el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despliegue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Noto Sans Symbols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Patrones de definición de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límites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Noto Sans Symbols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Patrones de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intercambio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Noto Sans Symbols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Patrones de acceso a </a:t>
            </a:r>
            <a:r>
              <a:rPr sz="2400" dirty="0">
                <a:latin typeface="Arial"/>
                <a:cs typeface="Arial"/>
              </a:rPr>
              <a:t>datos 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estado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Noto Sans Symbols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Patrones de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escalamiento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Noto Sans Symbols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Patrones de alto rendimiento 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fiabilidad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Noto Sans Symbols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Patrones de </a:t>
            </a:r>
            <a:r>
              <a:rPr sz="2400" dirty="0">
                <a:latin typeface="Arial"/>
                <a:cs typeface="Arial"/>
              </a:rPr>
              <a:t>procesamiento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eventos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Noto Sans Symbols"/>
              <a:buChar char="✓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Noto Sans Symbols"/>
              <a:buChar char="✓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Patrones 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utilidad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873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Layers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121900" cy="3598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0485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mapped to a greater solution to reduce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operational  complexities?</a:t>
            </a:r>
            <a:endParaRPr sz="2000" dirty="0">
              <a:latin typeface="Arial"/>
              <a:cs typeface="Arial"/>
            </a:endParaRPr>
          </a:p>
          <a:p>
            <a:pPr marL="135255" marR="5080">
              <a:lnSpc>
                <a:spcPct val="100000"/>
              </a:lnSpc>
              <a:spcBef>
                <a:spcPts val="1795"/>
              </a:spcBef>
            </a:pPr>
            <a:r>
              <a:rPr sz="2000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complejidad de una arquitectura 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se puede reducir creando  grupos lógicos 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basados en sus funciones, procesos y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dominios 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negocio.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 dirty="0">
              <a:latin typeface="Arial"/>
              <a:cs typeface="Arial"/>
            </a:endParaRPr>
          </a:p>
          <a:p>
            <a:pPr marL="130175" marR="106172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Estos </a:t>
            </a:r>
            <a:r>
              <a:rPr sz="2000" b="1" dirty="0">
                <a:latin typeface="Arial"/>
                <a:cs typeface="Arial"/>
              </a:rPr>
              <a:t>grupos se definen a un alto </a:t>
            </a:r>
            <a:r>
              <a:rPr sz="2000" b="1" spc="-5" dirty="0">
                <a:latin typeface="Arial"/>
                <a:cs typeface="Arial"/>
              </a:rPr>
              <a:t>nivel </a:t>
            </a:r>
            <a:r>
              <a:rPr sz="2000" b="1" dirty="0">
                <a:latin typeface="Arial"/>
                <a:cs typeface="Arial"/>
              </a:rPr>
              <a:t>y no deben causar ningún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impacto  arquitectónico en el funcionamiento de </a:t>
            </a:r>
            <a:r>
              <a:rPr sz="2000" b="1" spc="-5" dirty="0">
                <a:latin typeface="Arial"/>
                <a:cs typeface="Arial"/>
              </a:rPr>
              <a:t>los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123189">
              <a:lnSpc>
                <a:spcPct val="100000"/>
              </a:lnSpc>
              <a:spcBef>
                <a:spcPts val="1610"/>
              </a:spcBef>
            </a:pPr>
            <a:r>
              <a:rPr sz="2000" dirty="0">
                <a:latin typeface="Arial"/>
                <a:cs typeface="Arial"/>
              </a:rPr>
              <a:t>Cada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puede pertenecer a </a:t>
            </a:r>
            <a:r>
              <a:rPr sz="2000" b="1" spc="-5" dirty="0">
                <a:latin typeface="Arial"/>
                <a:cs typeface="Arial"/>
              </a:rPr>
              <a:t>un </a:t>
            </a:r>
            <a:r>
              <a:rPr sz="2000" b="1" dirty="0">
                <a:latin typeface="Arial"/>
                <a:cs typeface="Arial"/>
              </a:rPr>
              <a:t>solo grupo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lógico.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440537" y="5504374"/>
            <a:ext cx="6694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Agrupamiento, dependiendo el dominio, proceso o el criterio que se defina, No afecta el despliegue únicamente el gobierno, se puede hacer en un </a:t>
            </a:r>
            <a:r>
              <a:rPr lang="es-ES" dirty="0" err="1" smtClean="0">
                <a:solidFill>
                  <a:srgbClr val="7030A0"/>
                </a:solidFill>
              </a:rPr>
              <a:t>excel</a:t>
            </a:r>
            <a:r>
              <a:rPr lang="es-ES" dirty="0" smtClean="0">
                <a:solidFill>
                  <a:srgbClr val="7030A0"/>
                </a:solidFill>
              </a:rPr>
              <a:t> hasta EA.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873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Layers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9422130" cy="4160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mapped to a greater solution to reduce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operational  complexities?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141605" marR="3124835">
              <a:lnSpc>
                <a:spcPct val="100000"/>
              </a:lnSpc>
              <a:spcBef>
                <a:spcPts val="1720"/>
              </a:spcBef>
            </a:pPr>
            <a:r>
              <a:rPr sz="2000" dirty="0">
                <a:latin typeface="Arial"/>
                <a:cs typeface="Arial"/>
              </a:rPr>
              <a:t>Después de crear la </a:t>
            </a:r>
            <a:r>
              <a:rPr sz="2000" spc="-5" dirty="0">
                <a:latin typeface="Arial"/>
                <a:cs typeface="Arial"/>
              </a:rPr>
              <a:t>vista </a:t>
            </a:r>
            <a:r>
              <a:rPr sz="2000" dirty="0">
                <a:latin typeface="Arial"/>
                <a:cs typeface="Arial"/>
              </a:rPr>
              <a:t>arquitectónica lógica </a:t>
            </a:r>
            <a:r>
              <a:rPr sz="2000" b="1" dirty="0">
                <a:latin typeface="Arial"/>
                <a:cs typeface="Arial"/>
              </a:rPr>
              <a:t>cada 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se coloca en su capa arquitectónica  </a:t>
            </a:r>
            <a:r>
              <a:rPr sz="2000" b="1" spc="-5" dirty="0">
                <a:latin typeface="Arial"/>
                <a:cs typeface="Arial"/>
              </a:rPr>
              <a:t>lógica, </a:t>
            </a:r>
            <a:r>
              <a:rPr sz="2000" b="1" dirty="0">
                <a:latin typeface="Arial"/>
                <a:cs typeface="Arial"/>
              </a:rPr>
              <a:t>y se definen las relaciones entre los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grupos  lógicos 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como también las  relaciones entre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141605" marR="3620135">
              <a:lnSpc>
                <a:spcPct val="100000"/>
              </a:lnSpc>
              <a:spcBef>
                <a:spcPts val="1764"/>
              </a:spcBef>
            </a:pPr>
            <a:r>
              <a:rPr sz="2000" dirty="0">
                <a:latin typeface="Arial"/>
                <a:cs typeface="Arial"/>
              </a:rPr>
              <a:t>Esto da como </a:t>
            </a:r>
            <a:r>
              <a:rPr sz="2000" b="1" dirty="0">
                <a:latin typeface="Arial"/>
                <a:cs typeface="Arial"/>
              </a:rPr>
              <a:t>resultado una </a:t>
            </a:r>
            <a:r>
              <a:rPr sz="2000" b="1" spc="-5" dirty="0">
                <a:latin typeface="Arial"/>
                <a:cs typeface="Arial"/>
              </a:rPr>
              <a:t>vista </a:t>
            </a:r>
            <a:r>
              <a:rPr sz="2000" b="1" dirty="0">
                <a:latin typeface="Arial"/>
                <a:cs typeface="Arial"/>
              </a:rPr>
              <a:t>lógica  simplificada de todos </a:t>
            </a:r>
            <a:r>
              <a:rPr sz="2000" b="1" spc="-5" dirty="0">
                <a:latin typeface="Arial"/>
                <a:cs typeface="Arial"/>
              </a:rPr>
              <a:t>los microservicios,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junto  con sus asignaciones y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dependencias.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27723" y="2091439"/>
            <a:ext cx="2888615" cy="4367530"/>
            <a:chOff x="6427723" y="2091439"/>
            <a:chExt cx="2888615" cy="4367530"/>
          </a:xfrm>
        </p:grpSpPr>
        <p:sp>
          <p:nvSpPr>
            <p:cNvPr id="15" name="object 15"/>
            <p:cNvSpPr/>
            <p:nvPr/>
          </p:nvSpPr>
          <p:spPr>
            <a:xfrm>
              <a:off x="7301635" y="2104644"/>
              <a:ext cx="2014462" cy="43540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16 Rectángulo"/>
          <p:cNvSpPr/>
          <p:nvPr/>
        </p:nvSpPr>
        <p:spPr>
          <a:xfrm>
            <a:off x="9282380" y="1823825"/>
            <a:ext cx="1921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Ej. Por proceso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343462" y="2895600"/>
            <a:ext cx="19216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En un </a:t>
            </a:r>
            <a:r>
              <a:rPr lang="es-ES" dirty="0" err="1" smtClean="0">
                <a:solidFill>
                  <a:srgbClr val="7030A0"/>
                </a:solidFill>
              </a:rPr>
              <a:t>service</a:t>
            </a:r>
            <a:r>
              <a:rPr lang="es-ES" dirty="0" smtClean="0">
                <a:solidFill>
                  <a:srgbClr val="7030A0"/>
                </a:solidFill>
              </a:rPr>
              <a:t> </a:t>
            </a:r>
            <a:r>
              <a:rPr lang="es-ES" dirty="0" err="1" smtClean="0">
                <a:solidFill>
                  <a:srgbClr val="7030A0"/>
                </a:solidFill>
              </a:rPr>
              <a:t>Registry</a:t>
            </a:r>
            <a:r>
              <a:rPr lang="es-ES" dirty="0" smtClean="0">
                <a:solidFill>
                  <a:srgbClr val="7030A0"/>
                </a:solidFill>
              </a:rPr>
              <a:t> puede ser un </a:t>
            </a:r>
            <a:r>
              <a:rPr lang="es-ES" dirty="0" err="1" smtClean="0">
                <a:solidFill>
                  <a:srgbClr val="7030A0"/>
                </a:solidFill>
              </a:rPr>
              <a:t>Tag</a:t>
            </a:r>
            <a:r>
              <a:rPr lang="es-ES" dirty="0" smtClean="0">
                <a:solidFill>
                  <a:srgbClr val="7030A0"/>
                </a:solidFill>
              </a:rPr>
              <a:t> - etiqueta.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6417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Isolation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Levels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835910"/>
            <a:ext cx="1018349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while  retaining their individual required </a:t>
            </a:r>
            <a:r>
              <a:rPr sz="4000" b="1" i="1" dirty="0">
                <a:solidFill>
                  <a:srgbClr val="FD9200"/>
                </a:solidFill>
                <a:latin typeface="Arial"/>
                <a:cs typeface="Arial"/>
              </a:rPr>
              <a:t>level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of  isolation?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685800" y="6075159"/>
            <a:ext cx="4648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Orientado el despliegue del microservicios.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823444" y="4911068"/>
            <a:ext cx="4648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Como puede ser desplegados en (Nodos), donde los microservicios tienen sus propios requerimientos de aislamiento. Cada </a:t>
            </a:r>
            <a:r>
              <a:rPr lang="es-ES" dirty="0" err="1" smtClean="0">
                <a:solidFill>
                  <a:srgbClr val="7030A0"/>
                </a:solidFill>
              </a:rPr>
              <a:t>microservicio</a:t>
            </a:r>
            <a:r>
              <a:rPr lang="es-ES" dirty="0" smtClean="0">
                <a:solidFill>
                  <a:srgbClr val="7030A0"/>
                </a:solidFill>
              </a:rPr>
              <a:t> tiene su particular despliegue.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6010187" y="5422793"/>
            <a:ext cx="1369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M2 -&gt; Host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5979843" y="5053461"/>
            <a:ext cx="1182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M1 -&gt; </a:t>
            </a:r>
            <a:r>
              <a:rPr lang="es-ES" dirty="0" err="1" smtClean="0">
                <a:solidFill>
                  <a:srgbClr val="7030A0"/>
                </a:solidFill>
              </a:rPr>
              <a:t>Vm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6096000" y="5944525"/>
            <a:ext cx="198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M3-&gt; </a:t>
            </a:r>
            <a:r>
              <a:rPr lang="es-ES" dirty="0" err="1" smtClean="0">
                <a:solidFill>
                  <a:srgbClr val="7030A0"/>
                </a:solidFill>
              </a:rPr>
              <a:t>Container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417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Isolation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Levels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08164" y="2813323"/>
            <a:ext cx="3223259" cy="2708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145395" cy="5087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while retaining their individual required level</a:t>
            </a:r>
            <a:r>
              <a:rPr sz="2000" b="1" i="1" spc="-2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of  isolation?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 dirty="0">
              <a:latin typeface="Arial"/>
              <a:cs typeface="Arial"/>
            </a:endParaRPr>
          </a:p>
          <a:p>
            <a:pPr marL="36830" marR="3840479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Cada </a:t>
            </a:r>
            <a:r>
              <a:rPr sz="1800" b="1" spc="-5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tener diferentes </a:t>
            </a:r>
            <a:r>
              <a:rPr sz="1800" b="1" dirty="0">
                <a:latin typeface="Arial"/>
                <a:cs typeface="Arial"/>
              </a:rPr>
              <a:t>requisitos de  </a:t>
            </a:r>
            <a:r>
              <a:rPr sz="1800" b="1" spc="-5" dirty="0">
                <a:latin typeface="Arial"/>
                <a:cs typeface="Arial"/>
              </a:rPr>
              <a:t>aislamiento </a:t>
            </a:r>
            <a:r>
              <a:rPr sz="1800" b="1" dirty="0">
                <a:latin typeface="Arial"/>
                <a:cs typeface="Arial"/>
              </a:rPr>
              <a:t>dependiendo de </a:t>
            </a:r>
            <a:r>
              <a:rPr sz="1800" b="1" spc="-10" dirty="0">
                <a:latin typeface="Arial"/>
                <a:cs typeface="Arial"/>
              </a:rPr>
              <a:t>varios </a:t>
            </a:r>
            <a:r>
              <a:rPr sz="1800" b="1" spc="-5" dirty="0">
                <a:latin typeface="Arial"/>
                <a:cs typeface="Arial"/>
              </a:rPr>
              <a:t>factores, </a:t>
            </a:r>
            <a:r>
              <a:rPr sz="1800" b="1" dirty="0">
                <a:latin typeface="Arial"/>
                <a:cs typeface="Arial"/>
              </a:rPr>
              <a:t>incluidas </a:t>
            </a:r>
            <a:r>
              <a:rPr sz="1800" b="1" spc="-5" dirty="0">
                <a:latin typeface="Arial"/>
                <a:cs typeface="Arial"/>
              </a:rPr>
              <a:t>las  demandas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rendimiento, seguridad y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cumplimiento.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Arial"/>
              <a:cs typeface="Arial"/>
            </a:endParaRPr>
          </a:p>
          <a:p>
            <a:pPr marL="7239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Los microservicios </a:t>
            </a:r>
            <a:r>
              <a:rPr sz="1800" b="1" spc="-5" dirty="0">
                <a:latin typeface="Arial"/>
                <a:cs typeface="Arial"/>
              </a:rPr>
              <a:t>A y B pueden compartir el mismo</a:t>
            </a:r>
            <a:r>
              <a:rPr sz="1800" b="1" spc="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espacio</a:t>
            </a:r>
            <a:endParaRPr sz="1800" dirty="0">
              <a:latin typeface="Arial"/>
              <a:cs typeface="Arial"/>
            </a:endParaRPr>
          </a:p>
          <a:p>
            <a:pPr marL="7239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de nombres y la </a:t>
            </a:r>
            <a:r>
              <a:rPr sz="1800" b="1" spc="-5" dirty="0">
                <a:latin typeface="Arial"/>
                <a:cs typeface="Arial"/>
              </a:rPr>
              <a:t>misma dirección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IP.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 dirty="0">
              <a:latin typeface="Arial"/>
              <a:cs typeface="Arial"/>
            </a:endParaRPr>
          </a:p>
          <a:p>
            <a:pPr marL="72390" marR="3802379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Los microservicios </a:t>
            </a:r>
            <a:r>
              <a:rPr sz="1800" b="1" spc="-5" dirty="0">
                <a:latin typeface="Arial"/>
                <a:cs typeface="Arial"/>
              </a:rPr>
              <a:t>B y C pueden alojarse </a:t>
            </a:r>
            <a:r>
              <a:rPr sz="1800" b="1" dirty="0">
                <a:latin typeface="Arial"/>
                <a:cs typeface="Arial"/>
              </a:rPr>
              <a:t>en el </a:t>
            </a:r>
            <a:r>
              <a:rPr sz="1800" b="1" spc="-5" dirty="0">
                <a:latin typeface="Arial"/>
                <a:cs typeface="Arial"/>
              </a:rPr>
              <a:t>mismo </a:t>
            </a:r>
            <a:r>
              <a:rPr sz="1800" b="1" dirty="0">
                <a:latin typeface="Arial"/>
                <a:cs typeface="Arial"/>
              </a:rPr>
              <a:t>host  físico pero </a:t>
            </a:r>
            <a:r>
              <a:rPr sz="1800" b="1" spc="-5" dirty="0">
                <a:latin typeface="Arial"/>
                <a:cs typeface="Arial"/>
              </a:rPr>
              <a:t>requieren aislamiento </a:t>
            </a:r>
            <a:r>
              <a:rPr sz="1800" b="1" dirty="0">
                <a:latin typeface="Arial"/>
                <a:cs typeface="Arial"/>
              </a:rPr>
              <a:t>lógico.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50" dirty="0">
              <a:latin typeface="Arial"/>
              <a:cs typeface="Arial"/>
            </a:endParaRPr>
          </a:p>
          <a:p>
            <a:pPr marL="72390" marR="343471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Los microservicios </a:t>
            </a:r>
            <a:r>
              <a:rPr sz="1800" b="1" spc="-5" dirty="0">
                <a:latin typeface="Arial"/>
                <a:cs typeface="Arial"/>
              </a:rPr>
              <a:t>A y C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pueden desplegarse </a:t>
            </a:r>
            <a:r>
              <a:rPr sz="1800" b="1" dirty="0">
                <a:latin typeface="Arial"/>
                <a:cs typeface="Arial"/>
              </a:rPr>
              <a:t>en el </a:t>
            </a:r>
            <a:r>
              <a:rPr sz="1800" b="1" spc="-5" dirty="0">
                <a:latin typeface="Arial"/>
                <a:cs typeface="Arial"/>
              </a:rPr>
              <a:t>mismo  </a:t>
            </a:r>
            <a:r>
              <a:rPr sz="1800" b="1" dirty="0">
                <a:latin typeface="Arial"/>
                <a:cs typeface="Arial"/>
              </a:rPr>
              <a:t>host </a:t>
            </a:r>
            <a:r>
              <a:rPr sz="1800" b="1" spc="-5" dirty="0">
                <a:latin typeface="Arial"/>
                <a:cs typeface="Arial"/>
              </a:rPr>
              <a:t>y </a:t>
            </a:r>
            <a:r>
              <a:rPr sz="1800" b="1" dirty="0">
                <a:latin typeface="Arial"/>
                <a:cs typeface="Arial"/>
              </a:rPr>
              <a:t>no </a:t>
            </a:r>
            <a:r>
              <a:rPr sz="1800" b="1" spc="-5" dirty="0">
                <a:latin typeface="Arial"/>
                <a:cs typeface="Arial"/>
              </a:rPr>
              <a:t>pueden compartir </a:t>
            </a:r>
            <a:r>
              <a:rPr sz="1800" b="1" dirty="0">
                <a:latin typeface="Arial"/>
                <a:cs typeface="Arial"/>
              </a:rPr>
              <a:t>el mismo </a:t>
            </a:r>
            <a:r>
              <a:rPr sz="1800" b="1" spc="-5" dirty="0">
                <a:latin typeface="Arial"/>
                <a:cs typeface="Arial"/>
              </a:rPr>
              <a:t>espacio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nombres y 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misma dirección </a:t>
            </a:r>
            <a:r>
              <a:rPr sz="1800" b="1" dirty="0">
                <a:latin typeface="Arial"/>
                <a:cs typeface="Arial"/>
              </a:rPr>
              <a:t>IP debido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requisitos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regulación y  </a:t>
            </a:r>
            <a:r>
              <a:rPr sz="1800" b="1" dirty="0">
                <a:latin typeface="Arial"/>
                <a:cs typeface="Arial"/>
              </a:rPr>
              <a:t>gobierno.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7150709" y="5638799"/>
            <a:ext cx="4648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Diferentes requisitos en la forma como se despliega el </a:t>
            </a:r>
            <a:r>
              <a:rPr lang="es-ES" dirty="0" err="1" smtClean="0">
                <a:solidFill>
                  <a:srgbClr val="7030A0"/>
                </a:solidFill>
              </a:rPr>
              <a:t>microservicio</a:t>
            </a:r>
            <a:r>
              <a:rPr lang="es-ES" dirty="0" smtClean="0">
                <a:solidFill>
                  <a:srgbClr val="7030A0"/>
                </a:solidFill>
              </a:rPr>
              <a:t>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417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Isolation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Levels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94931" y="3576828"/>
            <a:ext cx="5311140" cy="3091180"/>
            <a:chOff x="6694931" y="3576828"/>
            <a:chExt cx="5311140" cy="3091180"/>
          </a:xfrm>
        </p:grpSpPr>
        <p:sp>
          <p:nvSpPr>
            <p:cNvPr id="11" name="object 11"/>
            <p:cNvSpPr/>
            <p:nvPr/>
          </p:nvSpPr>
          <p:spPr>
            <a:xfrm>
              <a:off x="9892283" y="6196584"/>
              <a:ext cx="2113787" cy="470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94931" y="3576828"/>
              <a:ext cx="3201924" cy="29870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0537" y="1497838"/>
            <a:ext cx="10447020" cy="1778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0670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while retaining their individual required level</a:t>
            </a:r>
            <a:r>
              <a:rPr sz="2000" b="1" i="1" spc="-2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of  isolation?</a:t>
            </a:r>
            <a:endParaRPr sz="2000" dirty="0">
              <a:latin typeface="Arial"/>
              <a:cs typeface="Arial"/>
            </a:endParaRPr>
          </a:p>
          <a:p>
            <a:pPr marL="69850" marR="5080">
              <a:lnSpc>
                <a:spcPct val="100000"/>
              </a:lnSpc>
              <a:spcBef>
                <a:spcPts val="1800"/>
              </a:spcBef>
            </a:pPr>
            <a:r>
              <a:rPr sz="2000" dirty="0">
                <a:latin typeface="Arial"/>
                <a:cs typeface="Arial"/>
              </a:rPr>
              <a:t>Pueden </a:t>
            </a:r>
            <a:r>
              <a:rPr sz="2000" b="1" dirty="0">
                <a:latin typeface="Arial"/>
                <a:cs typeface="Arial"/>
              </a:rPr>
              <a:t>surgir </a:t>
            </a:r>
            <a:r>
              <a:rPr sz="2000" b="1" spc="-5" dirty="0">
                <a:latin typeface="Arial"/>
                <a:cs typeface="Arial"/>
              </a:rPr>
              <a:t>varios </a:t>
            </a:r>
            <a:r>
              <a:rPr sz="2000" b="1" dirty="0">
                <a:latin typeface="Arial"/>
                <a:cs typeface="Arial"/>
              </a:rPr>
              <a:t>problemas si los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A y C se despliegan juntos en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el  mismo host, o dentro de máquinas </a:t>
            </a:r>
            <a:r>
              <a:rPr sz="2000" b="1" spc="-5" dirty="0">
                <a:latin typeface="Arial"/>
                <a:cs typeface="Arial"/>
              </a:rPr>
              <a:t>virtuales </a:t>
            </a:r>
            <a:r>
              <a:rPr sz="2000" b="1" dirty="0">
                <a:latin typeface="Arial"/>
                <a:cs typeface="Arial"/>
              </a:rPr>
              <a:t>en el mismo host, o dentro de  contenedores en el mismo host debido a las políticas de gobierno y</a:t>
            </a:r>
            <a:r>
              <a:rPr sz="2000" b="1" spc="-1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regulación.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6635" y="3613422"/>
            <a:ext cx="2491486" cy="2854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6831" y="3576827"/>
            <a:ext cx="2381826" cy="2964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19 Rectángulo"/>
          <p:cNvSpPr/>
          <p:nvPr/>
        </p:nvSpPr>
        <p:spPr>
          <a:xfrm>
            <a:off x="5248656" y="3215722"/>
            <a:ext cx="4648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Ó</a:t>
            </a:r>
            <a:r>
              <a:rPr lang="es-ES" dirty="0" smtClean="0">
                <a:solidFill>
                  <a:srgbClr val="7030A0"/>
                </a:solidFill>
              </a:rPr>
              <a:t> por seguridad o rendimiento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260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Isolation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Levels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145395" cy="4331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while retaining their individual required level</a:t>
            </a:r>
            <a:r>
              <a:rPr sz="2000" b="1" i="1" spc="-2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of  isolation?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Arial"/>
              <a:cs typeface="Arial"/>
            </a:endParaRPr>
          </a:p>
          <a:p>
            <a:pPr marL="89535" marR="327914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Se </a:t>
            </a:r>
            <a:r>
              <a:rPr sz="2000" b="1" dirty="0">
                <a:latin typeface="Arial"/>
                <a:cs typeface="Arial"/>
              </a:rPr>
              <a:t>definen </a:t>
            </a:r>
            <a:r>
              <a:rPr sz="2000" b="1" spc="-5" dirty="0">
                <a:latin typeface="Arial"/>
                <a:cs typeface="Arial"/>
              </a:rPr>
              <a:t>niveles </a:t>
            </a:r>
            <a:r>
              <a:rPr sz="2000" b="1" dirty="0">
                <a:latin typeface="Arial"/>
                <a:cs typeface="Arial"/>
              </a:rPr>
              <a:t>de aislamiento formales y se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asignan  a </a:t>
            </a:r>
            <a:r>
              <a:rPr sz="2000" b="1" spc="-5" dirty="0">
                <a:latin typeface="Arial"/>
                <a:cs typeface="Arial"/>
              </a:rPr>
              <a:t>los microservicios </a:t>
            </a:r>
            <a:r>
              <a:rPr sz="2000" b="1" dirty="0">
                <a:latin typeface="Arial"/>
                <a:cs typeface="Arial"/>
              </a:rPr>
              <a:t>y modelos de despliegue  disponibles.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89535" marR="3630929">
              <a:lnSpc>
                <a:spcPct val="100000"/>
              </a:lnSpc>
              <a:spcBef>
                <a:spcPts val="1375"/>
              </a:spcBef>
            </a:pPr>
            <a:r>
              <a:rPr sz="2000" dirty="0">
                <a:latin typeface="Arial"/>
                <a:cs typeface="Arial"/>
              </a:rPr>
              <a:t>Esto </a:t>
            </a:r>
            <a:r>
              <a:rPr sz="2000" b="1" dirty="0">
                <a:latin typeface="Arial"/>
                <a:cs typeface="Arial"/>
              </a:rPr>
              <a:t>garantiza que cada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se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implementa  utilizando un modelo de despliegue adecuado que  cumpla con su </a:t>
            </a:r>
            <a:r>
              <a:rPr sz="2000" b="1" spc="-5" dirty="0">
                <a:latin typeface="Arial"/>
                <a:cs typeface="Arial"/>
              </a:rPr>
              <a:t>nivel </a:t>
            </a:r>
            <a:r>
              <a:rPr sz="2000" b="1" dirty="0">
                <a:latin typeface="Arial"/>
                <a:cs typeface="Arial"/>
              </a:rPr>
              <a:t>de aislamiento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requerido.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89535" marR="3391535">
              <a:lnSpc>
                <a:spcPct val="100000"/>
              </a:lnSpc>
              <a:spcBef>
                <a:spcPts val="1320"/>
              </a:spcBef>
            </a:pPr>
            <a:r>
              <a:rPr sz="2000" b="1" dirty="0">
                <a:latin typeface="Arial"/>
                <a:cs typeface="Arial"/>
              </a:rPr>
              <a:t>Todos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componentes del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deben  desplegarse dentro del </a:t>
            </a:r>
            <a:r>
              <a:rPr sz="2000" b="1" spc="-5" dirty="0">
                <a:latin typeface="Arial"/>
                <a:cs typeface="Arial"/>
              </a:rPr>
              <a:t>límite </a:t>
            </a:r>
            <a:r>
              <a:rPr sz="2000" b="1" dirty="0">
                <a:latin typeface="Arial"/>
                <a:cs typeface="Arial"/>
              </a:rPr>
              <a:t>de aislamiento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requerido.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427723" y="2091439"/>
            <a:ext cx="4297045" cy="3803650"/>
            <a:chOff x="6427723" y="2091439"/>
            <a:chExt cx="4297045" cy="3803650"/>
          </a:xfrm>
        </p:grpSpPr>
        <p:sp>
          <p:nvSpPr>
            <p:cNvPr id="15" name="object 15"/>
            <p:cNvSpPr/>
            <p:nvPr/>
          </p:nvSpPr>
          <p:spPr>
            <a:xfrm>
              <a:off x="7722177" y="2491771"/>
              <a:ext cx="3002100" cy="34030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260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Isolation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Levels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271125" cy="2936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3081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while retaining their individual required level</a:t>
            </a:r>
            <a:r>
              <a:rPr sz="2000" b="1" i="1" spc="-2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of  isolation?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Arial"/>
              <a:cs typeface="Arial"/>
            </a:endParaRPr>
          </a:p>
          <a:p>
            <a:pPr marL="22352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Los siguientes son ejemplos de niveles de aislamiento y sus entornos de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implementación  asociados: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Arial"/>
              <a:cs typeface="Arial"/>
            </a:endParaRPr>
          </a:p>
          <a:p>
            <a:pPr marL="852805" indent="-163830">
              <a:lnSpc>
                <a:spcPct val="100000"/>
              </a:lnSpc>
              <a:buFont typeface="Arial"/>
              <a:buChar char="•"/>
              <a:tabLst>
                <a:tab pos="85344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Despliegue por Host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Físico</a:t>
            </a:r>
            <a:endParaRPr sz="2000">
              <a:latin typeface="Arial"/>
              <a:cs typeface="Arial"/>
            </a:endParaRPr>
          </a:p>
          <a:p>
            <a:pPr marL="852805" indent="-163830">
              <a:lnSpc>
                <a:spcPct val="100000"/>
              </a:lnSpc>
              <a:buFont typeface="Arial"/>
              <a:buChar char="•"/>
              <a:tabLst>
                <a:tab pos="85344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Despliegue por Máquina</a:t>
            </a:r>
            <a:r>
              <a:rPr sz="2000" b="1" spc="-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Virtual</a:t>
            </a:r>
            <a:endParaRPr sz="2000">
              <a:latin typeface="Arial"/>
              <a:cs typeface="Arial"/>
            </a:endParaRPr>
          </a:p>
          <a:p>
            <a:pPr marL="852805" indent="-163830">
              <a:lnSpc>
                <a:spcPct val="100000"/>
              </a:lnSpc>
              <a:buFont typeface="Arial"/>
              <a:buChar char="•"/>
              <a:tabLst>
                <a:tab pos="85344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Despliegue por</a:t>
            </a:r>
            <a:r>
              <a:rPr sz="2000" b="1" spc="-3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Contenedor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260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Isolation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Levels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47945" y="2680716"/>
            <a:ext cx="2820787" cy="3258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7794" y="1497838"/>
            <a:ext cx="10147935" cy="413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while retaining their individual required level</a:t>
            </a:r>
            <a:r>
              <a:rPr sz="2000" b="1" i="1" spc="-2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of  isolation?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000" b="1" dirty="0">
                <a:latin typeface="Arial"/>
                <a:cs typeface="Arial"/>
              </a:rPr>
              <a:t>Despliegue por Host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Físico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1800" dirty="0">
                <a:latin typeface="Arial"/>
                <a:cs typeface="Arial"/>
              </a:rPr>
              <a:t>En este </a:t>
            </a:r>
            <a:r>
              <a:rPr sz="1800" spc="-5" dirty="0">
                <a:latin typeface="Arial"/>
                <a:cs typeface="Arial"/>
              </a:rPr>
              <a:t>modelo de </a:t>
            </a:r>
            <a:r>
              <a:rPr sz="1800" b="1" dirty="0">
                <a:latin typeface="Arial"/>
                <a:cs typeface="Arial"/>
              </a:rPr>
              <a:t>despliegue </a:t>
            </a:r>
            <a:r>
              <a:rPr sz="1800" b="1" spc="-5" dirty="0">
                <a:latin typeface="Arial"/>
                <a:cs typeface="Arial"/>
              </a:rPr>
              <a:t>solo </a:t>
            </a:r>
            <a:r>
              <a:rPr sz="1800" b="1" dirty="0">
                <a:latin typeface="Arial"/>
                <a:cs typeface="Arial"/>
              </a:rPr>
              <a:t>hay un </a:t>
            </a:r>
            <a:r>
              <a:rPr sz="1800" b="1" spc="-5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-5" dirty="0">
                <a:latin typeface="Arial"/>
                <a:cs typeface="Arial"/>
              </a:rPr>
              <a:t> sus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componentes </a:t>
            </a:r>
            <a:r>
              <a:rPr sz="1800" b="1" spc="-5" dirty="0">
                <a:latin typeface="Arial"/>
                <a:cs typeface="Arial"/>
              </a:rPr>
              <a:t>desplegados </a:t>
            </a:r>
            <a:r>
              <a:rPr sz="1800" b="1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cada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host.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 dirty="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Todos los </a:t>
            </a:r>
            <a:r>
              <a:rPr sz="1800" b="1" spc="-5" dirty="0">
                <a:latin typeface="Arial"/>
                <a:cs typeface="Arial"/>
              </a:rPr>
              <a:t>recursos </a:t>
            </a:r>
            <a:r>
              <a:rPr sz="1800" b="1" dirty="0">
                <a:latin typeface="Arial"/>
                <a:cs typeface="Arial"/>
              </a:rPr>
              <a:t>de la máquina física </a:t>
            </a:r>
            <a:r>
              <a:rPr sz="1800" b="1" spc="-5" dirty="0">
                <a:latin typeface="Arial"/>
                <a:cs typeface="Arial"/>
              </a:rPr>
              <a:t>se asignan y </a:t>
            </a:r>
            <a:r>
              <a:rPr sz="1800" b="1" dirty="0">
                <a:latin typeface="Arial"/>
                <a:cs typeface="Arial"/>
              </a:rPr>
              <a:t>utilizan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por</a:t>
            </a:r>
            <a:endParaRPr sz="1800" dirty="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el microservicio.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 dirty="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Este </a:t>
            </a:r>
            <a:r>
              <a:rPr sz="1800" b="1" spc="-10" dirty="0">
                <a:latin typeface="Arial"/>
                <a:cs typeface="Arial"/>
              </a:rPr>
              <a:t>nivel </a:t>
            </a:r>
            <a:r>
              <a:rPr sz="1800" b="1" dirty="0">
                <a:latin typeface="Arial"/>
                <a:cs typeface="Arial"/>
              </a:rPr>
              <a:t>proporciona el </a:t>
            </a:r>
            <a:r>
              <a:rPr sz="1800" b="1" spc="-10" dirty="0">
                <a:latin typeface="Arial"/>
                <a:cs typeface="Arial"/>
              </a:rPr>
              <a:t>mayor nivel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aislamiento.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 dirty="0">
              <a:latin typeface="Arial"/>
              <a:cs typeface="Arial"/>
            </a:endParaRPr>
          </a:p>
          <a:p>
            <a:pPr marL="12700" marR="346075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Dependiendo de la </a:t>
            </a:r>
            <a:r>
              <a:rPr sz="1800" b="1" dirty="0">
                <a:latin typeface="Arial"/>
                <a:cs typeface="Arial"/>
              </a:rPr>
              <a:t>configuración de la </a:t>
            </a:r>
            <a:r>
              <a:rPr sz="1800" b="1" spc="-5" dirty="0">
                <a:latin typeface="Arial"/>
                <a:cs typeface="Arial"/>
              </a:rPr>
              <a:t>máquina </a:t>
            </a:r>
            <a:r>
              <a:rPr sz="1800" b="1" dirty="0">
                <a:latin typeface="Arial"/>
                <a:cs typeface="Arial"/>
              </a:rPr>
              <a:t>física también  puede </a:t>
            </a:r>
            <a:r>
              <a:rPr sz="1800" b="1" spc="-5" dirty="0">
                <a:latin typeface="Arial"/>
                <a:cs typeface="Arial"/>
              </a:rPr>
              <a:t>ofrecer mayores mejoras en </a:t>
            </a:r>
            <a:r>
              <a:rPr sz="1800" b="1" dirty="0">
                <a:latin typeface="Arial"/>
                <a:cs typeface="Arial"/>
              </a:rPr>
              <a:t>el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rendimiento.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16 Rectángulo"/>
          <p:cNvSpPr/>
          <p:nvPr/>
        </p:nvSpPr>
        <p:spPr>
          <a:xfrm>
            <a:off x="8533051" y="5398736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Side</a:t>
            </a:r>
            <a:r>
              <a:rPr lang="es-ES" dirty="0" smtClean="0">
                <a:solidFill>
                  <a:srgbClr val="7030A0"/>
                </a:solidFill>
              </a:rPr>
              <a:t> car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304800" y="5873418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El arquitecto de microservicios debe entender muy bien el uso que va a tener el Microservicios y él debe definir cuál es el mejor nivel de aislamiento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260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Isolation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Levels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5902" y="2781316"/>
            <a:ext cx="2890981" cy="32933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8099" y="1497838"/>
            <a:ext cx="10147935" cy="5120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while retaining their individual required level</a:t>
            </a:r>
            <a:r>
              <a:rPr sz="2000" b="1" i="1" spc="-2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of  isolation?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000" b="1" dirty="0">
                <a:latin typeface="Arial"/>
                <a:cs typeface="Arial"/>
              </a:rPr>
              <a:t>Despliegue por Máquina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Virtual</a:t>
            </a:r>
            <a:endParaRPr sz="2000">
              <a:latin typeface="Arial"/>
              <a:cs typeface="Arial"/>
            </a:endParaRPr>
          </a:p>
          <a:p>
            <a:pPr marL="99695" marR="3107690">
              <a:lnSpc>
                <a:spcPct val="100000"/>
              </a:lnSpc>
              <a:spcBef>
                <a:spcPts val="1750"/>
              </a:spcBef>
            </a:pPr>
            <a:r>
              <a:rPr sz="1800" spc="-5" dirty="0">
                <a:latin typeface="Arial"/>
                <a:cs typeface="Arial"/>
              </a:rPr>
              <a:t>En </a:t>
            </a:r>
            <a:r>
              <a:rPr sz="1800" b="1" spc="-5" dirty="0">
                <a:latin typeface="Arial"/>
                <a:cs typeface="Arial"/>
              </a:rPr>
              <a:t>este </a:t>
            </a:r>
            <a:r>
              <a:rPr sz="1800" b="1" spc="-10" dirty="0">
                <a:latin typeface="Arial"/>
                <a:cs typeface="Arial"/>
              </a:rPr>
              <a:t>nivel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aislamiento cada microservicio se despliega </a:t>
            </a:r>
            <a:r>
              <a:rPr sz="1800" b="1" dirty="0">
                <a:latin typeface="Arial"/>
                <a:cs typeface="Arial"/>
              </a:rPr>
              <a:t>en  una máquina </a:t>
            </a:r>
            <a:r>
              <a:rPr sz="1800" b="1" spc="-10" dirty="0">
                <a:latin typeface="Arial"/>
                <a:cs typeface="Arial"/>
              </a:rPr>
              <a:t>virtual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separada.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"/>
              <a:cs typeface="Arial"/>
            </a:endParaRPr>
          </a:p>
          <a:p>
            <a:pPr marL="99695" marR="31311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pueden desplegar </a:t>
            </a:r>
            <a:r>
              <a:rPr sz="1800" b="1" spc="-10" dirty="0">
                <a:latin typeface="Arial"/>
                <a:cs typeface="Arial"/>
              </a:rPr>
              <a:t>varias </a:t>
            </a:r>
            <a:r>
              <a:rPr sz="1800" b="1" spc="-5" dirty="0">
                <a:latin typeface="Arial"/>
                <a:cs typeface="Arial"/>
              </a:rPr>
              <a:t>máquinas virtuales en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solo host  </a:t>
            </a:r>
            <a:r>
              <a:rPr sz="1800" b="1" dirty="0">
                <a:latin typeface="Arial"/>
                <a:cs typeface="Arial"/>
              </a:rPr>
              <a:t>físico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spc="-10" dirty="0">
                <a:latin typeface="Arial"/>
                <a:cs typeface="Arial"/>
              </a:rPr>
              <a:t>aunque </a:t>
            </a:r>
            <a:r>
              <a:rPr sz="1800" spc="-5" dirty="0">
                <a:latin typeface="Arial"/>
                <a:cs typeface="Arial"/>
              </a:rPr>
              <a:t>todos </a:t>
            </a:r>
            <a:r>
              <a:rPr sz="1800" b="1" dirty="0">
                <a:latin typeface="Arial"/>
                <a:cs typeface="Arial"/>
              </a:rPr>
              <a:t>los componentes de </a:t>
            </a:r>
            <a:r>
              <a:rPr sz="1800" b="1" spc="-5" dirty="0">
                <a:latin typeface="Arial"/>
                <a:cs typeface="Arial"/>
              </a:rPr>
              <a:t>cada microservicio se  implementan </a:t>
            </a:r>
            <a:r>
              <a:rPr sz="1800" b="1" dirty="0">
                <a:latin typeface="Arial"/>
                <a:cs typeface="Arial"/>
              </a:rPr>
              <a:t>en la </a:t>
            </a:r>
            <a:r>
              <a:rPr sz="1800" b="1" spc="-5" dirty="0">
                <a:latin typeface="Arial"/>
                <a:cs typeface="Arial"/>
              </a:rPr>
              <a:t>misma </a:t>
            </a:r>
            <a:r>
              <a:rPr sz="1800" b="1" dirty="0">
                <a:latin typeface="Arial"/>
                <a:cs typeface="Arial"/>
              </a:rPr>
              <a:t>máquina </a:t>
            </a:r>
            <a:r>
              <a:rPr sz="1800" b="1" spc="-10" dirty="0">
                <a:latin typeface="Arial"/>
                <a:cs typeface="Arial"/>
              </a:rPr>
              <a:t>virtual </a:t>
            </a:r>
            <a:r>
              <a:rPr sz="1800" b="1" dirty="0">
                <a:latin typeface="Arial"/>
                <a:cs typeface="Arial"/>
              </a:rPr>
              <a:t>donde </a:t>
            </a:r>
            <a:r>
              <a:rPr sz="1800" b="1" spc="-5" dirty="0">
                <a:latin typeface="Arial"/>
                <a:cs typeface="Arial"/>
              </a:rPr>
              <a:t>reside </a:t>
            </a:r>
            <a:r>
              <a:rPr sz="1800" b="1" dirty="0">
                <a:latin typeface="Arial"/>
                <a:cs typeface="Arial"/>
              </a:rPr>
              <a:t>el  </a:t>
            </a:r>
            <a:r>
              <a:rPr sz="1800" b="1" spc="-5" dirty="0">
                <a:latin typeface="Arial"/>
                <a:cs typeface="Arial"/>
              </a:rPr>
              <a:t>microservicio.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Arial"/>
              <a:cs typeface="Arial"/>
            </a:endParaRPr>
          </a:p>
          <a:p>
            <a:pPr marL="81280" marR="298513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número </a:t>
            </a:r>
            <a:r>
              <a:rPr sz="1800" b="1" dirty="0">
                <a:latin typeface="Arial"/>
                <a:cs typeface="Arial"/>
              </a:rPr>
              <a:t>total </a:t>
            </a:r>
            <a:r>
              <a:rPr sz="1800" b="1" spc="-5" dirty="0">
                <a:latin typeface="Arial"/>
                <a:cs typeface="Arial"/>
              </a:rPr>
              <a:t>de microservicios desplegados en cada </a:t>
            </a:r>
            <a:r>
              <a:rPr sz="1800" b="1" dirty="0">
                <a:latin typeface="Arial"/>
                <a:cs typeface="Arial"/>
              </a:rPr>
              <a:t>host  depende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capacidad física </a:t>
            </a:r>
            <a:r>
              <a:rPr sz="1800" b="1" dirty="0">
                <a:latin typeface="Arial"/>
                <a:cs typeface="Arial"/>
              </a:rPr>
              <a:t>del host, </a:t>
            </a:r>
            <a:r>
              <a:rPr sz="1800" b="1" spc="-5" dirty="0">
                <a:latin typeface="Arial"/>
                <a:cs typeface="Arial"/>
              </a:rPr>
              <a:t>el tamaño de la máquina  </a:t>
            </a:r>
            <a:r>
              <a:rPr sz="1800" b="1" spc="-10" dirty="0">
                <a:latin typeface="Arial"/>
                <a:cs typeface="Arial"/>
              </a:rPr>
              <a:t>virtual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se requiere para cada microservicio, la cantidad de  instancias requeridas, así como </a:t>
            </a:r>
            <a:r>
              <a:rPr sz="1800" b="1" dirty="0">
                <a:latin typeface="Arial"/>
                <a:cs typeface="Arial"/>
              </a:rPr>
              <a:t>cualquier tipo, modelo </a:t>
            </a:r>
            <a:r>
              <a:rPr sz="1800" b="1" spc="-5" dirty="0">
                <a:latin typeface="Arial"/>
                <a:cs typeface="Arial"/>
              </a:rPr>
              <a:t>y  restricciones de licencia del hipervisor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subyacente.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260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Isolation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Levels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8099" y="1497838"/>
            <a:ext cx="10428605" cy="4658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 marR="28575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while retaining their individual required level</a:t>
            </a:r>
            <a:r>
              <a:rPr sz="2000" b="1" i="1" spc="-2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of  isolation?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000" b="1" dirty="0">
                <a:latin typeface="Arial"/>
                <a:cs typeface="Arial"/>
              </a:rPr>
              <a:t>Despliegue por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</a:t>
            </a:r>
            <a:endParaRPr sz="2000">
              <a:latin typeface="Arial"/>
              <a:cs typeface="Arial"/>
            </a:endParaRPr>
          </a:p>
          <a:p>
            <a:pPr marL="31115">
              <a:lnSpc>
                <a:spcPct val="100000"/>
              </a:lnSpc>
              <a:spcBef>
                <a:spcPts val="1595"/>
              </a:spcBef>
            </a:pPr>
            <a:r>
              <a:rPr sz="2000" spc="-5" dirty="0">
                <a:latin typeface="Arial"/>
                <a:cs typeface="Arial"/>
              </a:rPr>
              <a:t>En </a:t>
            </a:r>
            <a:r>
              <a:rPr sz="2000" b="1" dirty="0">
                <a:latin typeface="Arial"/>
                <a:cs typeface="Arial"/>
              </a:rPr>
              <a:t>este </a:t>
            </a:r>
            <a:r>
              <a:rPr sz="2000" b="1" spc="-5" dirty="0">
                <a:latin typeface="Arial"/>
                <a:cs typeface="Arial"/>
              </a:rPr>
              <a:t>nivel </a:t>
            </a:r>
            <a:r>
              <a:rPr sz="2000" b="1" dirty="0">
                <a:latin typeface="Arial"/>
                <a:cs typeface="Arial"/>
              </a:rPr>
              <a:t>de aislamiento el motor de contenerización permite el despliegue</a:t>
            </a:r>
            <a:r>
              <a:rPr sz="2000" b="1" spc="-2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31115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  <a:p>
            <a:pPr marL="31115" marR="5080">
              <a:lnSpc>
                <a:spcPct val="100000"/>
              </a:lnSpc>
              <a:spcBef>
                <a:spcPts val="1945"/>
              </a:spcBef>
            </a:pPr>
            <a:r>
              <a:rPr sz="2000" dirty="0">
                <a:latin typeface="Arial"/>
                <a:cs typeface="Arial"/>
              </a:rPr>
              <a:t>A diferencia de un despliegue en máquina virtual, </a:t>
            </a:r>
            <a:r>
              <a:rPr sz="2000" b="1" dirty="0">
                <a:latin typeface="Arial"/>
                <a:cs typeface="Arial"/>
              </a:rPr>
              <a:t>este modelo de despliegue permite</a:t>
            </a:r>
            <a:r>
              <a:rPr sz="2000" b="1" spc="-1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que  el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y sus componentes se desplieguen dentro de un contenedor sobre  una máquina física o </a:t>
            </a:r>
            <a:r>
              <a:rPr sz="2000" b="1" spc="-5" dirty="0">
                <a:latin typeface="Arial"/>
                <a:cs typeface="Arial"/>
              </a:rPr>
              <a:t>virtual </a:t>
            </a:r>
            <a:r>
              <a:rPr sz="2000" b="1" dirty="0">
                <a:latin typeface="Arial"/>
                <a:cs typeface="Arial"/>
              </a:rPr>
              <a:t>según los requisitos de rendimiento, seguridad y  licenciamiento.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"/>
              <a:cs typeface="Arial"/>
            </a:endParaRPr>
          </a:p>
          <a:p>
            <a:pPr marL="14604" marR="26670" algn="just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No obstante, </a:t>
            </a:r>
            <a:r>
              <a:rPr sz="2000" b="1" dirty="0">
                <a:latin typeface="Arial"/>
                <a:cs typeface="Arial"/>
              </a:rPr>
              <a:t>cuando el motor de contenerización es desplegado dentro de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máquina  </a:t>
            </a:r>
            <a:r>
              <a:rPr sz="2000" b="1" spc="-5" dirty="0">
                <a:latin typeface="Arial"/>
                <a:cs typeface="Arial"/>
              </a:rPr>
              <a:t>virtual </a:t>
            </a:r>
            <a:r>
              <a:rPr sz="2000" b="1" dirty="0">
                <a:latin typeface="Arial"/>
                <a:cs typeface="Arial"/>
              </a:rPr>
              <a:t>puede introducir una sobrecarga adicional debido a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capa del </a:t>
            </a:r>
            <a:r>
              <a:rPr sz="2000" b="1" spc="-5" dirty="0">
                <a:latin typeface="Arial"/>
                <a:cs typeface="Arial"/>
              </a:rPr>
              <a:t>hipervisor 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las  capas de administración de la máquina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virtual.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5775" y="2039874"/>
            <a:ext cx="90074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Patrones Base para el</a:t>
            </a:r>
            <a:r>
              <a:rPr sz="4400" spc="-70" dirty="0"/>
              <a:t> </a:t>
            </a:r>
            <a:r>
              <a:rPr sz="4400" dirty="0"/>
              <a:t>Despliegue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091439"/>
            <a:ext cx="12192000" cy="2675255"/>
            <a:chOff x="0" y="2091439"/>
            <a:chExt cx="12192000" cy="2675255"/>
          </a:xfrm>
        </p:grpSpPr>
        <p:sp>
          <p:nvSpPr>
            <p:cNvPr id="9" name="object 9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5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260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Isolation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Levels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8099" y="1497838"/>
            <a:ext cx="10147935" cy="1156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while retaining their individual required level</a:t>
            </a:r>
            <a:r>
              <a:rPr sz="2000" b="1" i="1" spc="-2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of  isolation?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000" b="1" dirty="0">
                <a:latin typeface="Arial"/>
                <a:cs typeface="Arial"/>
              </a:rPr>
              <a:t>Despliegue por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0194" y="2840792"/>
            <a:ext cx="2890937" cy="28573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7697" y="5743752"/>
            <a:ext cx="359156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Los </a:t>
            </a:r>
            <a:r>
              <a:rPr sz="1400" spc="-5" dirty="0">
                <a:latin typeface="Arial"/>
                <a:cs typeface="Arial"/>
              </a:rPr>
              <a:t>microservicios </a:t>
            </a:r>
            <a:r>
              <a:rPr sz="1400" dirty="0">
                <a:latin typeface="Arial"/>
                <a:cs typeface="Arial"/>
              </a:rPr>
              <a:t>se despliegan dentro del  contenedor para cumplir con el </a:t>
            </a:r>
            <a:r>
              <a:rPr sz="1400" spc="-5" dirty="0">
                <a:latin typeface="Arial"/>
                <a:cs typeface="Arial"/>
              </a:rPr>
              <a:t>nivel </a:t>
            </a:r>
            <a:r>
              <a:rPr sz="1400" dirty="0">
                <a:latin typeface="Arial"/>
                <a:cs typeface="Arial"/>
              </a:rPr>
              <a:t>de  aislamiento requerido. Se pueden alojar en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  </a:t>
            </a:r>
            <a:r>
              <a:rPr sz="1400" spc="-5" dirty="0">
                <a:latin typeface="Arial"/>
                <a:cs typeface="Arial"/>
              </a:rPr>
              <a:t>mismo </a:t>
            </a:r>
            <a:r>
              <a:rPr sz="1400" dirty="0">
                <a:latin typeface="Arial"/>
                <a:cs typeface="Arial"/>
              </a:rPr>
              <a:t>host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físico.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94636" y="2091439"/>
            <a:ext cx="2599771" cy="3504689"/>
            <a:chOff x="6291193" y="2091439"/>
            <a:chExt cx="2599771" cy="3504689"/>
          </a:xfrm>
        </p:grpSpPr>
        <p:sp>
          <p:nvSpPr>
            <p:cNvPr id="15" name="object 15"/>
            <p:cNvSpPr/>
            <p:nvPr/>
          </p:nvSpPr>
          <p:spPr>
            <a:xfrm>
              <a:off x="6291193" y="2813304"/>
              <a:ext cx="2599771" cy="2782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09361" y="5743752"/>
            <a:ext cx="434086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Los </a:t>
            </a:r>
            <a:r>
              <a:rPr sz="1400" spc="-5" dirty="0">
                <a:latin typeface="Arial"/>
                <a:cs typeface="Arial"/>
              </a:rPr>
              <a:t>microservicios </a:t>
            </a:r>
            <a:r>
              <a:rPr sz="1400" dirty="0">
                <a:latin typeface="Arial"/>
                <a:cs typeface="Arial"/>
              </a:rPr>
              <a:t>requieren </a:t>
            </a:r>
            <a:r>
              <a:rPr sz="1400" spc="-5" dirty="0">
                <a:latin typeface="Arial"/>
                <a:cs typeface="Arial"/>
              </a:rPr>
              <a:t>aislamiento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nivel </a:t>
            </a:r>
            <a:r>
              <a:rPr sz="1400" dirty="0">
                <a:latin typeface="Arial"/>
                <a:cs typeface="Arial"/>
              </a:rPr>
              <a:t>de  </a:t>
            </a:r>
            <a:r>
              <a:rPr sz="1400" spc="-5" dirty="0">
                <a:latin typeface="Arial"/>
                <a:cs typeface="Arial"/>
              </a:rPr>
              <a:t>contenedor. </a:t>
            </a:r>
            <a:r>
              <a:rPr sz="1400" dirty="0">
                <a:latin typeface="Arial"/>
                <a:cs typeface="Arial"/>
              </a:rPr>
              <a:t>Por lo tanto, </a:t>
            </a:r>
            <a:r>
              <a:rPr sz="1400" spc="-5" dirty="0">
                <a:latin typeface="Arial"/>
                <a:cs typeface="Arial"/>
              </a:rPr>
              <a:t>implementarlos </a:t>
            </a:r>
            <a:r>
              <a:rPr sz="1400" dirty="0">
                <a:latin typeface="Arial"/>
                <a:cs typeface="Arial"/>
              </a:rPr>
              <a:t>en la </a:t>
            </a:r>
            <a:r>
              <a:rPr sz="1400" spc="-5" dirty="0">
                <a:latin typeface="Arial"/>
                <a:cs typeface="Arial"/>
              </a:rPr>
              <a:t>misma  </a:t>
            </a:r>
            <a:r>
              <a:rPr sz="1400" dirty="0">
                <a:latin typeface="Arial"/>
                <a:cs typeface="Arial"/>
              </a:rPr>
              <a:t>máquina </a:t>
            </a:r>
            <a:r>
              <a:rPr sz="1400" spc="-5" dirty="0">
                <a:latin typeface="Arial"/>
                <a:cs typeface="Arial"/>
              </a:rPr>
              <a:t>virtual </a:t>
            </a:r>
            <a:r>
              <a:rPr sz="1400" dirty="0">
                <a:latin typeface="Arial"/>
                <a:cs typeface="Arial"/>
              </a:rPr>
              <a:t>y host físico no es un problema si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cada  </a:t>
            </a:r>
            <a:r>
              <a:rPr sz="1400" spc="-5" dirty="0">
                <a:latin typeface="Arial"/>
                <a:cs typeface="Arial"/>
              </a:rPr>
              <a:t>microservicio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implementa </a:t>
            </a:r>
            <a:r>
              <a:rPr sz="1400" dirty="0">
                <a:latin typeface="Arial"/>
                <a:cs typeface="Arial"/>
              </a:rPr>
              <a:t>en su propio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contenedor.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260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Isolation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Levels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8099" y="1497838"/>
            <a:ext cx="10147935" cy="1156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deployed while retaining their individual required level</a:t>
            </a:r>
            <a:r>
              <a:rPr sz="2000" b="1" i="1" spc="-2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of  isolation?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000" b="1" dirty="0">
                <a:latin typeface="Arial"/>
                <a:cs typeface="Arial"/>
              </a:rPr>
              <a:t>Despliegue por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62913" y="2804160"/>
            <a:ext cx="3586479" cy="3075940"/>
            <a:chOff x="1162913" y="2804160"/>
            <a:chExt cx="3586479" cy="3075940"/>
          </a:xfrm>
        </p:grpSpPr>
        <p:sp>
          <p:nvSpPr>
            <p:cNvPr id="13" name="object 13"/>
            <p:cNvSpPr/>
            <p:nvPr/>
          </p:nvSpPr>
          <p:spPr>
            <a:xfrm>
              <a:off x="1162913" y="2804160"/>
              <a:ext cx="3149904" cy="30754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2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71957" y="5930900"/>
            <a:ext cx="497332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Compartir el </a:t>
            </a:r>
            <a:r>
              <a:rPr sz="1400" spc="-5" dirty="0">
                <a:latin typeface="Arial"/>
                <a:cs typeface="Arial"/>
              </a:rPr>
              <a:t>mismo </a:t>
            </a:r>
            <a:r>
              <a:rPr sz="1400" dirty="0">
                <a:latin typeface="Arial"/>
                <a:cs typeface="Arial"/>
              </a:rPr>
              <a:t>host físico no es </a:t>
            </a: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problema siempre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  el </a:t>
            </a:r>
            <a:r>
              <a:rPr sz="1400" spc="-5" dirty="0">
                <a:latin typeface="Arial"/>
                <a:cs typeface="Arial"/>
              </a:rPr>
              <a:t>nivel </a:t>
            </a:r>
            <a:r>
              <a:rPr sz="1400" dirty="0">
                <a:latin typeface="Arial"/>
                <a:cs typeface="Arial"/>
              </a:rPr>
              <a:t>de aislamiento seleccionado aísle los </a:t>
            </a:r>
            <a:r>
              <a:rPr sz="1400" spc="-5" dirty="0">
                <a:latin typeface="Arial"/>
                <a:cs typeface="Arial"/>
              </a:rPr>
              <a:t>microservicios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  diferentes máquinas </a:t>
            </a:r>
            <a:r>
              <a:rPr sz="1400" spc="-5" dirty="0">
                <a:latin typeface="Arial"/>
                <a:cs typeface="Arial"/>
              </a:rPr>
              <a:t>virtuales </a:t>
            </a:r>
            <a:r>
              <a:rPr sz="1400" dirty="0">
                <a:latin typeface="Arial"/>
                <a:cs typeface="Arial"/>
              </a:rPr>
              <a:t>en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contenedores.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19396" y="2091439"/>
            <a:ext cx="4505960" cy="3553460"/>
            <a:chOff x="4819396" y="2091439"/>
            <a:chExt cx="4505960" cy="3553460"/>
          </a:xfrm>
        </p:grpSpPr>
        <p:sp>
          <p:nvSpPr>
            <p:cNvPr id="17" name="object 17"/>
            <p:cNvSpPr/>
            <p:nvPr/>
          </p:nvSpPr>
          <p:spPr>
            <a:xfrm>
              <a:off x="6248554" y="2860607"/>
              <a:ext cx="3076717" cy="27842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674233" y="5860796"/>
            <a:ext cx="41116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Este diagrama muestra un despliegue por  contenedor en </a:t>
            </a:r>
            <a:r>
              <a:rPr sz="1400" spc="-5" dirty="0">
                <a:latin typeface="Arial"/>
                <a:cs typeface="Arial"/>
              </a:rPr>
              <a:t>varios </a:t>
            </a:r>
            <a:r>
              <a:rPr sz="1400" dirty="0">
                <a:latin typeface="Arial"/>
                <a:cs typeface="Arial"/>
              </a:rPr>
              <a:t>hosts para cumplir con el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nivel  </a:t>
            </a:r>
            <a:r>
              <a:rPr sz="1400" dirty="0">
                <a:latin typeface="Arial"/>
                <a:cs typeface="Arial"/>
              </a:rPr>
              <a:t>de aislamiento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requerido.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6992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Multi-Container Isolation Control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-49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520" y="2835910"/>
            <a:ext cx="965390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the isolation level required by  different microservices </a:t>
            </a:r>
            <a:r>
              <a:rPr sz="4000" b="1" i="1" dirty="0">
                <a:solidFill>
                  <a:srgbClr val="FD9200"/>
                </a:solidFill>
                <a:latin typeface="Arial"/>
                <a:cs typeface="Arial"/>
              </a:rPr>
              <a:t>in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containers be  met?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304800" y="5873418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Nodos con diferente capacidad (Host), 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992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Multi-Container Isolation Control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49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26794"/>
            <a:ext cx="10273030" cy="2030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isolation level required by different microservices in containers be</a:t>
            </a:r>
            <a:r>
              <a:rPr sz="2000" b="1" i="1" spc="-2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met?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Arial"/>
              <a:cs typeface="Arial"/>
            </a:endParaRPr>
          </a:p>
          <a:p>
            <a:pPr marL="219075" marR="39433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Cuando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despliegan múltiples </a:t>
            </a:r>
            <a:r>
              <a:rPr sz="1800" b="1" spc="-5" dirty="0">
                <a:latin typeface="Arial"/>
                <a:cs typeface="Arial"/>
              </a:rPr>
              <a:t>microservicios </a:t>
            </a:r>
            <a:r>
              <a:rPr sz="1800" b="1" dirty="0">
                <a:latin typeface="Arial"/>
                <a:cs typeface="Arial"/>
              </a:rPr>
              <a:t>dentro de </a:t>
            </a:r>
            <a:r>
              <a:rPr sz="1800" b="1" spc="-5" dirty="0">
                <a:latin typeface="Arial"/>
                <a:cs typeface="Arial"/>
              </a:rPr>
              <a:t>contenedores, </a:t>
            </a:r>
            <a:r>
              <a:rPr sz="1800" b="1" dirty="0">
                <a:latin typeface="Arial"/>
                <a:cs typeface="Arial"/>
              </a:rPr>
              <a:t>pueden </a:t>
            </a:r>
            <a:r>
              <a:rPr sz="1800" b="1" spc="-5" dirty="0">
                <a:latin typeface="Arial"/>
                <a:cs typeface="Arial"/>
              </a:rPr>
              <a:t>requerir  diferentes </a:t>
            </a:r>
            <a:r>
              <a:rPr sz="1800" b="1" spc="-10" dirty="0">
                <a:latin typeface="Arial"/>
                <a:cs typeface="Arial"/>
              </a:rPr>
              <a:t>niveles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aislamiento.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Arial"/>
              <a:cs typeface="Arial"/>
            </a:endParaRPr>
          </a:p>
          <a:p>
            <a:pPr marL="22352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Los </a:t>
            </a:r>
            <a:r>
              <a:rPr sz="1800" spc="-5" dirty="0">
                <a:latin typeface="Arial"/>
                <a:cs typeface="Arial"/>
              </a:rPr>
              <a:t>siguientes </a:t>
            </a:r>
            <a:r>
              <a:rPr sz="1800" b="1" spc="-5" dirty="0">
                <a:latin typeface="Arial"/>
                <a:cs typeface="Arial"/>
              </a:rPr>
              <a:t>ejemplos ilustran </a:t>
            </a:r>
            <a:r>
              <a:rPr sz="1800" b="1" dirty="0">
                <a:latin typeface="Arial"/>
                <a:cs typeface="Arial"/>
              </a:rPr>
              <a:t>dos tipos comunes de </a:t>
            </a:r>
            <a:r>
              <a:rPr sz="1800" b="1" spc="-5" dirty="0">
                <a:latin typeface="Arial"/>
                <a:cs typeface="Arial"/>
              </a:rPr>
              <a:t>problemas </a:t>
            </a:r>
            <a:r>
              <a:rPr sz="1800" spc="-10" dirty="0">
                <a:latin typeface="Arial"/>
                <a:cs typeface="Arial"/>
              </a:rPr>
              <a:t>que pueden </a:t>
            </a:r>
            <a:r>
              <a:rPr sz="1800" spc="-5" dirty="0">
                <a:latin typeface="Arial"/>
                <a:cs typeface="Arial"/>
              </a:rPr>
              <a:t>surgir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como</a:t>
            </a:r>
            <a:endParaRPr sz="1800">
              <a:latin typeface="Arial"/>
              <a:cs typeface="Arial"/>
            </a:endParaRPr>
          </a:p>
          <a:p>
            <a:pPr marL="22352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resultado.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16975" y="3211829"/>
            <a:ext cx="7985489" cy="3376817"/>
            <a:chOff x="1316975" y="3211829"/>
            <a:chExt cx="7985489" cy="3376817"/>
          </a:xfrm>
        </p:grpSpPr>
        <p:sp>
          <p:nvSpPr>
            <p:cNvPr id="13" name="object 13"/>
            <p:cNvSpPr/>
            <p:nvPr/>
          </p:nvSpPr>
          <p:spPr>
            <a:xfrm>
              <a:off x="1316975" y="3835984"/>
              <a:ext cx="7985489" cy="27526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6" y="3211829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6992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Multi-Container Isolation Control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-49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26794"/>
            <a:ext cx="10273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isolation level required by different microservices in containers be</a:t>
            </a:r>
            <a:r>
              <a:rPr sz="2000" b="1" i="1" spc="-2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met?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7085" y="2091439"/>
            <a:ext cx="8840840" cy="4235486"/>
            <a:chOff x="887085" y="2091439"/>
            <a:chExt cx="8840840" cy="4235486"/>
          </a:xfrm>
        </p:grpSpPr>
        <p:sp>
          <p:nvSpPr>
            <p:cNvPr id="13" name="object 13"/>
            <p:cNvSpPr/>
            <p:nvPr/>
          </p:nvSpPr>
          <p:spPr>
            <a:xfrm>
              <a:off x="887085" y="2397799"/>
              <a:ext cx="8840840" cy="39291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834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Multi-Container Isolation Control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-49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26794"/>
            <a:ext cx="10273030" cy="36734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isolation level required by different microservices in containers be</a:t>
            </a:r>
            <a:r>
              <a:rPr sz="2000" b="1" i="1" spc="-2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met?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279400" marR="85725">
              <a:lnSpc>
                <a:spcPct val="100000"/>
              </a:lnSpc>
              <a:spcBef>
                <a:spcPts val="1305"/>
              </a:spcBef>
            </a:pPr>
            <a:r>
              <a:rPr sz="2000" b="1" dirty="0">
                <a:latin typeface="Arial"/>
                <a:cs typeface="Arial"/>
              </a:rPr>
              <a:t>Se implementa un mecanismo de control de colocación de la carga de trabajo</a:t>
            </a:r>
            <a:r>
              <a:rPr sz="2000" b="1" spc="-2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que  controla y audita dónde se pueden alojar cada uno de los</a:t>
            </a:r>
            <a:r>
              <a:rPr sz="2000" b="1" spc="-1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contenedores.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 dirty="0">
              <a:latin typeface="Arial"/>
              <a:cs typeface="Arial"/>
            </a:endParaRPr>
          </a:p>
          <a:p>
            <a:pPr marL="271145" marR="19240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Se aplican reglas de afinidad y anti-afinidad predefinidas y se dispara una</a:t>
            </a:r>
            <a:r>
              <a:rPr sz="2000" b="1" spc="-2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alarma  si se </a:t>
            </a:r>
            <a:r>
              <a:rPr sz="2000" b="1" spc="-10" dirty="0">
                <a:latin typeface="Arial"/>
                <a:cs typeface="Arial"/>
              </a:rPr>
              <a:t>viola </a:t>
            </a:r>
            <a:r>
              <a:rPr sz="2000" b="1" dirty="0">
                <a:latin typeface="Arial"/>
                <a:cs typeface="Arial"/>
              </a:rPr>
              <a:t>la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restricción.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 dirty="0">
              <a:latin typeface="Arial"/>
              <a:cs typeface="Arial"/>
            </a:endParaRPr>
          </a:p>
          <a:p>
            <a:pPr marL="279400" marR="848994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Este mecanismo de control </a:t>
            </a:r>
            <a:r>
              <a:rPr sz="2000" b="1" spc="-5" dirty="0">
                <a:latin typeface="Arial"/>
                <a:cs typeface="Arial"/>
              </a:rPr>
              <a:t>utiliza </a:t>
            </a:r>
            <a:r>
              <a:rPr sz="2000" b="1" dirty="0">
                <a:latin typeface="Arial"/>
                <a:cs typeface="Arial"/>
              </a:rPr>
              <a:t>las </a:t>
            </a:r>
            <a:r>
              <a:rPr sz="2400" b="1" dirty="0">
                <a:latin typeface="Arial"/>
                <a:cs typeface="Arial"/>
              </a:rPr>
              <a:t>reglas de afinidad</a:t>
            </a:r>
            <a:r>
              <a:rPr sz="2000" b="1" dirty="0">
                <a:latin typeface="Arial"/>
                <a:cs typeface="Arial"/>
              </a:rPr>
              <a:t> y anti-afinidad</a:t>
            </a:r>
            <a:r>
              <a:rPr sz="2000" b="1" spc="-1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para  configurarlas y hacerlas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cumplir.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6834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Multi-Container Isolation Control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-49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26794"/>
            <a:ext cx="10273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isolation level required by different microservices in containers be</a:t>
            </a:r>
            <a:r>
              <a:rPr sz="2000" b="1" i="1" spc="-2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met?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72636" y="2091439"/>
            <a:ext cx="6936105" cy="4511040"/>
            <a:chOff x="1972636" y="2091439"/>
            <a:chExt cx="6936105" cy="4511040"/>
          </a:xfrm>
        </p:grpSpPr>
        <p:sp>
          <p:nvSpPr>
            <p:cNvPr id="13" name="object 13"/>
            <p:cNvSpPr/>
            <p:nvPr/>
          </p:nvSpPr>
          <p:spPr>
            <a:xfrm>
              <a:off x="1972636" y="2142744"/>
              <a:ext cx="6935583" cy="44592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1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5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Definición de</a:t>
            </a:r>
            <a:r>
              <a:rPr sz="1800" b="1" dirty="0">
                <a:latin typeface="Arial"/>
                <a:cs typeface="Arial"/>
              </a:rPr>
              <a:t> Límites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6834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Multi-Container Isolation Control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-49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26794"/>
            <a:ext cx="10273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the isolation level required by different microservices in containers be</a:t>
            </a:r>
            <a:r>
              <a:rPr sz="2000" b="1" i="1" spc="-2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met?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52774" y="2091439"/>
            <a:ext cx="5883910" cy="4711700"/>
            <a:chOff x="2752774" y="2091439"/>
            <a:chExt cx="5883910" cy="4711700"/>
          </a:xfrm>
        </p:grpSpPr>
        <p:sp>
          <p:nvSpPr>
            <p:cNvPr id="13" name="object 13"/>
            <p:cNvSpPr/>
            <p:nvPr/>
          </p:nvSpPr>
          <p:spPr>
            <a:xfrm>
              <a:off x="2752774" y="2127326"/>
              <a:ext cx="5883394" cy="46752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902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5007" y="2039874"/>
            <a:ext cx="655065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Patrones de</a:t>
            </a:r>
            <a:r>
              <a:rPr sz="4400" spc="-75" dirty="0"/>
              <a:t> </a:t>
            </a:r>
            <a:r>
              <a:rPr sz="4400" dirty="0"/>
              <a:t>Intercambio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091439"/>
            <a:ext cx="12192000" cy="2675255"/>
            <a:chOff x="0" y="2091439"/>
            <a:chExt cx="12192000" cy="2675255"/>
          </a:xfrm>
        </p:grpSpPr>
        <p:sp>
          <p:nvSpPr>
            <p:cNvPr id="9" name="object 9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5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8060" y="1655191"/>
            <a:ext cx="10545445" cy="4718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731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 menudo se </a:t>
            </a:r>
            <a:r>
              <a:rPr sz="2000" b="1" dirty="0">
                <a:latin typeface="Arial"/>
                <a:cs typeface="Arial"/>
              </a:rPr>
              <a:t>requiere planificar una </a:t>
            </a:r>
            <a:r>
              <a:rPr sz="2000" b="1" spc="-5" dirty="0">
                <a:latin typeface="Arial"/>
                <a:cs typeface="Arial"/>
              </a:rPr>
              <a:t>actividad </a:t>
            </a:r>
            <a:r>
              <a:rPr sz="2000" b="1" dirty="0">
                <a:latin typeface="Arial"/>
                <a:cs typeface="Arial"/>
              </a:rPr>
              <a:t>en tiempo de ejecución coordinada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entre  diferentes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y entre diferentes instancias de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Arial"/>
              <a:cs typeface="Arial"/>
            </a:endParaRPr>
          </a:p>
          <a:p>
            <a:pPr marL="12700" marR="89154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Su </a:t>
            </a:r>
            <a:r>
              <a:rPr sz="2000" b="1" dirty="0">
                <a:latin typeface="Arial"/>
                <a:cs typeface="Arial"/>
              </a:rPr>
              <a:t>alcance funcional estrecho </a:t>
            </a:r>
            <a:r>
              <a:rPr sz="2000" dirty="0">
                <a:latin typeface="Arial"/>
                <a:cs typeface="Arial"/>
              </a:rPr>
              <a:t>puede hacer que sea </a:t>
            </a:r>
            <a:r>
              <a:rPr sz="2000" b="1" dirty="0">
                <a:latin typeface="Arial"/>
                <a:cs typeface="Arial"/>
              </a:rPr>
              <a:t>aún más probable que </a:t>
            </a:r>
            <a:r>
              <a:rPr sz="2000" b="1" spc="-5" dirty="0">
                <a:latin typeface="Arial"/>
                <a:cs typeface="Arial"/>
              </a:rPr>
              <a:t>los  microservicios </a:t>
            </a:r>
            <a:r>
              <a:rPr sz="2000" b="1" dirty="0">
                <a:latin typeface="Arial"/>
                <a:cs typeface="Arial"/>
              </a:rPr>
              <a:t>necesiten participar en </a:t>
            </a:r>
            <a:r>
              <a:rPr sz="2000" b="1" spc="-5" dirty="0">
                <a:latin typeface="Arial"/>
                <a:cs typeface="Arial"/>
              </a:rPr>
              <a:t>mayores </a:t>
            </a:r>
            <a:r>
              <a:rPr sz="2000" b="1" dirty="0">
                <a:latin typeface="Arial"/>
                <a:cs typeface="Arial"/>
              </a:rPr>
              <a:t>composiciones </a:t>
            </a:r>
            <a:r>
              <a:rPr sz="2000" dirty="0">
                <a:latin typeface="Arial"/>
                <a:cs typeface="Arial"/>
              </a:rPr>
              <a:t>para respaldar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  </a:t>
            </a:r>
            <a:r>
              <a:rPr sz="2000" b="1" dirty="0">
                <a:latin typeface="Arial"/>
                <a:cs typeface="Arial"/>
              </a:rPr>
              <a:t>automatización de una tarea de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negocio.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Los patrones en esta sección </a:t>
            </a:r>
            <a:r>
              <a:rPr sz="2000" b="1" dirty="0">
                <a:latin typeface="Arial"/>
                <a:cs typeface="Arial"/>
              </a:rPr>
              <a:t>abordan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composición 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y</a:t>
            </a:r>
            <a:r>
              <a:rPr sz="2000" b="1" spc="-1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otras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formas de requisitos de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intercambio.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8255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Se cubren los siguientes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patrones: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988694" indent="-163830">
              <a:lnSpc>
                <a:spcPct val="100000"/>
              </a:lnSpc>
              <a:buFont typeface="Arial"/>
              <a:buChar char="•"/>
              <a:tabLst>
                <a:tab pos="989330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Microservice</a:t>
            </a:r>
            <a:r>
              <a:rPr sz="2000" b="1" spc="-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Compositor</a:t>
            </a:r>
            <a:endParaRPr sz="2000">
              <a:latin typeface="Arial"/>
              <a:cs typeface="Arial"/>
            </a:endParaRPr>
          </a:p>
          <a:p>
            <a:pPr marL="988694" indent="-163830">
              <a:lnSpc>
                <a:spcPct val="100000"/>
              </a:lnSpc>
              <a:buFont typeface="Arial"/>
              <a:buChar char="•"/>
              <a:tabLst>
                <a:tab pos="98933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Autonomous Proxy</a:t>
            </a:r>
            <a:r>
              <a:rPr sz="2000" b="1" spc="-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marL="988694" indent="-163830">
              <a:lnSpc>
                <a:spcPct val="100000"/>
              </a:lnSpc>
              <a:buFont typeface="Arial"/>
              <a:buChar char="•"/>
              <a:tabLst>
                <a:tab pos="989330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Microservice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Instance</a:t>
            </a:r>
            <a:r>
              <a:rPr sz="2000" b="1" spc="-5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Registration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69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Base para el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Despliegue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5972" y="1514982"/>
            <a:ext cx="9288145" cy="3829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48309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Hay </a:t>
            </a:r>
            <a:r>
              <a:rPr sz="2000" b="1" dirty="0">
                <a:latin typeface="Arial"/>
                <a:cs typeface="Arial"/>
              </a:rPr>
              <a:t>elementos básicos y comunes en un entorno típico de despliegue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  microservicios.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930"/>
              </a:spcBef>
            </a:pPr>
            <a:r>
              <a:rPr sz="2000" dirty="0">
                <a:latin typeface="Arial"/>
                <a:cs typeface="Arial"/>
              </a:rPr>
              <a:t>Este </a:t>
            </a:r>
            <a:r>
              <a:rPr sz="2000" b="1" dirty="0">
                <a:latin typeface="Arial"/>
                <a:cs typeface="Arial"/>
              </a:rPr>
              <a:t>conjunto inicial de patrones cubre extensiones funcionales que la  implementación de un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a menudo requerirá para </a:t>
            </a:r>
            <a:r>
              <a:rPr sz="2000" b="1" spc="-5" dirty="0">
                <a:latin typeface="Arial"/>
                <a:cs typeface="Arial"/>
              </a:rPr>
              <a:t>llevar </a:t>
            </a:r>
            <a:r>
              <a:rPr sz="2000" b="1" dirty="0">
                <a:latin typeface="Arial"/>
                <a:cs typeface="Arial"/>
              </a:rPr>
              <a:t>a cabo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y  remitir las responsabilidades de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procesamiento.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  <a:spcBef>
                <a:spcPts val="1480"/>
              </a:spcBef>
            </a:pPr>
            <a:r>
              <a:rPr sz="2000" b="1" dirty="0">
                <a:latin typeface="Arial"/>
                <a:cs typeface="Arial"/>
              </a:rPr>
              <a:t>Se cubren los siguientes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patrones: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506095" indent="-163830">
              <a:lnSpc>
                <a:spcPct val="100000"/>
              </a:lnSpc>
              <a:buFont typeface="Arial"/>
              <a:buChar char="•"/>
              <a:tabLst>
                <a:tab pos="50673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Dedicated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Microservice</a:t>
            </a:r>
            <a:r>
              <a:rPr sz="2000" b="1" spc="-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Database</a:t>
            </a:r>
            <a:endParaRPr sz="2000">
              <a:latin typeface="Arial"/>
              <a:cs typeface="Arial"/>
            </a:endParaRPr>
          </a:p>
          <a:p>
            <a:pPr marL="506095" indent="-163830">
              <a:lnSpc>
                <a:spcPct val="100000"/>
              </a:lnSpc>
              <a:buFont typeface="Arial"/>
              <a:buChar char="•"/>
              <a:tabLst>
                <a:tab pos="50673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Container</a:t>
            </a:r>
            <a:r>
              <a:rPr sz="2000" b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Sidecar</a:t>
            </a:r>
            <a:endParaRPr sz="2000">
              <a:latin typeface="Arial"/>
              <a:cs typeface="Arial"/>
            </a:endParaRPr>
          </a:p>
          <a:p>
            <a:pPr marL="506095" indent="-163830">
              <a:lnSpc>
                <a:spcPct val="100000"/>
              </a:lnSpc>
              <a:buFont typeface="Arial"/>
              <a:buChar char="•"/>
              <a:tabLst>
                <a:tab pos="506730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Microservice</a:t>
            </a:r>
            <a:r>
              <a:rPr sz="2000" b="1" spc="-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Ambassador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784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Compositor -</a:t>
            </a:r>
            <a:r>
              <a:rPr sz="280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520" y="2835910"/>
            <a:ext cx="950531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a microservice encapsulate  composition logic while </a:t>
            </a:r>
            <a:r>
              <a:rPr sz="4000" b="1" i="1" dirty="0">
                <a:solidFill>
                  <a:srgbClr val="FD9200"/>
                </a:solidFill>
                <a:latin typeface="Arial"/>
                <a:cs typeface="Arial"/>
              </a:rPr>
              <a:t>still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retaining a  fine-grained functional</a:t>
            </a:r>
            <a:r>
              <a:rPr sz="4000" b="1" i="1" spc="3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scope?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784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Compositor -</a:t>
            </a:r>
            <a:r>
              <a:rPr sz="2800" b="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9865360" cy="4160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encapsulate composition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while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still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retaining a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fine-  grained functional</a:t>
            </a:r>
            <a:r>
              <a:rPr sz="2000" b="1" i="1" spc="-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scope?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95885" marR="2862580">
              <a:lnSpc>
                <a:spcPct val="100000"/>
              </a:lnSpc>
              <a:spcBef>
                <a:spcPts val="1789"/>
              </a:spcBef>
            </a:pPr>
            <a:r>
              <a:rPr sz="2000" spc="-5" dirty="0">
                <a:latin typeface="Arial"/>
                <a:cs typeface="Arial"/>
              </a:rPr>
              <a:t>En </a:t>
            </a:r>
            <a:r>
              <a:rPr sz="2000" b="1" dirty="0">
                <a:latin typeface="Arial"/>
                <a:cs typeface="Arial"/>
              </a:rPr>
              <a:t>muchas aplicaciones distribuidas un </a:t>
            </a:r>
            <a:r>
              <a:rPr sz="2000" b="1" spc="-5" dirty="0">
                <a:latin typeface="Arial"/>
                <a:cs typeface="Arial"/>
              </a:rPr>
              <a:t>servicio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tarea  es responsable de </a:t>
            </a:r>
            <a:r>
              <a:rPr sz="2000" b="1" spc="-5" dirty="0">
                <a:latin typeface="Arial"/>
                <a:cs typeface="Arial"/>
              </a:rPr>
              <a:t>llevar </a:t>
            </a:r>
            <a:r>
              <a:rPr sz="2000" b="1" dirty="0">
                <a:latin typeface="Arial"/>
                <a:cs typeface="Arial"/>
              </a:rPr>
              <a:t>a cabo una tarea de negocio  automatizada </a:t>
            </a:r>
            <a:r>
              <a:rPr sz="2000" dirty="0">
                <a:latin typeface="Arial"/>
                <a:cs typeface="Arial"/>
              </a:rPr>
              <a:t>que necesita encapsular una cantidad  significativa de lógica </a:t>
            </a:r>
            <a:r>
              <a:rPr sz="2000" b="1" dirty="0">
                <a:latin typeface="Arial"/>
                <a:cs typeface="Arial"/>
              </a:rPr>
              <a:t>que representa la ejecución de un  proceso de principio a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95885" marR="2918460">
              <a:lnSpc>
                <a:spcPct val="100000"/>
              </a:lnSpc>
              <a:spcBef>
                <a:spcPts val="1695"/>
              </a:spcBef>
            </a:pPr>
            <a:r>
              <a:rPr sz="2000" dirty="0">
                <a:latin typeface="Arial"/>
                <a:cs typeface="Arial"/>
              </a:rPr>
              <a:t>Debido a que </a:t>
            </a:r>
            <a:r>
              <a:rPr sz="2000" b="1" dirty="0">
                <a:latin typeface="Arial"/>
                <a:cs typeface="Arial"/>
              </a:rPr>
              <a:t>la aplicación se </a:t>
            </a:r>
            <a:r>
              <a:rPr sz="2000" b="1" spc="-5" dirty="0">
                <a:latin typeface="Arial"/>
                <a:cs typeface="Arial"/>
              </a:rPr>
              <a:t>distribuye, </a:t>
            </a:r>
            <a:r>
              <a:rPr sz="2000" b="1" dirty="0">
                <a:latin typeface="Arial"/>
                <a:cs typeface="Arial"/>
              </a:rPr>
              <a:t>partes de esta  </a:t>
            </a:r>
            <a:r>
              <a:rPr sz="2000" b="1" spc="-5" dirty="0">
                <a:latin typeface="Arial"/>
                <a:cs typeface="Arial"/>
              </a:rPr>
              <a:t>lógica </a:t>
            </a:r>
            <a:r>
              <a:rPr sz="2000" b="1" dirty="0">
                <a:latin typeface="Arial"/>
                <a:cs typeface="Arial"/>
              </a:rPr>
              <a:t>deben ser realizadas por otros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dirty="0">
                <a:latin typeface="Arial"/>
                <a:cs typeface="Arial"/>
              </a:rPr>
              <a:t>que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están  compuestos por el servicio de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tarea.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427723" y="2091439"/>
            <a:ext cx="4592320" cy="3954779"/>
            <a:chOff x="6427723" y="2091439"/>
            <a:chExt cx="4592320" cy="3954779"/>
          </a:xfrm>
        </p:grpSpPr>
        <p:sp>
          <p:nvSpPr>
            <p:cNvPr id="15" name="object 15"/>
            <p:cNvSpPr/>
            <p:nvPr/>
          </p:nvSpPr>
          <p:spPr>
            <a:xfrm>
              <a:off x="8052924" y="2342432"/>
              <a:ext cx="2967038" cy="3703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784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Compositor -</a:t>
            </a:r>
            <a:r>
              <a:rPr sz="2800" b="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2923" y="2342432"/>
            <a:ext cx="2967038" cy="3703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7352" y="1497838"/>
            <a:ext cx="10048240" cy="429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8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encapsulate composition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while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still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retaining a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fine-  grained functional</a:t>
            </a:r>
            <a:r>
              <a:rPr sz="2000" b="1" i="1" spc="-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scope?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 marR="2635885">
              <a:lnSpc>
                <a:spcPct val="100000"/>
              </a:lnSpc>
              <a:spcBef>
                <a:spcPts val="1720"/>
              </a:spcBef>
            </a:pPr>
            <a:r>
              <a:rPr sz="2000" dirty="0">
                <a:latin typeface="Arial"/>
                <a:cs typeface="Arial"/>
              </a:rPr>
              <a:t>Debido </a:t>
            </a:r>
            <a:r>
              <a:rPr sz="2000" b="1" dirty="0">
                <a:latin typeface="Arial"/>
                <a:cs typeface="Arial"/>
              </a:rPr>
              <a:t>al alcance funcional de </a:t>
            </a:r>
            <a:r>
              <a:rPr sz="2000" b="1" spc="-5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micro tareas, un 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puede no ser capaz de encapsular toda la  </a:t>
            </a:r>
            <a:r>
              <a:rPr sz="2000" b="1" spc="-5" dirty="0">
                <a:latin typeface="Arial"/>
                <a:cs typeface="Arial"/>
              </a:rPr>
              <a:t>lógica </a:t>
            </a:r>
            <a:r>
              <a:rPr sz="2000" b="1" dirty="0">
                <a:latin typeface="Arial"/>
                <a:cs typeface="Arial"/>
              </a:rPr>
              <a:t>de composición requerida </a:t>
            </a:r>
            <a:r>
              <a:rPr sz="2000" dirty="0">
                <a:latin typeface="Arial"/>
                <a:cs typeface="Arial"/>
              </a:rPr>
              <a:t>para completar la </a:t>
            </a:r>
            <a:r>
              <a:rPr sz="2000" spc="-5" dirty="0">
                <a:latin typeface="Arial"/>
                <a:cs typeface="Arial"/>
              </a:rPr>
              <a:t>tarea </a:t>
            </a:r>
            <a:r>
              <a:rPr sz="2000" dirty="0">
                <a:latin typeface="Arial"/>
                <a:cs typeface="Arial"/>
              </a:rPr>
              <a:t>de  negocio, a </a:t>
            </a:r>
            <a:r>
              <a:rPr sz="2000" b="1" dirty="0">
                <a:latin typeface="Arial"/>
                <a:cs typeface="Arial"/>
              </a:rPr>
              <a:t>pesar de que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requisitos de rendimiento</a:t>
            </a:r>
            <a:r>
              <a:rPr sz="2000" b="1" spc="-1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pueden  dictar que dicha </a:t>
            </a:r>
            <a:r>
              <a:rPr sz="2000" b="1" spc="-5" dirty="0">
                <a:latin typeface="Arial"/>
                <a:cs typeface="Arial"/>
              </a:rPr>
              <a:t>lógica </a:t>
            </a:r>
            <a:r>
              <a:rPr sz="2000" b="1" dirty="0">
                <a:latin typeface="Arial"/>
                <a:cs typeface="Arial"/>
              </a:rPr>
              <a:t>sea realizada por un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32384" marR="3519804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Por lo tanto, </a:t>
            </a:r>
            <a:r>
              <a:rPr sz="2000" b="1" dirty="0">
                <a:latin typeface="Arial"/>
                <a:cs typeface="Arial"/>
              </a:rPr>
              <a:t>el alcance funcional grueso de toda la  </a:t>
            </a:r>
            <a:r>
              <a:rPr sz="2000" b="1" spc="-5" dirty="0">
                <a:latin typeface="Arial"/>
                <a:cs typeface="Arial"/>
              </a:rPr>
              <a:t>lógica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la </a:t>
            </a:r>
            <a:r>
              <a:rPr sz="2000" b="1" dirty="0">
                <a:latin typeface="Arial"/>
                <a:cs typeface="Arial"/>
              </a:rPr>
              <a:t>tarea de negocio no puede ser abarcada  por el alcance funcional estrecho de un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  </a:t>
            </a:r>
            <a:r>
              <a:rPr sz="2000" b="1" dirty="0">
                <a:latin typeface="Arial"/>
                <a:cs typeface="Arial"/>
              </a:rPr>
              <a:t>dado.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626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Compositor -</a:t>
            </a:r>
            <a:r>
              <a:rPr sz="2800" b="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5826" y="2458211"/>
            <a:ext cx="2381662" cy="3442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9865360" cy="499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encapsulate composition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while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still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retaining a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fine-  grained functional</a:t>
            </a:r>
            <a:r>
              <a:rPr sz="2000" b="1" i="1" spc="-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scope?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 dirty="0">
              <a:latin typeface="Arial"/>
              <a:cs typeface="Arial"/>
            </a:endParaRPr>
          </a:p>
          <a:p>
            <a:pPr marL="99695" marR="258127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 </a:t>
            </a:r>
            <a:r>
              <a:rPr sz="2000" b="1" spc="-5" dirty="0">
                <a:latin typeface="Arial"/>
                <a:cs typeface="Arial"/>
              </a:rPr>
              <a:t>utiliza </a:t>
            </a:r>
            <a:r>
              <a:rPr sz="2000" b="1" dirty="0">
                <a:latin typeface="Arial"/>
                <a:cs typeface="Arial"/>
              </a:rPr>
              <a:t>un compositor 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compuesto por  uno o </a:t>
            </a:r>
            <a:r>
              <a:rPr sz="2000" b="1" spc="-5" dirty="0">
                <a:latin typeface="Arial"/>
                <a:cs typeface="Arial"/>
              </a:rPr>
              <a:t>más microservicios </a:t>
            </a:r>
            <a:r>
              <a:rPr sz="2000" b="1" dirty="0">
                <a:latin typeface="Arial"/>
                <a:cs typeface="Arial"/>
              </a:rPr>
              <a:t>de granularidad fina para </a:t>
            </a:r>
            <a:r>
              <a:rPr sz="2000" b="1" spc="-5" dirty="0">
                <a:latin typeface="Arial"/>
                <a:cs typeface="Arial"/>
              </a:rPr>
              <a:t>llevar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  cabo la </a:t>
            </a:r>
            <a:r>
              <a:rPr sz="2000" b="1" spc="-5" dirty="0">
                <a:latin typeface="Arial"/>
                <a:cs typeface="Arial"/>
              </a:rPr>
              <a:t>lógica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composición.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Arial"/>
              <a:cs typeface="Arial"/>
            </a:endParaRPr>
          </a:p>
          <a:p>
            <a:pPr marL="99695" marR="259270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Las </a:t>
            </a:r>
            <a:r>
              <a:rPr sz="2000" b="1" dirty="0">
                <a:latin typeface="Arial"/>
                <a:cs typeface="Arial"/>
              </a:rPr>
              <a:t>tareas relacionadas de la composición se delegan a</a:t>
            </a:r>
            <a:r>
              <a:rPr sz="2000" b="1" spc="-1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los 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del compositor, donde cada uno también  puede tener su propia base de datos dedicada y escalar de  forma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independiente.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108585" marR="3061335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que componen el compositor  generalmente deben ser diseñados y desarrollados a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la  </a:t>
            </a:r>
            <a:r>
              <a:rPr sz="2000" b="1" dirty="0">
                <a:latin typeface="Arial"/>
                <a:cs typeface="Arial"/>
              </a:rPr>
              <a:t>medida.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16 Rectángulo"/>
          <p:cNvSpPr/>
          <p:nvPr/>
        </p:nvSpPr>
        <p:spPr>
          <a:xfrm>
            <a:off x="1802701" y="6108876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Descomposición de un servicio tarea con granularidad gruesa en microservicios (fina)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626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Compositor -</a:t>
            </a:r>
            <a:r>
              <a:rPr sz="2800" b="0" spc="3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5826" y="2458211"/>
            <a:ext cx="2381662" cy="3442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9577" y="1497838"/>
            <a:ext cx="9926320" cy="495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366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encapsulate composition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logic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while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still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retaining a</a:t>
            </a:r>
            <a:r>
              <a:rPr sz="2000" b="1" i="1" spc="-1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fine-  grained functional</a:t>
            </a:r>
            <a:r>
              <a:rPr sz="2000" b="1" i="1" spc="-6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scope?</a:t>
            </a:r>
            <a:endParaRPr sz="2000">
              <a:latin typeface="Arial"/>
              <a:cs typeface="Arial"/>
            </a:endParaRPr>
          </a:p>
          <a:p>
            <a:pPr marL="27305" marR="1904364">
              <a:lnSpc>
                <a:spcPct val="100000"/>
              </a:lnSpc>
              <a:spcBef>
                <a:spcPts val="1939"/>
              </a:spcBef>
            </a:pPr>
            <a:r>
              <a:rPr sz="1800" spc="-5" dirty="0">
                <a:latin typeface="Arial"/>
                <a:cs typeface="Arial"/>
              </a:rPr>
              <a:t>Los </a:t>
            </a:r>
            <a:r>
              <a:rPr sz="1800" b="1" dirty="0">
                <a:latin typeface="Arial"/>
                <a:cs typeface="Arial"/>
              </a:rPr>
              <a:t>tipos comunes de </a:t>
            </a:r>
            <a:r>
              <a:rPr sz="1800" b="1" spc="-10" dirty="0">
                <a:latin typeface="Arial"/>
                <a:cs typeface="Arial"/>
              </a:rPr>
              <a:t>microservicios </a:t>
            </a:r>
            <a:r>
              <a:rPr sz="1800" b="1" dirty="0">
                <a:latin typeface="Arial"/>
                <a:cs typeface="Arial"/>
              </a:rPr>
              <a:t>del compositor </a:t>
            </a:r>
            <a:r>
              <a:rPr sz="1800" b="1" spc="-5" dirty="0">
                <a:latin typeface="Arial"/>
                <a:cs typeface="Arial"/>
              </a:rPr>
              <a:t>incluyen, agregador 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servicios, transformador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formato </a:t>
            </a:r>
            <a:r>
              <a:rPr sz="1800" b="1" dirty="0">
                <a:latin typeface="Arial"/>
                <a:cs typeface="Arial"/>
              </a:rPr>
              <a:t>de datos </a:t>
            </a:r>
            <a:r>
              <a:rPr sz="1800" b="1" spc="-5" dirty="0">
                <a:latin typeface="Arial"/>
                <a:cs typeface="Arial"/>
              </a:rPr>
              <a:t>y agregador </a:t>
            </a:r>
            <a:r>
              <a:rPr sz="1800" b="1" dirty="0">
                <a:latin typeface="Arial"/>
                <a:cs typeface="Arial"/>
              </a:rPr>
              <a:t>de  </a:t>
            </a:r>
            <a:r>
              <a:rPr sz="1800" b="1" spc="-5" dirty="0">
                <a:latin typeface="Arial"/>
                <a:cs typeface="Arial"/>
              </a:rPr>
              <a:t>resultados.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El </a:t>
            </a:r>
            <a:r>
              <a:rPr sz="1800" b="1" dirty="0">
                <a:latin typeface="Arial"/>
                <a:cs typeface="Arial"/>
              </a:rPr>
              <a:t>compositor de </a:t>
            </a:r>
            <a:r>
              <a:rPr sz="1800" b="1" spc="-5" dirty="0">
                <a:latin typeface="Arial"/>
                <a:cs typeface="Arial"/>
              </a:rPr>
              <a:t>microservicios puede </a:t>
            </a:r>
            <a:r>
              <a:rPr sz="1800" b="1" spc="-10" dirty="0">
                <a:latin typeface="Arial"/>
                <a:cs typeface="Arial"/>
              </a:rPr>
              <a:t>ser </a:t>
            </a:r>
            <a:r>
              <a:rPr sz="1800" b="1" spc="-5" dirty="0">
                <a:latin typeface="Arial"/>
                <a:cs typeface="Arial"/>
              </a:rPr>
              <a:t>asistido </a:t>
            </a:r>
            <a:r>
              <a:rPr sz="1800" b="1" dirty="0">
                <a:latin typeface="Arial"/>
                <a:cs typeface="Arial"/>
              </a:rPr>
              <a:t>por un </a:t>
            </a:r>
            <a:r>
              <a:rPr sz="1800" b="1" spc="-10" dirty="0">
                <a:latin typeface="Arial"/>
                <a:cs typeface="Arial"/>
              </a:rPr>
              <a:t>sidecar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adaptadores para </a:t>
            </a:r>
            <a:r>
              <a:rPr sz="1800" b="1" spc="-10" dirty="0">
                <a:latin typeface="Arial"/>
                <a:cs typeface="Arial"/>
              </a:rPr>
              <a:t>llevar </a:t>
            </a:r>
            <a:r>
              <a:rPr sz="1800" b="1" spc="-5" dirty="0">
                <a:latin typeface="Arial"/>
                <a:cs typeface="Arial"/>
              </a:rPr>
              <a:t>a cabo </a:t>
            </a:r>
            <a:r>
              <a:rPr sz="1800" b="1" dirty="0">
                <a:latin typeface="Arial"/>
                <a:cs typeface="Arial"/>
              </a:rPr>
              <a:t>funciones de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utilidad.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27305" marR="2054860">
              <a:lnSpc>
                <a:spcPct val="100000"/>
              </a:lnSpc>
              <a:spcBef>
                <a:spcPts val="1275"/>
              </a:spcBef>
            </a:pPr>
            <a:r>
              <a:rPr sz="1800" spc="-5" dirty="0">
                <a:latin typeface="Arial"/>
                <a:cs typeface="Arial"/>
              </a:rPr>
              <a:t>Para algunas aplicaciones, </a:t>
            </a:r>
            <a:r>
              <a:rPr sz="1800" b="1" dirty="0">
                <a:latin typeface="Arial"/>
                <a:cs typeface="Arial"/>
              </a:rPr>
              <a:t>el compositor de </a:t>
            </a:r>
            <a:r>
              <a:rPr sz="1800" b="1" spc="-5" dirty="0">
                <a:latin typeface="Arial"/>
                <a:cs typeface="Arial"/>
              </a:rPr>
              <a:t>microservicios también </a:t>
            </a:r>
            <a:r>
              <a:rPr sz="1800" b="1" dirty="0">
                <a:latin typeface="Arial"/>
                <a:cs typeface="Arial"/>
              </a:rPr>
              <a:t>debe  </a:t>
            </a:r>
            <a:r>
              <a:rPr sz="1800" b="1" spc="-5" dirty="0">
                <a:latin typeface="Arial"/>
                <a:cs typeface="Arial"/>
              </a:rPr>
              <a:t>ser compatible </a:t>
            </a:r>
            <a:r>
              <a:rPr sz="1800" b="1" dirty="0">
                <a:latin typeface="Arial"/>
                <a:cs typeface="Arial"/>
              </a:rPr>
              <a:t>con </a:t>
            </a:r>
            <a:r>
              <a:rPr sz="1800" b="1" spc="-5" dirty="0">
                <a:latin typeface="Arial"/>
                <a:cs typeface="Arial"/>
              </a:rPr>
              <a:t>el cifrado, SSL y </a:t>
            </a:r>
            <a:r>
              <a:rPr sz="1800" b="1" dirty="0">
                <a:latin typeface="Arial"/>
                <a:cs typeface="Arial"/>
              </a:rPr>
              <a:t>HTTPS </a:t>
            </a:r>
            <a:r>
              <a:rPr sz="1800" b="1" spc="-5" dirty="0">
                <a:latin typeface="Arial"/>
                <a:cs typeface="Arial"/>
              </a:rPr>
              <a:t>para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entrega segura a  </a:t>
            </a:r>
            <a:r>
              <a:rPr sz="1800" b="1" spc="-10" dirty="0">
                <a:latin typeface="Arial"/>
                <a:cs typeface="Arial"/>
              </a:rPr>
              <a:t>través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Internet.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balanceo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cargas y </a:t>
            </a:r>
            <a:r>
              <a:rPr sz="1800" b="1" dirty="0">
                <a:latin typeface="Arial"/>
                <a:cs typeface="Arial"/>
              </a:rPr>
              <a:t>la alta disponibilidad </a:t>
            </a:r>
            <a:r>
              <a:rPr sz="1800" b="1" spc="-5" dirty="0">
                <a:latin typeface="Arial"/>
                <a:cs typeface="Arial"/>
              </a:rPr>
              <a:t>pueden utilizarse </a:t>
            </a:r>
            <a:r>
              <a:rPr sz="1800" b="1" dirty="0">
                <a:latin typeface="Arial"/>
                <a:cs typeface="Arial"/>
              </a:rPr>
              <a:t>con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compositor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6134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Autonomous Proxy Service -</a:t>
            </a:r>
            <a:r>
              <a:rPr sz="2800" spc="-9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9520" y="2835910"/>
            <a:ext cx="1010348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decomposed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microservices  become accessible to established service  consumers?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802701" y="594360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Dos formas de descomponer: -Tarea a Micro, </a:t>
            </a:r>
            <a:r>
              <a:rPr lang="es-ES" dirty="0" err="1" smtClean="0">
                <a:solidFill>
                  <a:srgbClr val="7030A0"/>
                </a:solidFill>
              </a:rPr>
              <a:t>Entity</a:t>
            </a:r>
            <a:r>
              <a:rPr lang="es-ES" dirty="0" smtClean="0">
                <a:solidFill>
                  <a:srgbClr val="7030A0"/>
                </a:solidFill>
              </a:rPr>
              <a:t> -&gt; Varios Micros (Micro), </a:t>
            </a:r>
            <a:r>
              <a:rPr lang="es-ES" dirty="0" err="1" smtClean="0">
                <a:solidFill>
                  <a:srgbClr val="7030A0"/>
                </a:solidFill>
              </a:rPr>
              <a:t>Utility</a:t>
            </a:r>
            <a:r>
              <a:rPr lang="es-ES" dirty="0" smtClean="0">
                <a:solidFill>
                  <a:srgbClr val="7030A0"/>
                </a:solidFill>
              </a:rPr>
              <a:t> a MS.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6134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Autonomous Proxy Service -</a:t>
            </a:r>
            <a:r>
              <a:rPr sz="2800" b="0" spc="-9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9592310" cy="4987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decomposed microservices become accessible to established</a:t>
            </a:r>
            <a:r>
              <a:rPr sz="2000" b="1" i="1" spc="-17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service  consumers?</a:t>
            </a:r>
            <a:endParaRPr sz="2000">
              <a:latin typeface="Arial"/>
              <a:cs typeface="Arial"/>
            </a:endParaRPr>
          </a:p>
          <a:p>
            <a:pPr marL="146050" marR="3266440">
              <a:lnSpc>
                <a:spcPct val="100000"/>
              </a:lnSpc>
              <a:spcBef>
                <a:spcPts val="1770"/>
              </a:spcBef>
            </a:pPr>
            <a:r>
              <a:rPr sz="2000" dirty="0">
                <a:latin typeface="Arial"/>
                <a:cs typeface="Arial"/>
              </a:rPr>
              <a:t>Por </a:t>
            </a:r>
            <a:r>
              <a:rPr sz="2000" b="1" dirty="0">
                <a:latin typeface="Arial"/>
                <a:cs typeface="Arial"/>
              </a:rPr>
              <a:t>razones de rendimiento o </a:t>
            </a:r>
            <a:r>
              <a:rPr sz="2000" b="1" spc="-5" dirty="0">
                <a:latin typeface="Arial"/>
                <a:cs typeface="Arial"/>
              </a:rPr>
              <a:t>fiabilidad </a:t>
            </a:r>
            <a:r>
              <a:rPr sz="2000" b="1" dirty="0">
                <a:latin typeface="Arial"/>
                <a:cs typeface="Arial"/>
              </a:rPr>
              <a:t>puede ser  necesario descomponer </a:t>
            </a:r>
            <a:r>
              <a:rPr sz="2000" dirty="0">
                <a:latin typeface="Arial"/>
                <a:cs typeface="Arial"/>
              </a:rPr>
              <a:t>un servicio de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granularidad  gruesa en múltiples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Arial"/>
              <a:cs typeface="Arial"/>
            </a:endParaRPr>
          </a:p>
          <a:p>
            <a:pPr marL="133985" marR="250825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Sin embargo, hacerlo probablemente </a:t>
            </a:r>
            <a:r>
              <a:rPr sz="2000" b="1" dirty="0">
                <a:latin typeface="Arial"/>
                <a:cs typeface="Arial"/>
              </a:rPr>
              <a:t>afectará a los  consumidores del </a:t>
            </a:r>
            <a:r>
              <a:rPr sz="2000" b="1" spc="-5" dirty="0">
                <a:latin typeface="Arial"/>
                <a:cs typeface="Arial"/>
              </a:rPr>
              <a:t>servicio </a:t>
            </a:r>
            <a:r>
              <a:rPr sz="2000" b="1" dirty="0">
                <a:latin typeface="Arial"/>
                <a:cs typeface="Arial"/>
              </a:rPr>
              <a:t>original que habrían sido  diseñados para interactuar específicamente con la API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  ese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servicio.</a:t>
            </a:r>
            <a:endParaRPr sz="2000">
              <a:latin typeface="Arial"/>
              <a:cs typeface="Arial"/>
            </a:endParaRPr>
          </a:p>
          <a:p>
            <a:pPr marL="133985" marR="2609215">
              <a:lnSpc>
                <a:spcPct val="100000"/>
              </a:lnSpc>
              <a:spcBef>
                <a:spcPts val="1100"/>
              </a:spcBef>
            </a:pPr>
            <a:r>
              <a:rPr sz="2000" dirty="0">
                <a:latin typeface="Arial"/>
                <a:cs typeface="Arial"/>
              </a:rPr>
              <a:t>Puede ser complejo o incluso </a:t>
            </a:r>
            <a:r>
              <a:rPr sz="2000" b="1" dirty="0">
                <a:latin typeface="Arial"/>
                <a:cs typeface="Arial"/>
              </a:rPr>
              <a:t>poco realista exigir que </a:t>
            </a:r>
            <a:r>
              <a:rPr sz="2000" b="1" spc="-5" dirty="0">
                <a:latin typeface="Arial"/>
                <a:cs typeface="Arial"/>
              </a:rPr>
              <a:t>los  </a:t>
            </a:r>
            <a:r>
              <a:rPr sz="2000" b="1" dirty="0">
                <a:latin typeface="Arial"/>
                <a:cs typeface="Arial"/>
              </a:rPr>
              <a:t>consumidores de </a:t>
            </a:r>
            <a:r>
              <a:rPr sz="2000" b="1" spc="-5" dirty="0">
                <a:latin typeface="Arial"/>
                <a:cs typeface="Arial"/>
              </a:rPr>
              <a:t>servicios </a:t>
            </a:r>
            <a:r>
              <a:rPr sz="2000" b="1" dirty="0">
                <a:latin typeface="Arial"/>
                <a:cs typeface="Arial"/>
              </a:rPr>
              <a:t>se </a:t>
            </a:r>
            <a:r>
              <a:rPr sz="2000" b="1" spc="-10" dirty="0">
                <a:latin typeface="Arial"/>
                <a:cs typeface="Arial"/>
              </a:rPr>
              <a:t>vuelvan </a:t>
            </a:r>
            <a:r>
              <a:rPr sz="2000" b="1" dirty="0">
                <a:latin typeface="Arial"/>
                <a:cs typeface="Arial"/>
              </a:rPr>
              <a:t>a desarrollar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para  respaldar </a:t>
            </a:r>
            <a:r>
              <a:rPr sz="2000" b="1" spc="-5" dirty="0">
                <a:latin typeface="Arial"/>
                <a:cs typeface="Arial"/>
              </a:rPr>
              <a:t>los nuevos microservicios</a:t>
            </a:r>
            <a:r>
              <a:rPr sz="2000" spc="-5" dirty="0">
                <a:latin typeface="Arial"/>
                <a:cs typeface="Arial"/>
              </a:rPr>
              <a:t>, </a:t>
            </a:r>
            <a:r>
              <a:rPr sz="2000" dirty="0">
                <a:latin typeface="Arial"/>
                <a:cs typeface="Arial"/>
              </a:rPr>
              <a:t>especialmente si  estos consumidores de servicios son </a:t>
            </a:r>
            <a:r>
              <a:rPr sz="2000" b="1" dirty="0">
                <a:latin typeface="Arial"/>
                <a:cs typeface="Arial"/>
              </a:rPr>
              <a:t>propiedad de otros  grupos.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20328" y="2115885"/>
            <a:ext cx="1908048" cy="3791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976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Autonomous Proxy Service -</a:t>
            </a:r>
            <a:r>
              <a:rPr sz="2800" b="0" spc="-9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9592310" cy="4589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decomposed microservices become accessible to established</a:t>
            </a:r>
            <a:r>
              <a:rPr sz="2000" b="1" i="1" spc="-17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service  consumers?</a:t>
            </a:r>
            <a:endParaRPr sz="2000" dirty="0">
              <a:latin typeface="Arial"/>
              <a:cs typeface="Arial"/>
            </a:endParaRPr>
          </a:p>
          <a:p>
            <a:pPr marL="135255" marR="3736975">
              <a:lnSpc>
                <a:spcPct val="100000"/>
              </a:lnSpc>
              <a:spcBef>
                <a:spcPts val="1555"/>
              </a:spcBef>
            </a:pPr>
            <a:r>
              <a:rPr sz="2000" dirty="0">
                <a:latin typeface="Arial"/>
                <a:cs typeface="Arial"/>
              </a:rPr>
              <a:t>Se </a:t>
            </a:r>
            <a:r>
              <a:rPr sz="2000" b="1" dirty="0">
                <a:latin typeface="Arial"/>
                <a:cs typeface="Arial"/>
              </a:rPr>
              <a:t>posiciona un proxy de </a:t>
            </a:r>
            <a:r>
              <a:rPr sz="2000" b="1" spc="-5" dirty="0">
                <a:latin typeface="Arial"/>
                <a:cs typeface="Arial"/>
              </a:rPr>
              <a:t>servicio </a:t>
            </a:r>
            <a:r>
              <a:rPr sz="2000" b="1" dirty="0">
                <a:latin typeface="Arial"/>
                <a:cs typeface="Arial"/>
              </a:rPr>
              <a:t>entre los  consumidores del </a:t>
            </a:r>
            <a:r>
              <a:rPr sz="2000" b="1" spc="-5" dirty="0">
                <a:latin typeface="Arial"/>
                <a:cs typeface="Arial"/>
              </a:rPr>
              <a:t>servicio </a:t>
            </a:r>
            <a:r>
              <a:rPr sz="2000" b="1" dirty="0">
                <a:latin typeface="Arial"/>
                <a:cs typeface="Arial"/>
              </a:rPr>
              <a:t>y los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microservicios  </a:t>
            </a:r>
            <a:r>
              <a:rPr sz="2000" dirty="0">
                <a:latin typeface="Arial"/>
                <a:cs typeface="Arial"/>
              </a:rPr>
              <a:t>recién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creados.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dirty="0">
              <a:latin typeface="Arial"/>
              <a:cs typeface="Arial"/>
            </a:endParaRPr>
          </a:p>
          <a:p>
            <a:pPr marL="123189" marR="3266440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proxy de </a:t>
            </a:r>
            <a:r>
              <a:rPr sz="2000" b="1" spc="-5" dirty="0">
                <a:latin typeface="Arial"/>
                <a:cs typeface="Arial"/>
              </a:rPr>
              <a:t>servicio conserva </a:t>
            </a:r>
            <a:r>
              <a:rPr sz="2000" b="1" dirty="0">
                <a:latin typeface="Arial"/>
                <a:cs typeface="Arial"/>
              </a:rPr>
              <a:t>la API original</a:t>
            </a:r>
            <a:r>
              <a:rPr sz="2000" dirty="0">
                <a:latin typeface="Arial"/>
                <a:cs typeface="Arial"/>
              </a:rPr>
              <a:t>, lo que  permite a </a:t>
            </a:r>
            <a:r>
              <a:rPr sz="2000" spc="-5" dirty="0">
                <a:latin typeface="Arial"/>
                <a:cs typeface="Arial"/>
              </a:rPr>
              <a:t>los </a:t>
            </a:r>
            <a:r>
              <a:rPr sz="2000" dirty="0">
                <a:latin typeface="Arial"/>
                <a:cs typeface="Arial"/>
              </a:rPr>
              <a:t>consumidores del servicio interactuar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  ella.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Arial"/>
              <a:cs typeface="Arial"/>
            </a:endParaRPr>
          </a:p>
          <a:p>
            <a:pPr marL="127635" marR="320802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proxy de </a:t>
            </a:r>
            <a:r>
              <a:rPr sz="2000" b="1" spc="-5" dirty="0">
                <a:latin typeface="Arial"/>
                <a:cs typeface="Arial"/>
              </a:rPr>
              <a:t>servicio </a:t>
            </a:r>
            <a:r>
              <a:rPr sz="2000" b="1" dirty="0">
                <a:latin typeface="Arial"/>
                <a:cs typeface="Arial"/>
              </a:rPr>
              <a:t>contiene la </a:t>
            </a:r>
            <a:r>
              <a:rPr sz="2000" b="1" spc="-5" dirty="0">
                <a:latin typeface="Arial"/>
                <a:cs typeface="Arial"/>
              </a:rPr>
              <a:t>lógica </a:t>
            </a:r>
            <a:r>
              <a:rPr sz="2000" b="1" dirty="0">
                <a:latin typeface="Arial"/>
                <a:cs typeface="Arial"/>
              </a:rPr>
              <a:t>necesaria  para interactuar con </a:t>
            </a:r>
            <a:r>
              <a:rPr sz="2000" b="1" spc="-5" dirty="0">
                <a:latin typeface="Arial"/>
                <a:cs typeface="Arial"/>
              </a:rPr>
              <a:t>los nuevos microservicios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fin  </a:t>
            </a:r>
            <a:r>
              <a:rPr sz="2000" dirty="0">
                <a:latin typeface="Arial"/>
                <a:cs typeface="Arial"/>
              </a:rPr>
              <a:t>de proporcionar la lógica y los datos originales a los  consumidores del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servicio.</a:t>
            </a: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427723" y="2091439"/>
            <a:ext cx="4210050" cy="3769995"/>
            <a:chOff x="6427723" y="2091439"/>
            <a:chExt cx="4210050" cy="3769995"/>
          </a:xfrm>
        </p:grpSpPr>
        <p:sp>
          <p:nvSpPr>
            <p:cNvPr id="15" name="object 15"/>
            <p:cNvSpPr/>
            <p:nvPr/>
          </p:nvSpPr>
          <p:spPr>
            <a:xfrm>
              <a:off x="7644335" y="2098540"/>
              <a:ext cx="2993245" cy="37628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16 Rectángulo"/>
          <p:cNvSpPr/>
          <p:nvPr/>
        </p:nvSpPr>
        <p:spPr>
          <a:xfrm>
            <a:off x="10509798" y="3465479"/>
            <a:ext cx="13654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Ingress</a:t>
            </a:r>
            <a:r>
              <a:rPr lang="es-ES" dirty="0" smtClean="0">
                <a:solidFill>
                  <a:srgbClr val="7030A0"/>
                </a:solidFill>
              </a:rPr>
              <a:t>: Su propio </a:t>
            </a:r>
            <a:r>
              <a:rPr lang="es-ES" dirty="0" err="1" smtClean="0">
                <a:solidFill>
                  <a:srgbClr val="7030A0"/>
                </a:solidFill>
              </a:rPr>
              <a:t>End</a:t>
            </a:r>
            <a:r>
              <a:rPr lang="es-ES" dirty="0" smtClean="0">
                <a:solidFill>
                  <a:srgbClr val="7030A0"/>
                </a:solidFill>
              </a:rPr>
              <a:t> Point, Objeto  de K8S… No es igual al Api </a:t>
            </a:r>
            <a:r>
              <a:rPr lang="es-ES" dirty="0" err="1" smtClean="0">
                <a:solidFill>
                  <a:srgbClr val="7030A0"/>
                </a:solidFill>
              </a:rPr>
              <a:t>gateway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7676029" y="3929340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Ngnix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10191116" y="515128"/>
            <a:ext cx="17525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Consumer</a:t>
            </a:r>
            <a:endParaRPr lang="es-ES" dirty="0" smtClean="0">
              <a:solidFill>
                <a:srgbClr val="7030A0"/>
              </a:solidFill>
            </a:endParaRPr>
          </a:p>
          <a:p>
            <a:r>
              <a:rPr lang="es-ES" dirty="0" smtClean="0">
                <a:solidFill>
                  <a:srgbClr val="7030A0"/>
                </a:solidFill>
              </a:rPr>
              <a:t>Load </a:t>
            </a:r>
            <a:r>
              <a:rPr lang="es-ES" dirty="0" err="1" smtClean="0">
                <a:solidFill>
                  <a:srgbClr val="7030A0"/>
                </a:solidFill>
              </a:rPr>
              <a:t>balancer</a:t>
            </a:r>
            <a:endParaRPr lang="es-ES" dirty="0" smtClean="0">
              <a:solidFill>
                <a:srgbClr val="7030A0"/>
              </a:solidFill>
            </a:endParaRPr>
          </a:p>
          <a:p>
            <a:r>
              <a:rPr lang="es-ES" dirty="0" err="1" smtClean="0">
                <a:solidFill>
                  <a:srgbClr val="7030A0"/>
                </a:solidFill>
              </a:rPr>
              <a:t>Ingress</a:t>
            </a:r>
            <a:endParaRPr lang="es-ES" dirty="0" smtClean="0">
              <a:solidFill>
                <a:srgbClr val="7030A0"/>
              </a:solidFill>
            </a:endParaRPr>
          </a:p>
          <a:p>
            <a:r>
              <a:rPr lang="es-ES" dirty="0" err="1" smtClean="0">
                <a:solidFill>
                  <a:srgbClr val="7030A0"/>
                </a:solidFill>
              </a:rPr>
              <a:t>Service</a:t>
            </a:r>
            <a:endParaRPr lang="es-ES" dirty="0" smtClean="0">
              <a:solidFill>
                <a:srgbClr val="7030A0"/>
              </a:solidFill>
            </a:endParaRPr>
          </a:p>
          <a:p>
            <a:r>
              <a:rPr lang="es-ES" dirty="0" err="1" smtClean="0">
                <a:solidFill>
                  <a:srgbClr val="7030A0"/>
                </a:solidFill>
              </a:rPr>
              <a:t>Pod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976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Autonomous Proxy Service -</a:t>
            </a:r>
            <a:r>
              <a:rPr sz="2800" b="0" spc="-9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9592310" cy="4531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decomposed microservices become accessible to established</a:t>
            </a:r>
            <a:r>
              <a:rPr sz="2000" b="1" i="1" spc="-17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service  consumers?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201930" marR="2503805" algn="just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El </a:t>
            </a:r>
            <a:r>
              <a:rPr sz="1800" spc="-10" dirty="0">
                <a:latin typeface="Arial"/>
                <a:cs typeface="Arial"/>
              </a:rPr>
              <a:t>proxy </a:t>
            </a:r>
            <a:r>
              <a:rPr sz="1800" spc="-5" dirty="0">
                <a:latin typeface="Arial"/>
                <a:cs typeface="Arial"/>
              </a:rPr>
              <a:t>de servicio </a:t>
            </a:r>
            <a:r>
              <a:rPr sz="1800" b="1" dirty="0">
                <a:latin typeface="Arial"/>
                <a:cs typeface="Arial"/>
              </a:rPr>
              <a:t>debe </a:t>
            </a:r>
            <a:r>
              <a:rPr sz="1800" b="1" spc="-5" dirty="0">
                <a:latin typeface="Arial"/>
                <a:cs typeface="Arial"/>
              </a:rPr>
              <a:t>desarrollarse a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medida </a:t>
            </a:r>
            <a:r>
              <a:rPr sz="1800" b="1" dirty="0">
                <a:latin typeface="Arial"/>
                <a:cs typeface="Arial"/>
              </a:rPr>
              <a:t>con la lógica  de </a:t>
            </a:r>
            <a:r>
              <a:rPr sz="1800" b="1" spc="-5" dirty="0">
                <a:latin typeface="Arial"/>
                <a:cs typeface="Arial"/>
              </a:rPr>
              <a:t>mapeo necesaria entre </a:t>
            </a:r>
            <a:r>
              <a:rPr sz="1800" b="1" dirty="0">
                <a:latin typeface="Arial"/>
                <a:cs typeface="Arial"/>
              </a:rPr>
              <a:t>las </a:t>
            </a:r>
            <a:r>
              <a:rPr sz="1800" b="1" spc="-15" dirty="0">
                <a:latin typeface="Arial"/>
                <a:cs typeface="Arial"/>
              </a:rPr>
              <a:t>APIs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capacidades </a:t>
            </a:r>
            <a:r>
              <a:rPr sz="1800" b="1" dirty="0">
                <a:latin typeface="Arial"/>
                <a:cs typeface="Arial"/>
              </a:rPr>
              <a:t>originales </a:t>
            </a:r>
            <a:r>
              <a:rPr sz="1800" dirty="0">
                <a:latin typeface="Arial"/>
                <a:cs typeface="Arial"/>
              </a:rPr>
              <a:t>y  </a:t>
            </a:r>
            <a:r>
              <a:rPr sz="1800" spc="-5" dirty="0">
                <a:latin typeface="Arial"/>
                <a:cs typeface="Arial"/>
              </a:rPr>
              <a:t>las </a:t>
            </a:r>
            <a:r>
              <a:rPr sz="1800" dirty="0">
                <a:latin typeface="Arial"/>
                <a:cs typeface="Arial"/>
              </a:rPr>
              <a:t>APIs </a:t>
            </a:r>
            <a:r>
              <a:rPr sz="1800" spc="-5" dirty="0">
                <a:latin typeface="Arial"/>
                <a:cs typeface="Arial"/>
              </a:rPr>
              <a:t>de capacidades de los de microservicios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correspondientes.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Arial"/>
              <a:cs typeface="Arial"/>
            </a:endParaRPr>
          </a:p>
          <a:p>
            <a:pPr marL="201930" algn="just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pueden </a:t>
            </a:r>
            <a:r>
              <a:rPr sz="1800" b="1" spc="-5" dirty="0">
                <a:latin typeface="Arial"/>
                <a:cs typeface="Arial"/>
              </a:rPr>
              <a:t>desplegar </a:t>
            </a:r>
            <a:r>
              <a:rPr sz="1800" b="1" spc="-10" dirty="0">
                <a:latin typeface="Arial"/>
                <a:cs typeface="Arial"/>
              </a:rPr>
              <a:t>varias </a:t>
            </a:r>
            <a:r>
              <a:rPr sz="1800" b="1" spc="-5" dirty="0">
                <a:latin typeface="Arial"/>
                <a:cs typeface="Arial"/>
              </a:rPr>
              <a:t>instancias </a:t>
            </a:r>
            <a:r>
              <a:rPr sz="1800" b="1" dirty="0">
                <a:latin typeface="Arial"/>
                <a:cs typeface="Arial"/>
              </a:rPr>
              <a:t>del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proxy.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Arial"/>
              <a:cs typeface="Arial"/>
            </a:endParaRPr>
          </a:p>
          <a:p>
            <a:pPr marL="201930" marR="323469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Cada instancia de </a:t>
            </a:r>
            <a:r>
              <a:rPr sz="1800" b="1" dirty="0">
                <a:latin typeface="Arial"/>
                <a:cs typeface="Arial"/>
              </a:rPr>
              <a:t>proxy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desplegar en </a:t>
            </a:r>
            <a:r>
              <a:rPr sz="1800" b="1" dirty="0">
                <a:latin typeface="Arial"/>
                <a:cs typeface="Arial"/>
              </a:rPr>
              <a:t>su propio  contenedor </a:t>
            </a:r>
            <a:r>
              <a:rPr sz="1800" b="1" spc="-5" dirty="0">
                <a:latin typeface="Arial"/>
                <a:cs typeface="Arial"/>
              </a:rPr>
              <a:t>para balancear </a:t>
            </a:r>
            <a:r>
              <a:rPr sz="1800" b="1" dirty="0">
                <a:latin typeface="Arial"/>
                <a:cs typeface="Arial"/>
              </a:rPr>
              <a:t>la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carga.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Arial"/>
              <a:cs typeface="Arial"/>
            </a:endParaRPr>
          </a:p>
          <a:p>
            <a:pPr marL="201930" marR="224599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Un </a:t>
            </a:r>
            <a:r>
              <a:rPr sz="1800" spc="-10" dirty="0">
                <a:latin typeface="Arial"/>
                <a:cs typeface="Arial"/>
              </a:rPr>
              <a:t>proxy </a:t>
            </a:r>
            <a:r>
              <a:rPr sz="1800" spc="-5" dirty="0">
                <a:latin typeface="Arial"/>
                <a:cs typeface="Arial"/>
              </a:rPr>
              <a:t>de servicio puede ser capaz de </a:t>
            </a:r>
            <a:r>
              <a:rPr sz="1800" b="1" spc="-5" dirty="0">
                <a:latin typeface="Arial"/>
                <a:cs typeface="Arial"/>
              </a:rPr>
              <a:t>escuchar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cambios </a:t>
            </a:r>
            <a:r>
              <a:rPr sz="1800" b="1" dirty="0">
                <a:latin typeface="Arial"/>
                <a:cs typeface="Arial"/>
              </a:rPr>
              <a:t>en  los </a:t>
            </a:r>
            <a:r>
              <a:rPr sz="1800" b="1" spc="-5" dirty="0">
                <a:latin typeface="Arial"/>
                <a:cs typeface="Arial"/>
              </a:rPr>
              <a:t>sistemas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back-end y aplicar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cambios inmediatamente a  </a:t>
            </a:r>
            <a:r>
              <a:rPr sz="1800" b="1" spc="-10" dirty="0">
                <a:latin typeface="Arial"/>
                <a:cs typeface="Arial"/>
              </a:rPr>
              <a:t>través </a:t>
            </a:r>
            <a:r>
              <a:rPr sz="1800" b="1" dirty="0">
                <a:latin typeface="Arial"/>
                <a:cs typeface="Arial"/>
              </a:rPr>
              <a:t>de la </a:t>
            </a:r>
            <a:r>
              <a:rPr sz="1800" b="1" spc="-5" dirty="0">
                <a:latin typeface="Arial"/>
                <a:cs typeface="Arial"/>
              </a:rPr>
              <a:t>recarga </a:t>
            </a:r>
            <a:r>
              <a:rPr sz="1800" b="1" dirty="0">
                <a:latin typeface="Arial"/>
                <a:cs typeface="Arial"/>
              </a:rPr>
              <a:t>en</a:t>
            </a:r>
            <a:r>
              <a:rPr sz="1800" b="1" spc="6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caliente.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427723" y="2091439"/>
            <a:ext cx="4662170" cy="3937635"/>
            <a:chOff x="6427723" y="2091439"/>
            <a:chExt cx="4662170" cy="3937635"/>
          </a:xfrm>
        </p:grpSpPr>
        <p:sp>
          <p:nvSpPr>
            <p:cNvPr id="15" name="object 15"/>
            <p:cNvSpPr/>
            <p:nvPr/>
          </p:nvSpPr>
          <p:spPr>
            <a:xfrm>
              <a:off x="8220960" y="2140988"/>
              <a:ext cx="2868376" cy="38875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59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73253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Instance Registration -</a:t>
            </a:r>
            <a:r>
              <a:rPr sz="2800" spc="2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835910"/>
            <a:ext cx="984821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microservice consumers locate  and access available microservice  instances at</a:t>
            </a:r>
            <a:r>
              <a:rPr sz="4000" b="1" i="1" spc="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runtime?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71920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Dedicated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spc="9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73835" y="2531110"/>
            <a:ext cx="895223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a microservice have access  to required data without having to  compete with other microservices or  consumer</a:t>
            </a:r>
            <a:r>
              <a:rPr sz="4000" b="1" i="1" spc="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programs?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3253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Instance Registration -</a:t>
            </a:r>
            <a:r>
              <a:rPr sz="2800" b="0" spc="2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72589" y="2337752"/>
            <a:ext cx="2216283" cy="3415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393680" cy="5078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consumers locate and access available microservice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  at</a:t>
            </a:r>
            <a:r>
              <a:rPr sz="2000" b="1" i="1" spc="-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runtime?</a:t>
            </a:r>
            <a:endParaRPr sz="2000">
              <a:latin typeface="Arial"/>
              <a:cs typeface="Arial"/>
            </a:endParaRPr>
          </a:p>
          <a:p>
            <a:pPr marL="194945" marR="2796540">
              <a:lnSpc>
                <a:spcPct val="100000"/>
              </a:lnSpc>
              <a:spcBef>
                <a:spcPts val="1775"/>
              </a:spcBef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b="1" spc="-5" dirty="0">
                <a:latin typeface="Arial"/>
                <a:cs typeface="Arial"/>
              </a:rPr>
              <a:t>espera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los microservicios entreguen sus funciones con el </a:t>
            </a:r>
            <a:r>
              <a:rPr sz="1600" b="1" spc="-15" dirty="0">
                <a:latin typeface="Arial"/>
                <a:cs typeface="Arial"/>
              </a:rPr>
              <a:t>mayor  </a:t>
            </a:r>
            <a:r>
              <a:rPr sz="1600" b="1" spc="-5" dirty="0">
                <a:latin typeface="Arial"/>
                <a:cs typeface="Arial"/>
              </a:rPr>
              <a:t>rendimiento posible o dentro de los parámetros de rendimiento predefinidos  </a:t>
            </a:r>
            <a:r>
              <a:rPr sz="1600" spc="-5" dirty="0">
                <a:latin typeface="Arial"/>
                <a:cs typeface="Arial"/>
              </a:rPr>
              <a:t>como se expresa en un acuerdo de nivel de servicio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(SLA).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194945" marR="2634615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Cuando </a:t>
            </a:r>
            <a:r>
              <a:rPr sz="1600" b="1" spc="-5" dirty="0">
                <a:latin typeface="Arial"/>
                <a:cs typeface="Arial"/>
              </a:rPr>
              <a:t>un programa consumidor necesita acceder o </a:t>
            </a:r>
            <a:r>
              <a:rPr sz="1600" b="1" spc="-10" dirty="0">
                <a:latin typeface="Arial"/>
                <a:cs typeface="Arial"/>
              </a:rPr>
              <a:t>componer </a:t>
            </a:r>
            <a:r>
              <a:rPr sz="1600" b="1" spc="-5" dirty="0">
                <a:latin typeface="Arial"/>
                <a:cs typeface="Arial"/>
              </a:rPr>
              <a:t>un  microservicio </a:t>
            </a:r>
            <a:r>
              <a:rPr sz="1600" b="1" spc="-10" dirty="0">
                <a:latin typeface="Arial"/>
                <a:cs typeface="Arial"/>
              </a:rPr>
              <a:t>inactivo, </a:t>
            </a:r>
            <a:r>
              <a:rPr sz="1600" b="1" spc="-5" dirty="0">
                <a:latin typeface="Arial"/>
                <a:cs typeface="Arial"/>
              </a:rPr>
              <a:t>el tiempo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tarda el </a:t>
            </a:r>
            <a:r>
              <a:rPr sz="1600" b="1" spc="-10" dirty="0">
                <a:latin typeface="Arial"/>
                <a:cs typeface="Arial"/>
              </a:rPr>
              <a:t>servicio </a:t>
            </a:r>
            <a:r>
              <a:rPr sz="1600" b="1" spc="-5" dirty="0">
                <a:latin typeface="Arial"/>
                <a:cs typeface="Arial"/>
              </a:rPr>
              <a:t>en </a:t>
            </a:r>
            <a:r>
              <a:rPr sz="1600" b="1" spc="-10" dirty="0">
                <a:latin typeface="Arial"/>
                <a:cs typeface="Arial"/>
              </a:rPr>
              <a:t>invocar </a:t>
            </a:r>
            <a:r>
              <a:rPr sz="1600" b="1" spc="-5" dirty="0">
                <a:latin typeface="Arial"/>
                <a:cs typeface="Arial"/>
              </a:rPr>
              <a:t>y estar  disponible para el acceso puede ser insuficiente porque aumenta el tiempo de  procesamiento </a:t>
            </a:r>
            <a:r>
              <a:rPr sz="1600" spc="-5" dirty="0">
                <a:latin typeface="Arial"/>
                <a:cs typeface="Arial"/>
              </a:rPr>
              <a:t>general requerido para que el microservicio lleve a cabo </a:t>
            </a:r>
            <a:r>
              <a:rPr sz="1600" dirty="0">
                <a:latin typeface="Arial"/>
                <a:cs typeface="Arial"/>
              </a:rPr>
              <a:t>su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tarea.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Arial"/>
              <a:cs typeface="Arial"/>
            </a:endParaRPr>
          </a:p>
          <a:p>
            <a:pPr marL="194945" marR="259461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Además, </a:t>
            </a:r>
            <a:r>
              <a:rPr sz="1600" b="1" spc="-5" dirty="0">
                <a:latin typeface="Arial"/>
                <a:cs typeface="Arial"/>
              </a:rPr>
              <a:t>puede haber un requisito funcional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solo puede satisfacerse si un  microservicio puede acceder a una instancia en ejecución de otro  microservicio</a:t>
            </a:r>
            <a:r>
              <a:rPr sz="1600" spc="-5" dirty="0">
                <a:latin typeface="Arial"/>
                <a:cs typeface="Arial"/>
              </a:rPr>
              <a:t>. Sin embargo, para hacerlo, </a:t>
            </a:r>
            <a:r>
              <a:rPr sz="1600" b="1" spc="-5" dirty="0">
                <a:latin typeface="Arial"/>
                <a:cs typeface="Arial"/>
              </a:rPr>
              <a:t>requeriría un medio para localizar esa  instancia.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94945" marR="301942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El </a:t>
            </a:r>
            <a:r>
              <a:rPr sz="1600" b="1" spc="-5" dirty="0">
                <a:latin typeface="Arial"/>
                <a:cs typeface="Arial"/>
              </a:rPr>
              <a:t>microservicio B necesita acceder a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instancia específica del  microservicio </a:t>
            </a:r>
            <a:r>
              <a:rPr sz="1600" b="1" spc="-30" dirty="0">
                <a:latin typeface="Arial"/>
                <a:cs typeface="Arial"/>
              </a:rPr>
              <a:t>A, </a:t>
            </a:r>
            <a:r>
              <a:rPr sz="1600" b="1" spc="-5" dirty="0">
                <a:latin typeface="Arial"/>
                <a:cs typeface="Arial"/>
              </a:rPr>
              <a:t>pero no posee la lógica de procesamiento necesaria para  ubicar la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instancia.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167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Instance Registration -</a:t>
            </a:r>
            <a:r>
              <a:rPr sz="2800" b="0" spc="22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07003" y="2293528"/>
            <a:ext cx="2553158" cy="22588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393680" cy="4338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consumers locate and access available microservice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  at</a:t>
            </a:r>
            <a:r>
              <a:rPr sz="2000" b="1" i="1" spc="-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runtime?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 dirty="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Se </a:t>
            </a:r>
            <a:r>
              <a:rPr sz="1700" b="1" dirty="0">
                <a:latin typeface="Arial"/>
                <a:cs typeface="Arial"/>
              </a:rPr>
              <a:t>implementa </a:t>
            </a:r>
            <a:r>
              <a:rPr sz="1700" b="1" spc="5" dirty="0">
                <a:latin typeface="Arial"/>
                <a:cs typeface="Arial"/>
              </a:rPr>
              <a:t>un </a:t>
            </a:r>
            <a:r>
              <a:rPr sz="1700" b="1" spc="-5" dirty="0">
                <a:latin typeface="Arial"/>
                <a:cs typeface="Arial"/>
              </a:rPr>
              <a:t>registro </a:t>
            </a:r>
            <a:r>
              <a:rPr sz="1700" b="1" dirty="0">
                <a:latin typeface="Arial"/>
                <a:cs typeface="Arial"/>
              </a:rPr>
              <a:t>de instancias de </a:t>
            </a:r>
            <a:r>
              <a:rPr sz="1700" b="1" spc="-5" dirty="0">
                <a:latin typeface="Arial"/>
                <a:cs typeface="Arial"/>
              </a:rPr>
              <a:t>microservicios.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265430" marR="385445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Este </a:t>
            </a:r>
            <a:r>
              <a:rPr sz="1700" b="1" spc="-5" dirty="0">
                <a:latin typeface="Arial"/>
                <a:cs typeface="Arial"/>
              </a:rPr>
              <a:t>registro </a:t>
            </a:r>
            <a:r>
              <a:rPr sz="1700" b="1" dirty="0">
                <a:latin typeface="Arial"/>
                <a:cs typeface="Arial"/>
              </a:rPr>
              <a:t>es esencialmente una base de datos de </a:t>
            </a:r>
            <a:r>
              <a:rPr sz="1700" b="1" spc="-5" dirty="0">
                <a:latin typeface="Arial"/>
                <a:cs typeface="Arial"/>
              </a:rPr>
              <a:t>las  </a:t>
            </a:r>
            <a:r>
              <a:rPr sz="1700" b="1" dirty="0">
                <a:latin typeface="Arial"/>
                <a:cs typeface="Arial"/>
              </a:rPr>
              <a:t>instancias </a:t>
            </a:r>
            <a:r>
              <a:rPr sz="1700" dirty="0">
                <a:latin typeface="Arial"/>
                <a:cs typeface="Arial"/>
              </a:rPr>
              <a:t>de microservicios activas y actualmente en ejecución,  sus API y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ubicaciones.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Arial"/>
              <a:cs typeface="Arial"/>
            </a:endParaRPr>
          </a:p>
          <a:p>
            <a:pPr marL="265430" marR="3827779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Cuando </a:t>
            </a:r>
            <a:r>
              <a:rPr sz="1700" b="1" dirty="0">
                <a:latin typeface="Arial"/>
                <a:cs typeface="Arial"/>
              </a:rPr>
              <a:t>se crea una instancia de un </a:t>
            </a:r>
            <a:r>
              <a:rPr sz="1700" b="1" spc="-5" dirty="0">
                <a:latin typeface="Arial"/>
                <a:cs typeface="Arial"/>
              </a:rPr>
              <a:t>nuevo microservicio, </a:t>
            </a:r>
            <a:r>
              <a:rPr sz="1700" b="1" dirty="0">
                <a:latin typeface="Arial"/>
                <a:cs typeface="Arial"/>
              </a:rPr>
              <a:t>esa  instancia se </a:t>
            </a:r>
            <a:r>
              <a:rPr sz="1700" b="1" spc="-5" dirty="0">
                <a:latin typeface="Arial"/>
                <a:cs typeface="Arial"/>
              </a:rPr>
              <a:t>registra </a:t>
            </a:r>
            <a:r>
              <a:rPr sz="1700" b="1" dirty="0">
                <a:latin typeface="Arial"/>
                <a:cs typeface="Arial"/>
              </a:rPr>
              <a:t>en el </a:t>
            </a:r>
            <a:r>
              <a:rPr sz="1700" b="1" spc="-5" dirty="0">
                <a:latin typeface="Arial"/>
                <a:cs typeface="Arial"/>
              </a:rPr>
              <a:t>registro </a:t>
            </a:r>
            <a:r>
              <a:rPr sz="1700" b="1" dirty="0">
                <a:latin typeface="Arial"/>
                <a:cs typeface="Arial"/>
              </a:rPr>
              <a:t>de instancias </a:t>
            </a:r>
            <a:r>
              <a:rPr sz="1700" dirty="0">
                <a:latin typeface="Arial"/>
                <a:cs typeface="Arial"/>
              </a:rPr>
              <a:t>de  microservicios.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Arial"/>
              <a:cs typeface="Arial"/>
            </a:endParaRPr>
          </a:p>
          <a:p>
            <a:pPr marL="265430" marR="3996054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El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B consulta el </a:t>
            </a:r>
            <a:r>
              <a:rPr sz="1700" b="1" spc="-5" dirty="0">
                <a:latin typeface="Arial"/>
                <a:cs typeface="Arial"/>
              </a:rPr>
              <a:t>registro </a:t>
            </a:r>
            <a:r>
              <a:rPr sz="1700" b="1" dirty="0">
                <a:latin typeface="Arial"/>
                <a:cs typeface="Arial"/>
              </a:rPr>
              <a:t>de instancias </a:t>
            </a:r>
            <a:r>
              <a:rPr sz="1700" dirty="0">
                <a:latin typeface="Arial"/>
                <a:cs typeface="Arial"/>
              </a:rPr>
              <a:t>para  determinar </a:t>
            </a:r>
            <a:r>
              <a:rPr sz="1700" b="1" dirty="0">
                <a:latin typeface="Arial"/>
                <a:cs typeface="Arial"/>
              </a:rPr>
              <a:t>si una instancia del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A está </a:t>
            </a:r>
            <a:r>
              <a:rPr sz="1700" b="1" spc="-10" dirty="0">
                <a:latin typeface="Arial"/>
                <a:cs typeface="Arial"/>
              </a:rPr>
              <a:t>activa </a:t>
            </a:r>
            <a:r>
              <a:rPr sz="1700" b="1" dirty="0">
                <a:latin typeface="Arial"/>
                <a:cs typeface="Arial"/>
              </a:rPr>
              <a:t>y  disponible, luego de </a:t>
            </a:r>
            <a:r>
              <a:rPr sz="1700" b="1" spc="-5" dirty="0">
                <a:latin typeface="Arial"/>
                <a:cs typeface="Arial"/>
              </a:rPr>
              <a:t>ubicarla </a:t>
            </a:r>
            <a:r>
              <a:rPr sz="1700" b="1" dirty="0">
                <a:latin typeface="Arial"/>
                <a:cs typeface="Arial"/>
              </a:rPr>
              <a:t>hace uso de </a:t>
            </a:r>
            <a:r>
              <a:rPr sz="1700" b="1" spc="-5" dirty="0">
                <a:latin typeface="Arial"/>
                <a:cs typeface="Arial"/>
              </a:rPr>
              <a:t>la</a:t>
            </a:r>
            <a:r>
              <a:rPr sz="1700" b="1" spc="1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misma.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10458" y="4989396"/>
            <a:ext cx="3348301" cy="1007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16 Rectángulo"/>
          <p:cNvSpPr/>
          <p:nvPr/>
        </p:nvSpPr>
        <p:spPr>
          <a:xfrm>
            <a:off x="10058400" y="3980544"/>
            <a:ext cx="1016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Consul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144000" y="3886200"/>
            <a:ext cx="609600" cy="9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/>
        </p:nvSpPr>
        <p:spPr>
          <a:xfrm>
            <a:off x="9144000" y="4046528"/>
            <a:ext cx="609600" cy="9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19 Rectángulo"/>
          <p:cNvSpPr/>
          <p:nvPr/>
        </p:nvSpPr>
        <p:spPr>
          <a:xfrm>
            <a:off x="9143326" y="4208574"/>
            <a:ext cx="609600" cy="9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20 Rectángulo"/>
          <p:cNvSpPr/>
          <p:nvPr/>
        </p:nvSpPr>
        <p:spPr>
          <a:xfrm>
            <a:off x="9035884" y="3702096"/>
            <a:ext cx="824483" cy="82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21 Rectángulo"/>
          <p:cNvSpPr/>
          <p:nvPr/>
        </p:nvSpPr>
        <p:spPr>
          <a:xfrm>
            <a:off x="2974232" y="3457610"/>
            <a:ext cx="3690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Almacena metadatos: </a:t>
            </a:r>
            <a:r>
              <a:rPr lang="es-ES" dirty="0" err="1" smtClean="0">
                <a:solidFill>
                  <a:srgbClr val="7030A0"/>
                </a:solidFill>
              </a:rPr>
              <a:t>Ip</a:t>
            </a:r>
            <a:r>
              <a:rPr lang="es-ES" dirty="0" smtClean="0">
                <a:solidFill>
                  <a:srgbClr val="7030A0"/>
                </a:solidFill>
              </a:rPr>
              <a:t>, Nodo, Estado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9035884" y="2245359"/>
            <a:ext cx="23882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Get</a:t>
            </a:r>
            <a:r>
              <a:rPr lang="es-ES" dirty="0" smtClean="0">
                <a:solidFill>
                  <a:srgbClr val="7030A0"/>
                </a:solidFill>
              </a:rPr>
              <a:t> para traer las instancia, Nombre o </a:t>
            </a:r>
            <a:r>
              <a:rPr lang="es-ES" dirty="0" err="1" smtClean="0">
                <a:solidFill>
                  <a:srgbClr val="7030A0"/>
                </a:solidFill>
              </a:rPr>
              <a:t>Ip</a:t>
            </a:r>
            <a:r>
              <a:rPr lang="es-ES" dirty="0" smtClean="0">
                <a:solidFill>
                  <a:srgbClr val="7030A0"/>
                </a:solidFill>
              </a:rPr>
              <a:t> y con eso lo consume.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Intercambio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167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Instance Registration -</a:t>
            </a:r>
            <a:r>
              <a:rPr sz="2800" b="0" spc="22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461625" cy="4160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239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consumers locate and access available microservice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  at</a:t>
            </a:r>
            <a:r>
              <a:rPr sz="2000" b="1" i="1" spc="-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runtime?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183515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Existen dos formas comunes para que los microservicios puedan registrar las instancias</a:t>
            </a:r>
            <a:r>
              <a:rPr sz="2000" spc="-2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  el instance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registry: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463550" marR="1122045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Self-Registration: </a:t>
            </a:r>
            <a:r>
              <a:rPr sz="2000" dirty="0">
                <a:latin typeface="Arial"/>
                <a:cs typeface="Arial"/>
              </a:rPr>
              <a:t>Cuando el microservicio se puede diseñar para que  automáticamente al iniciarse pueda registrar sus instancias y de esta forma</a:t>
            </a:r>
            <a:r>
              <a:rPr sz="2000" spc="-2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los  consumidores puedan hacer uso de ellas de manera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instantánea.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441325" marR="1377315">
              <a:lnSpc>
                <a:spcPct val="100000"/>
              </a:lnSpc>
              <a:spcBef>
                <a:spcPts val="1930"/>
              </a:spcBef>
            </a:pPr>
            <a:r>
              <a:rPr sz="2000" b="1" dirty="0">
                <a:latin typeface="Arial"/>
                <a:cs typeface="Arial"/>
              </a:rPr>
              <a:t>Semi-Automated Registration: </a:t>
            </a:r>
            <a:r>
              <a:rPr sz="2000" dirty="0">
                <a:latin typeface="Arial"/>
                <a:cs typeface="Arial"/>
              </a:rPr>
              <a:t>Cuando el microservicio no puede de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forma  </a:t>
            </a:r>
            <a:r>
              <a:rPr sz="2000" dirty="0">
                <a:latin typeface="Arial"/>
                <a:cs typeface="Arial"/>
              </a:rPr>
              <a:t>automática registrarse y requiere de otros componentes o agentes para  registrar las instancias en el instance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registry.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914400" y="4026709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Consult</a:t>
            </a:r>
            <a:r>
              <a:rPr lang="es-ES" dirty="0" smtClean="0">
                <a:solidFill>
                  <a:srgbClr val="7030A0"/>
                </a:solidFill>
              </a:rPr>
              <a:t>, Cuando inicie el servicio consume el </a:t>
            </a:r>
            <a:r>
              <a:rPr lang="es-ES" dirty="0" err="1" smtClean="0">
                <a:solidFill>
                  <a:srgbClr val="7030A0"/>
                </a:solidFill>
              </a:rPr>
              <a:t>end</a:t>
            </a:r>
            <a:r>
              <a:rPr lang="es-ES" dirty="0" smtClean="0">
                <a:solidFill>
                  <a:srgbClr val="7030A0"/>
                </a:solidFill>
              </a:rPr>
              <a:t> </a:t>
            </a:r>
            <a:r>
              <a:rPr lang="es-ES" dirty="0" err="1" smtClean="0">
                <a:solidFill>
                  <a:srgbClr val="7030A0"/>
                </a:solidFill>
              </a:rPr>
              <a:t>point</a:t>
            </a:r>
            <a:r>
              <a:rPr lang="es-ES" dirty="0" smtClean="0">
                <a:solidFill>
                  <a:srgbClr val="7030A0"/>
                </a:solidFill>
              </a:rPr>
              <a:t> de </a:t>
            </a:r>
            <a:r>
              <a:rPr lang="es-ES" dirty="0" err="1" smtClean="0">
                <a:solidFill>
                  <a:srgbClr val="7030A0"/>
                </a:solidFill>
              </a:rPr>
              <a:t>Consul</a:t>
            </a:r>
            <a:r>
              <a:rPr lang="es-ES" dirty="0" smtClean="0">
                <a:solidFill>
                  <a:srgbClr val="7030A0"/>
                </a:solidFill>
              </a:rPr>
              <a:t>.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914400" y="565835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Se registrar con un </a:t>
            </a:r>
            <a:r>
              <a:rPr lang="es-ES" dirty="0" err="1" smtClean="0">
                <a:solidFill>
                  <a:srgbClr val="7030A0"/>
                </a:solidFill>
              </a:rPr>
              <a:t>nSidecard</a:t>
            </a:r>
            <a:r>
              <a:rPr lang="es-ES" dirty="0" smtClean="0">
                <a:solidFill>
                  <a:srgbClr val="7030A0"/>
                </a:solidFill>
              </a:rPr>
              <a:t>, en un </a:t>
            </a:r>
            <a:r>
              <a:rPr lang="es-ES" dirty="0" err="1" smtClean="0">
                <a:solidFill>
                  <a:srgbClr val="7030A0"/>
                </a:solidFill>
              </a:rPr>
              <a:t>Pod</a:t>
            </a:r>
            <a:r>
              <a:rPr lang="es-ES" dirty="0" smtClean="0">
                <a:solidFill>
                  <a:srgbClr val="7030A0"/>
                </a:solidFill>
              </a:rPr>
              <a:t>, ese </a:t>
            </a:r>
            <a:r>
              <a:rPr lang="es-ES" dirty="0" err="1" smtClean="0">
                <a:solidFill>
                  <a:srgbClr val="7030A0"/>
                </a:solidFill>
              </a:rPr>
              <a:t>side</a:t>
            </a:r>
            <a:r>
              <a:rPr lang="es-ES" dirty="0" smtClean="0">
                <a:solidFill>
                  <a:srgbClr val="7030A0"/>
                </a:solidFill>
              </a:rPr>
              <a:t> </a:t>
            </a:r>
            <a:r>
              <a:rPr lang="es-ES" dirty="0" err="1" smtClean="0">
                <a:solidFill>
                  <a:srgbClr val="7030A0"/>
                </a:solidFill>
              </a:rPr>
              <a:t>card</a:t>
            </a:r>
            <a:r>
              <a:rPr lang="es-ES" dirty="0" smtClean="0">
                <a:solidFill>
                  <a:srgbClr val="7030A0"/>
                </a:solidFill>
              </a:rPr>
              <a:t> es el que se registra.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32200" marR="5080" indent="-306197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Patrones de Acceso a Datos</a:t>
            </a:r>
            <a:r>
              <a:rPr sz="4400" spc="-75" dirty="0"/>
              <a:t> </a:t>
            </a:r>
            <a:r>
              <a:rPr sz="4400" dirty="0"/>
              <a:t>y  Estado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091439"/>
            <a:ext cx="12192000" cy="2674870"/>
            <a:chOff x="0" y="2091439"/>
            <a:chExt cx="12192000" cy="2674870"/>
          </a:xfrm>
        </p:grpSpPr>
        <p:sp>
          <p:nvSpPr>
            <p:cNvPr id="9" name="object 9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5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13 Rectángulo"/>
          <p:cNvSpPr/>
          <p:nvPr/>
        </p:nvSpPr>
        <p:spPr>
          <a:xfrm>
            <a:off x="4459097" y="2362200"/>
            <a:ext cx="91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Data-&gt;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6523" y="1528952"/>
            <a:ext cx="10237470" cy="3749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El </a:t>
            </a:r>
            <a:r>
              <a:rPr sz="2000" b="1" dirty="0">
                <a:latin typeface="Arial"/>
                <a:cs typeface="Arial"/>
              </a:rPr>
              <a:t>procesamiento de datos de estado y la gestión de estado son requisitos  esenciales </a:t>
            </a:r>
            <a:r>
              <a:rPr sz="2000" dirty="0">
                <a:latin typeface="Arial"/>
                <a:cs typeface="Arial"/>
              </a:rPr>
              <a:t>de una arquitectura de microservicios, no solo porque </a:t>
            </a:r>
            <a:r>
              <a:rPr sz="2000" b="1" dirty="0">
                <a:latin typeface="Arial"/>
                <a:cs typeface="Arial"/>
              </a:rPr>
              <a:t>un </a:t>
            </a:r>
            <a:r>
              <a:rPr sz="2000" b="1" spc="-5" dirty="0">
                <a:latin typeface="Arial"/>
                <a:cs typeface="Arial"/>
              </a:rPr>
              <a:t>microservicio  </a:t>
            </a:r>
            <a:r>
              <a:rPr sz="2000" b="1" dirty="0">
                <a:latin typeface="Arial"/>
                <a:cs typeface="Arial"/>
              </a:rPr>
              <a:t>necesita mantener su propio estado</a:t>
            </a:r>
            <a:r>
              <a:rPr sz="2000" dirty="0">
                <a:latin typeface="Arial"/>
                <a:cs typeface="Arial"/>
              </a:rPr>
              <a:t>, sino también porque </a:t>
            </a:r>
            <a:r>
              <a:rPr sz="2000" b="1" dirty="0">
                <a:latin typeface="Arial"/>
                <a:cs typeface="Arial"/>
              </a:rPr>
              <a:t>los datos de estado a  </a:t>
            </a:r>
            <a:r>
              <a:rPr sz="2000" b="1" spc="-5" dirty="0">
                <a:latin typeface="Arial"/>
                <a:cs typeface="Arial"/>
              </a:rPr>
              <a:t>través </a:t>
            </a:r>
            <a:r>
              <a:rPr sz="2000" b="1" dirty="0">
                <a:latin typeface="Arial"/>
                <a:cs typeface="Arial"/>
              </a:rPr>
              <a:t>de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dirty="0">
                <a:latin typeface="Arial"/>
                <a:cs typeface="Arial"/>
              </a:rPr>
              <a:t>a menudo </a:t>
            </a:r>
            <a:r>
              <a:rPr sz="2000" b="1" dirty="0">
                <a:latin typeface="Arial"/>
                <a:cs typeface="Arial"/>
              </a:rPr>
              <a:t>necesitan sincronización en tiempo de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ejecución.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Arial"/>
              <a:cs typeface="Arial"/>
            </a:endParaRPr>
          </a:p>
          <a:p>
            <a:pPr marL="54991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Se cubren los siguientes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patrones: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713105" indent="-163830">
              <a:lnSpc>
                <a:spcPct val="100000"/>
              </a:lnSpc>
              <a:buFont typeface="Arial"/>
              <a:buChar char="•"/>
              <a:tabLst>
                <a:tab pos="71374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Shared Isolated</a:t>
            </a:r>
            <a:r>
              <a:rPr sz="2000" b="1" spc="-5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Database</a:t>
            </a:r>
            <a:endParaRPr sz="2000">
              <a:latin typeface="Arial"/>
              <a:cs typeface="Arial"/>
            </a:endParaRPr>
          </a:p>
          <a:p>
            <a:pPr marL="713105" indent="-163830">
              <a:lnSpc>
                <a:spcPct val="100000"/>
              </a:lnSpc>
              <a:buFont typeface="Arial"/>
              <a:buChar char="•"/>
              <a:tabLst>
                <a:tab pos="71374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Pre-Defined Data</a:t>
            </a:r>
            <a:r>
              <a:rPr sz="2000" b="1" spc="-6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View</a:t>
            </a:r>
            <a:endParaRPr sz="2000">
              <a:latin typeface="Arial"/>
              <a:cs typeface="Arial"/>
            </a:endParaRPr>
          </a:p>
          <a:p>
            <a:pPr marL="713105" indent="-163830">
              <a:lnSpc>
                <a:spcPct val="100000"/>
              </a:lnSpc>
              <a:buFont typeface="Arial"/>
              <a:buChar char="•"/>
              <a:tabLst>
                <a:tab pos="713740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Synchronized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Cross-Instance</a:t>
            </a:r>
            <a:r>
              <a:rPr sz="2000" b="1" spc="-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Events</a:t>
            </a:r>
            <a:endParaRPr sz="2000">
              <a:latin typeface="Arial"/>
              <a:cs typeface="Arial"/>
            </a:endParaRPr>
          </a:p>
          <a:p>
            <a:pPr marL="713105" indent="-16383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1374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Centralized Isolated State</a:t>
            </a:r>
            <a:r>
              <a:rPr sz="2000" b="1" spc="-1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Database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982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Shared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Isolated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spc="5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531110"/>
            <a:ext cx="1027366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a microservice gain efficient data  access to a shared database when  implementing a dedicated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copy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of the  shared database is not</a:t>
            </a:r>
            <a:r>
              <a:rPr sz="4000" b="1" i="1" spc="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possible?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782984" y="5071521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El ideal es que cada </a:t>
            </a:r>
            <a:r>
              <a:rPr lang="es-ES" dirty="0" err="1" smtClean="0">
                <a:solidFill>
                  <a:srgbClr val="7030A0"/>
                </a:solidFill>
              </a:rPr>
              <a:t>microservicio</a:t>
            </a:r>
            <a:r>
              <a:rPr lang="es-ES" dirty="0" smtClean="0">
                <a:solidFill>
                  <a:srgbClr val="7030A0"/>
                </a:solidFill>
              </a:rPr>
              <a:t> tenga su propia ”</a:t>
            </a:r>
            <a:r>
              <a:rPr lang="es-ES" dirty="0" err="1" smtClean="0">
                <a:solidFill>
                  <a:srgbClr val="7030A0"/>
                </a:solidFill>
              </a:rPr>
              <a:t>bd</a:t>
            </a:r>
            <a:r>
              <a:rPr lang="es-ES" dirty="0" smtClean="0">
                <a:solidFill>
                  <a:srgbClr val="7030A0"/>
                </a:solidFill>
              </a:rPr>
              <a:t>” para su </a:t>
            </a:r>
            <a:r>
              <a:rPr lang="es-ES" dirty="0" err="1" smtClean="0">
                <a:solidFill>
                  <a:srgbClr val="7030A0"/>
                </a:solidFill>
              </a:rPr>
              <a:t>autonomia</a:t>
            </a:r>
            <a:r>
              <a:rPr lang="es-ES" dirty="0" smtClean="0">
                <a:solidFill>
                  <a:srgbClr val="7030A0"/>
                </a:solidFill>
              </a:rPr>
              <a:t>, Qué pasa si hay una limitante que no le permita esto, y necesita acceder a una base de datos compartida, con otros MS y consumidores.</a:t>
            </a:r>
            <a:endParaRPr lang="es-CO" dirty="0">
              <a:solidFill>
                <a:srgbClr val="7030A0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787704" y="5939228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7030A0"/>
                </a:solidFill>
              </a:rPr>
              <a:t>No se puede garantizar el correcto funcionamiento y tiempo de respuesta</a:t>
            </a:r>
            <a:endParaRPr lang="es-CO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982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Shared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Isolated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b="0" spc="5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9374505" cy="4907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gain efficient data access to a shared database</a:t>
            </a:r>
            <a:r>
              <a:rPr sz="2000" b="1" i="1" spc="-2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when  implementing a dedicated copy of the shared database is not</a:t>
            </a:r>
            <a:r>
              <a:rPr sz="2000" b="1" i="1" spc="-18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possible?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"/>
              <a:cs typeface="Arial"/>
            </a:endParaRPr>
          </a:p>
          <a:p>
            <a:pPr marL="113664" marR="322453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Hay situaciones </a:t>
            </a:r>
            <a:r>
              <a:rPr sz="2000" b="1" dirty="0">
                <a:latin typeface="Arial"/>
                <a:cs typeface="Arial"/>
              </a:rPr>
              <a:t>que pueden impedir la aplicación  del patrón de </a:t>
            </a:r>
            <a:r>
              <a:rPr sz="2000" b="1" spc="-5" dirty="0">
                <a:latin typeface="Arial"/>
                <a:cs typeface="Arial"/>
              </a:rPr>
              <a:t>“Dedicated Microservice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Database”.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13664" marR="3315335">
              <a:lnSpc>
                <a:spcPct val="100000"/>
              </a:lnSpc>
              <a:spcBef>
                <a:spcPts val="1280"/>
              </a:spcBef>
            </a:pPr>
            <a:r>
              <a:rPr sz="2000" dirty="0">
                <a:latin typeface="Arial"/>
                <a:cs typeface="Arial"/>
              </a:rPr>
              <a:t>Por ejemplo, </a:t>
            </a:r>
            <a:r>
              <a:rPr sz="2000" b="1" dirty="0">
                <a:latin typeface="Arial"/>
                <a:cs typeface="Arial"/>
              </a:rPr>
              <a:t>por problemas de seguridad,  limitaciones de replicación, políticas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regulatorias  de datos o limitaciones resultantes de la  plataforma legada de la base de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datos.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13664" marR="310324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Esto puede </a:t>
            </a:r>
            <a:r>
              <a:rPr sz="2000" b="1" dirty="0">
                <a:latin typeface="Arial"/>
                <a:cs typeface="Arial"/>
              </a:rPr>
              <a:t>causar problemas de rendimiento y  fiabilidad debido a las fluctuaciones de uso de la  base de datos, además de incrementar el riesgo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  condiciones de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falla.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427723" y="2091439"/>
            <a:ext cx="4513580" cy="3104515"/>
            <a:chOff x="6427723" y="2091439"/>
            <a:chExt cx="4513580" cy="3104515"/>
          </a:xfrm>
        </p:grpSpPr>
        <p:sp>
          <p:nvSpPr>
            <p:cNvPr id="15" name="object 15"/>
            <p:cNvSpPr/>
            <p:nvPr/>
          </p:nvSpPr>
          <p:spPr>
            <a:xfrm>
              <a:off x="7222235" y="3121074"/>
              <a:ext cx="3718559" cy="20743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824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Shared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Isolated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b="0" spc="5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42974" y="3031168"/>
            <a:ext cx="3945684" cy="2718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9374505" cy="456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gain efficient data access to a shared database</a:t>
            </a:r>
            <a:r>
              <a:rPr sz="2000" b="1" i="1" spc="-2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when  implementing a dedicated copy of the shared database is not</a:t>
            </a:r>
            <a:r>
              <a:rPr sz="2000" b="1" i="1" spc="-18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possible?</a:t>
            </a:r>
            <a:endParaRPr sz="2000">
              <a:latin typeface="Arial"/>
              <a:cs typeface="Arial"/>
            </a:endParaRPr>
          </a:p>
          <a:p>
            <a:pPr marL="96520" marR="2945130">
              <a:lnSpc>
                <a:spcPct val="100000"/>
              </a:lnSpc>
              <a:spcBef>
                <a:spcPts val="1764"/>
              </a:spcBef>
            </a:pPr>
            <a:r>
              <a:rPr sz="1800" spc="-5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base de datos se despliega en su </a:t>
            </a:r>
            <a:r>
              <a:rPr sz="1800" b="1" dirty="0">
                <a:latin typeface="Arial"/>
                <a:cs typeface="Arial"/>
              </a:rPr>
              <a:t>propio contenedor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spc="-10" dirty="0">
                <a:latin typeface="Arial"/>
                <a:cs typeface="Arial"/>
              </a:rPr>
              <a:t>lo  </a:t>
            </a:r>
            <a:r>
              <a:rPr sz="1800" spc="-5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le permite escalamiento y administración  independientemente </a:t>
            </a:r>
            <a:r>
              <a:rPr sz="1800" spc="-5" dirty="0">
                <a:latin typeface="Arial"/>
                <a:cs typeface="Arial"/>
              </a:rPr>
              <a:t>de los microservicios o </a:t>
            </a:r>
            <a:r>
              <a:rPr sz="1800" b="1" spc="-5" dirty="0">
                <a:latin typeface="Arial"/>
                <a:cs typeface="Arial"/>
              </a:rPr>
              <a:t>cualquier </a:t>
            </a:r>
            <a:r>
              <a:rPr sz="1800" b="1" dirty="0">
                <a:latin typeface="Arial"/>
                <a:cs typeface="Arial"/>
              </a:rPr>
              <a:t>otro  </a:t>
            </a:r>
            <a:r>
              <a:rPr sz="1800" b="1" spc="-5" dirty="0">
                <a:latin typeface="Arial"/>
                <a:cs typeface="Arial"/>
              </a:rPr>
              <a:t>programa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consumidor.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Arial"/>
              <a:cs typeface="Arial"/>
            </a:endParaRPr>
          </a:p>
          <a:p>
            <a:pPr marL="96520" marR="303403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La base de datos compartida se implementa </a:t>
            </a:r>
            <a:r>
              <a:rPr sz="1800" b="1" spc="-10" dirty="0">
                <a:latin typeface="Arial"/>
                <a:cs typeface="Arial"/>
              </a:rPr>
              <a:t>en su </a:t>
            </a:r>
            <a:r>
              <a:rPr sz="1800" b="1" dirty="0">
                <a:latin typeface="Arial"/>
                <a:cs typeface="Arial"/>
              </a:rPr>
              <a:t>propio  contenedor </a:t>
            </a:r>
            <a:r>
              <a:rPr sz="1800" b="1" spc="-5" dirty="0">
                <a:latin typeface="Arial"/>
                <a:cs typeface="Arial"/>
              </a:rPr>
              <a:t>y se encapsula mediante una </a:t>
            </a:r>
            <a:r>
              <a:rPr sz="1800" b="1" spc="-20" dirty="0">
                <a:latin typeface="Arial"/>
                <a:cs typeface="Arial"/>
              </a:rPr>
              <a:t>API </a:t>
            </a:r>
            <a:r>
              <a:rPr sz="1800" spc="-5" dirty="0">
                <a:latin typeface="Arial"/>
                <a:cs typeface="Arial"/>
              </a:rPr>
              <a:t>de servicio  que proporciona </a:t>
            </a:r>
            <a:r>
              <a:rPr sz="1800" b="1" dirty="0">
                <a:latin typeface="Arial"/>
                <a:cs typeface="Arial"/>
              </a:rPr>
              <a:t>funciones </a:t>
            </a:r>
            <a:r>
              <a:rPr sz="1800" b="1" spc="-5" dirty="0">
                <a:latin typeface="Arial"/>
                <a:cs typeface="Arial"/>
              </a:rPr>
              <a:t>genéricas de acceso a  datos(CRUD).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Arial"/>
              <a:cs typeface="Arial"/>
            </a:endParaRPr>
          </a:p>
          <a:p>
            <a:pPr marL="96520" marR="290703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Al aplicar </a:t>
            </a:r>
            <a:r>
              <a:rPr sz="1800" dirty="0">
                <a:latin typeface="Arial"/>
                <a:cs typeface="Arial"/>
              </a:rPr>
              <a:t>este </a:t>
            </a:r>
            <a:r>
              <a:rPr sz="1800" spc="-5" dirty="0">
                <a:latin typeface="Arial"/>
                <a:cs typeface="Arial"/>
              </a:rPr>
              <a:t>patrón,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debe </a:t>
            </a:r>
            <a:r>
              <a:rPr sz="1800" b="1" spc="-5" dirty="0">
                <a:latin typeface="Arial"/>
                <a:cs typeface="Arial"/>
              </a:rPr>
              <a:t>asegurar </a:t>
            </a:r>
            <a:r>
              <a:rPr sz="1800" b="1" dirty="0">
                <a:latin typeface="Arial"/>
                <a:cs typeface="Arial"/>
              </a:rPr>
              <a:t>que la </a:t>
            </a:r>
            <a:r>
              <a:rPr sz="1800" b="1" spc="-5" dirty="0">
                <a:latin typeface="Arial"/>
                <a:cs typeface="Arial"/>
              </a:rPr>
              <a:t>base </a:t>
            </a:r>
            <a:r>
              <a:rPr sz="1800" b="1" dirty="0">
                <a:latin typeface="Arial"/>
                <a:cs typeface="Arial"/>
              </a:rPr>
              <a:t>de  datos </a:t>
            </a:r>
            <a:r>
              <a:rPr sz="1800" b="1" spc="-5" dirty="0">
                <a:latin typeface="Arial"/>
                <a:cs typeface="Arial"/>
              </a:rPr>
              <a:t>esté expuesta </a:t>
            </a:r>
            <a:r>
              <a:rPr sz="1800" b="1" dirty="0">
                <a:latin typeface="Arial"/>
                <a:cs typeface="Arial"/>
              </a:rPr>
              <a:t>como un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dirty="0">
                <a:latin typeface="Arial"/>
                <a:cs typeface="Arial"/>
              </a:rPr>
              <a:t>independiente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que  no es propiedad de ninguna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solución.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824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Shared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Isolated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b="0" spc="5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42974" y="3031168"/>
            <a:ext cx="3945684" cy="2718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9374505" cy="4975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gain efficient data access to a shared database</a:t>
            </a:r>
            <a:r>
              <a:rPr sz="2000" b="1" i="1" spc="-2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when  implementing a dedicated copy of the shared database is not</a:t>
            </a:r>
            <a:r>
              <a:rPr sz="2000" b="1" i="1" spc="-18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possible?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>
              <a:latin typeface="Arial"/>
              <a:cs typeface="Arial"/>
            </a:endParaRPr>
          </a:p>
          <a:p>
            <a:pPr marL="73025" marR="296672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El aislamiento </a:t>
            </a:r>
            <a:r>
              <a:rPr sz="1700" b="1" spc="-5" dirty="0">
                <a:latin typeface="Arial"/>
                <a:cs typeface="Arial"/>
              </a:rPr>
              <a:t>lógico </a:t>
            </a:r>
            <a:r>
              <a:rPr sz="1700" b="1" dirty="0">
                <a:latin typeface="Arial"/>
                <a:cs typeface="Arial"/>
              </a:rPr>
              <a:t>de </a:t>
            </a:r>
            <a:r>
              <a:rPr sz="1700" b="1" spc="-5" dirty="0">
                <a:latin typeface="Arial"/>
                <a:cs typeface="Arial"/>
              </a:rPr>
              <a:t>las </a:t>
            </a:r>
            <a:r>
              <a:rPr sz="1700" b="1" dirty="0">
                <a:latin typeface="Arial"/>
                <a:cs typeface="Arial"/>
              </a:rPr>
              <a:t>tablas de base de datos podría ser  necesario para </a:t>
            </a:r>
            <a:r>
              <a:rPr sz="1700" b="1" spc="-5" dirty="0">
                <a:latin typeface="Arial"/>
                <a:cs typeface="Arial"/>
              </a:rPr>
              <a:t>aislar </a:t>
            </a:r>
            <a:r>
              <a:rPr sz="1700" b="1" dirty="0">
                <a:latin typeface="Arial"/>
                <a:cs typeface="Arial"/>
              </a:rPr>
              <a:t>el acceso a </a:t>
            </a:r>
            <a:r>
              <a:rPr sz="1700" b="1" spc="-5" dirty="0">
                <a:latin typeface="Arial"/>
                <a:cs typeface="Arial"/>
              </a:rPr>
              <a:t>los </a:t>
            </a:r>
            <a:r>
              <a:rPr sz="1700" b="1" dirty="0">
                <a:latin typeface="Arial"/>
                <a:cs typeface="Arial"/>
              </a:rPr>
              <a:t>datos para  </a:t>
            </a:r>
            <a:r>
              <a:rPr sz="1700" b="1" spc="-5" dirty="0">
                <a:latin typeface="Arial"/>
                <a:cs typeface="Arial"/>
              </a:rPr>
              <a:t>microservicios </a:t>
            </a:r>
            <a:r>
              <a:rPr sz="1700" b="1" dirty="0">
                <a:latin typeface="Arial"/>
                <a:cs typeface="Arial"/>
              </a:rPr>
              <a:t>en </a:t>
            </a:r>
            <a:r>
              <a:rPr sz="1700" b="1" spc="-5" dirty="0">
                <a:latin typeface="Arial"/>
                <a:cs typeface="Arial"/>
              </a:rPr>
              <a:t>función </a:t>
            </a:r>
            <a:r>
              <a:rPr sz="1700" b="1" dirty="0">
                <a:latin typeface="Arial"/>
                <a:cs typeface="Arial"/>
              </a:rPr>
              <a:t>de </a:t>
            </a:r>
            <a:r>
              <a:rPr sz="1700" b="1" spc="-10" dirty="0">
                <a:latin typeface="Arial"/>
                <a:cs typeface="Arial"/>
              </a:rPr>
              <a:t>niveles </a:t>
            </a:r>
            <a:r>
              <a:rPr sz="1700" b="1" dirty="0">
                <a:latin typeface="Arial"/>
                <a:cs typeface="Arial"/>
              </a:rPr>
              <a:t>de seguridad  requeridos.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Arial"/>
              <a:cs typeface="Arial"/>
            </a:endParaRPr>
          </a:p>
          <a:p>
            <a:pPr marL="73025" marR="2964815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Para </a:t>
            </a:r>
            <a:r>
              <a:rPr sz="1700" b="1" dirty="0">
                <a:latin typeface="Arial"/>
                <a:cs typeface="Arial"/>
              </a:rPr>
              <a:t>soportar requisitos de </a:t>
            </a:r>
            <a:r>
              <a:rPr sz="1700" b="1" spc="-5" dirty="0">
                <a:latin typeface="Arial"/>
                <a:cs typeface="Arial"/>
              </a:rPr>
              <a:t>alta </a:t>
            </a:r>
            <a:r>
              <a:rPr sz="1700" b="1" dirty="0">
                <a:latin typeface="Arial"/>
                <a:cs typeface="Arial"/>
              </a:rPr>
              <a:t>escalabilidad</a:t>
            </a:r>
            <a:r>
              <a:rPr sz="1700" dirty="0">
                <a:latin typeface="Arial"/>
                <a:cs typeface="Arial"/>
              </a:rPr>
              <a:t>, el patrón de  “</a:t>
            </a:r>
            <a:r>
              <a:rPr sz="1700" b="1" dirty="0">
                <a:latin typeface="Arial"/>
                <a:cs typeface="Arial"/>
              </a:rPr>
              <a:t>Leader Node Election</a:t>
            </a:r>
            <a:r>
              <a:rPr sz="1700" dirty="0">
                <a:latin typeface="Arial"/>
                <a:cs typeface="Arial"/>
              </a:rPr>
              <a:t>” se </a:t>
            </a:r>
            <a:r>
              <a:rPr sz="1700" spc="-5" dirty="0">
                <a:latin typeface="Arial"/>
                <a:cs typeface="Arial"/>
              </a:rPr>
              <a:t>puede </a:t>
            </a:r>
            <a:r>
              <a:rPr sz="1700" dirty="0">
                <a:latin typeface="Arial"/>
                <a:cs typeface="Arial"/>
              </a:rPr>
              <a:t>aplicar </a:t>
            </a:r>
            <a:r>
              <a:rPr sz="1700" spc="-5" dirty="0">
                <a:latin typeface="Arial"/>
                <a:cs typeface="Arial"/>
              </a:rPr>
              <a:t>en </a:t>
            </a:r>
            <a:r>
              <a:rPr sz="1700" spc="-10" dirty="0">
                <a:latin typeface="Arial"/>
                <a:cs typeface="Arial"/>
              </a:rPr>
              <a:t>apoyo </a:t>
            </a:r>
            <a:r>
              <a:rPr sz="1700" spc="-5" dirty="0">
                <a:latin typeface="Arial"/>
                <a:cs typeface="Arial"/>
              </a:rPr>
              <a:t>de un </a:t>
            </a:r>
            <a:r>
              <a:rPr sz="1700" dirty="0">
                <a:latin typeface="Arial"/>
                <a:cs typeface="Arial"/>
              </a:rPr>
              <a:t>modelo  “</a:t>
            </a:r>
            <a:r>
              <a:rPr sz="1700" b="1" dirty="0">
                <a:latin typeface="Arial"/>
                <a:cs typeface="Arial"/>
              </a:rPr>
              <a:t>Master-Less</a:t>
            </a:r>
            <a:r>
              <a:rPr sz="1700" dirty="0">
                <a:latin typeface="Arial"/>
                <a:cs typeface="Arial"/>
              </a:rPr>
              <a:t>”, en el que </a:t>
            </a:r>
            <a:r>
              <a:rPr sz="1700" b="1" dirty="0">
                <a:latin typeface="Arial"/>
                <a:cs typeface="Arial"/>
              </a:rPr>
              <a:t>se </a:t>
            </a:r>
            <a:r>
              <a:rPr sz="1700" b="1" spc="-5" dirty="0">
                <a:latin typeface="Arial"/>
                <a:cs typeface="Arial"/>
              </a:rPr>
              <a:t>utilizan múltiples </a:t>
            </a:r>
            <a:r>
              <a:rPr sz="1700" b="1" dirty="0">
                <a:latin typeface="Arial"/>
                <a:cs typeface="Arial"/>
              </a:rPr>
              <a:t>instancias del  mismo </a:t>
            </a:r>
            <a:r>
              <a:rPr sz="1700" b="1" spc="-10" dirty="0">
                <a:latin typeface="Arial"/>
                <a:cs typeface="Arial"/>
              </a:rPr>
              <a:t>servicio </a:t>
            </a:r>
            <a:r>
              <a:rPr sz="1700" b="1" dirty="0">
                <a:latin typeface="Arial"/>
                <a:cs typeface="Arial"/>
              </a:rPr>
              <a:t>para atender </a:t>
            </a:r>
            <a:r>
              <a:rPr sz="1700" b="1" spc="-5" dirty="0">
                <a:latin typeface="Arial"/>
                <a:cs typeface="Arial"/>
              </a:rPr>
              <a:t>solicitudes, </a:t>
            </a:r>
            <a:r>
              <a:rPr sz="1700" b="1" dirty="0">
                <a:latin typeface="Arial"/>
                <a:cs typeface="Arial"/>
              </a:rPr>
              <a:t>pero ninguno de  </a:t>
            </a:r>
            <a:r>
              <a:rPr sz="1700" b="1" spc="-5" dirty="0">
                <a:latin typeface="Arial"/>
                <a:cs typeface="Arial"/>
              </a:rPr>
              <a:t>ellos tiene </a:t>
            </a:r>
            <a:r>
              <a:rPr sz="1700" b="1" dirty="0">
                <a:latin typeface="Arial"/>
                <a:cs typeface="Arial"/>
              </a:rPr>
              <a:t>el papel de</a:t>
            </a:r>
            <a:r>
              <a:rPr sz="1700" b="1" spc="2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maestro.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latin typeface="Arial"/>
              <a:cs typeface="Arial"/>
            </a:endParaRPr>
          </a:p>
          <a:p>
            <a:pPr marL="73025" marR="353822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En algunos modelos de despligue,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dirty="0">
                <a:latin typeface="Arial"/>
                <a:cs typeface="Arial"/>
              </a:rPr>
              <a:t>base de datos puede  depender de una fuente externa de autenticación para  administrar los requisitos de acceso de diferentes  </a:t>
            </a:r>
            <a:r>
              <a:rPr sz="1700" b="1" spc="-5" dirty="0">
                <a:latin typeface="Arial"/>
                <a:cs typeface="Arial"/>
              </a:rPr>
              <a:t>microservicios.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6018311" y="5827367"/>
            <a:ext cx="5070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 smtClean="0">
                <a:solidFill>
                  <a:srgbClr val="7030A0"/>
                </a:solidFill>
              </a:rPr>
              <a:t>Ailamiento</a:t>
            </a:r>
            <a:r>
              <a:rPr lang="es-ES" sz="1200" dirty="0" smtClean="0">
                <a:solidFill>
                  <a:srgbClr val="7030A0"/>
                </a:solidFill>
              </a:rPr>
              <a:t> de base de datos y darle </a:t>
            </a:r>
            <a:r>
              <a:rPr lang="es-ES" sz="1200" dirty="0" err="1" smtClean="0">
                <a:solidFill>
                  <a:srgbClr val="7030A0"/>
                </a:solidFill>
              </a:rPr>
              <a:t>escalabilida</a:t>
            </a:r>
            <a:r>
              <a:rPr lang="es-ES" sz="1200" dirty="0" smtClean="0">
                <a:solidFill>
                  <a:srgbClr val="7030A0"/>
                </a:solidFill>
              </a:rPr>
              <a:t> -&gt; </a:t>
            </a:r>
            <a:r>
              <a:rPr lang="es-ES" sz="1200" dirty="0" err="1" smtClean="0">
                <a:solidFill>
                  <a:srgbClr val="7030A0"/>
                </a:solidFill>
              </a:rPr>
              <a:t>Contenizar</a:t>
            </a:r>
            <a:r>
              <a:rPr lang="es-ES" sz="1200" dirty="0" smtClean="0">
                <a:solidFill>
                  <a:srgbClr val="7030A0"/>
                </a:solidFill>
              </a:rPr>
              <a:t>, Evitar accesos directos a la </a:t>
            </a:r>
            <a:r>
              <a:rPr lang="es-ES" sz="1200" dirty="0" err="1" smtClean="0">
                <a:solidFill>
                  <a:srgbClr val="7030A0"/>
                </a:solidFill>
              </a:rPr>
              <a:t>bd</a:t>
            </a:r>
            <a:r>
              <a:rPr lang="es-ES" sz="1200" dirty="0" smtClean="0">
                <a:solidFill>
                  <a:srgbClr val="7030A0"/>
                </a:solidFill>
              </a:rPr>
              <a:t>, exponer un API, para garantizar que los consumidores  pasan a través de este. </a:t>
            </a:r>
            <a:r>
              <a:rPr lang="es-ES" sz="1200" dirty="0" err="1" smtClean="0">
                <a:solidFill>
                  <a:srgbClr val="7030A0"/>
                </a:solidFill>
              </a:rPr>
              <a:t>Patron</a:t>
            </a:r>
            <a:r>
              <a:rPr lang="es-ES" sz="1200" dirty="0" smtClean="0">
                <a:solidFill>
                  <a:srgbClr val="7030A0"/>
                </a:solidFill>
              </a:rPr>
              <a:t> complejo de implementar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10142855" y="4221078"/>
            <a:ext cx="18008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 smtClean="0">
                <a:solidFill>
                  <a:srgbClr val="7030A0"/>
                </a:solidFill>
              </a:rPr>
              <a:t>MasterLess</a:t>
            </a:r>
            <a:r>
              <a:rPr lang="es-ES" sz="1200" dirty="0" smtClean="0">
                <a:solidFill>
                  <a:srgbClr val="7030A0"/>
                </a:solidFill>
              </a:rPr>
              <a:t>: Las diferentes instancias de la </a:t>
            </a:r>
            <a:r>
              <a:rPr lang="es-ES" sz="1200" dirty="0" err="1" smtClean="0">
                <a:solidFill>
                  <a:srgbClr val="7030A0"/>
                </a:solidFill>
              </a:rPr>
              <a:t>bd</a:t>
            </a:r>
            <a:r>
              <a:rPr lang="es-ES" sz="1200" dirty="0" smtClean="0">
                <a:solidFill>
                  <a:srgbClr val="7030A0"/>
                </a:solidFill>
              </a:rPr>
              <a:t>, ninguna es maestra, </a:t>
            </a:r>
            <a:r>
              <a:rPr lang="es-ES" sz="1200" dirty="0" err="1" smtClean="0">
                <a:solidFill>
                  <a:srgbClr val="7030A0"/>
                </a:solidFill>
              </a:rPr>
              <a:t>desafio</a:t>
            </a:r>
            <a:r>
              <a:rPr lang="es-ES" sz="1200" dirty="0" smtClean="0">
                <a:solidFill>
                  <a:srgbClr val="7030A0"/>
                </a:solidFill>
              </a:rPr>
              <a:t>: Coordinar la escritura de estas instancias, para que una a la vez pueda hacer el </a:t>
            </a:r>
            <a:r>
              <a:rPr lang="es-ES" sz="1200" dirty="0" err="1" smtClean="0">
                <a:solidFill>
                  <a:srgbClr val="7030A0"/>
                </a:solidFill>
              </a:rPr>
              <a:t>write</a:t>
            </a:r>
            <a:r>
              <a:rPr lang="es-ES" sz="1200" dirty="0" smtClean="0">
                <a:solidFill>
                  <a:srgbClr val="7030A0"/>
                </a:solidFill>
              </a:rPr>
              <a:t>.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69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485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Pre-Defined Data View -</a:t>
            </a:r>
            <a:r>
              <a:rPr sz="2800" spc="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835910"/>
            <a:ext cx="987552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data collected at runtime from  multiple sources be efficiently presented  into a pre-determined report</a:t>
            </a:r>
            <a:r>
              <a:rPr sz="4000" b="1" i="1" spc="4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format?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990600" y="5226870"/>
            <a:ext cx="5070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 smtClean="0">
                <a:solidFill>
                  <a:srgbClr val="7030A0"/>
                </a:solidFill>
              </a:rPr>
              <a:t>Microservicio</a:t>
            </a:r>
            <a:r>
              <a:rPr lang="es-ES" sz="1200" dirty="0" smtClean="0">
                <a:solidFill>
                  <a:srgbClr val="7030A0"/>
                </a:solidFill>
              </a:rPr>
              <a:t> que consulta otros microservicios y realiza los cálculos necesarios para mostrar los datos y que tanto tiene q estar </a:t>
            </a:r>
            <a:r>
              <a:rPr lang="es-ES" sz="1200" dirty="0" err="1" smtClean="0">
                <a:solidFill>
                  <a:srgbClr val="7030A0"/>
                </a:solidFill>
              </a:rPr>
              <a:t>procesandolo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1920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Dedicated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b="0" spc="9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33355" cy="3466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have access to required data without having to compete</a:t>
            </a:r>
            <a:r>
              <a:rPr sz="2000" b="1" i="1" spc="-2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with  other microservices or consumer</a:t>
            </a:r>
            <a:r>
              <a:rPr sz="2000" b="1" i="1" spc="-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programs?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Arial"/>
              <a:cs typeface="Arial"/>
            </a:endParaRPr>
          </a:p>
          <a:p>
            <a:pPr marL="93345" marR="59944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Si </a:t>
            </a:r>
            <a:r>
              <a:rPr sz="2000" b="1" dirty="0">
                <a:latin typeface="Arial"/>
                <a:cs typeface="Arial"/>
              </a:rPr>
              <a:t>se requiere que un </a:t>
            </a:r>
            <a:r>
              <a:rPr sz="2000" b="1" spc="-5" dirty="0">
                <a:latin typeface="Arial"/>
                <a:cs typeface="Arial"/>
              </a:rPr>
              <a:t>microservicio </a:t>
            </a:r>
            <a:r>
              <a:rPr sz="2000" b="1" dirty="0">
                <a:latin typeface="Arial"/>
                <a:cs typeface="Arial"/>
              </a:rPr>
              <a:t>acceda a una base de datos compartida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por  otros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o programas </a:t>
            </a:r>
            <a:r>
              <a:rPr sz="2000" dirty="0">
                <a:latin typeface="Arial"/>
                <a:cs typeface="Arial"/>
              </a:rPr>
              <a:t>es posible </a:t>
            </a:r>
            <a:r>
              <a:rPr sz="2000" b="1" dirty="0">
                <a:latin typeface="Arial"/>
                <a:cs typeface="Arial"/>
              </a:rPr>
              <a:t>que no pueda </a:t>
            </a:r>
            <a:r>
              <a:rPr sz="2000" b="1" spc="-5" dirty="0">
                <a:latin typeface="Arial"/>
                <a:cs typeface="Arial"/>
              </a:rPr>
              <a:t>cumplir </a:t>
            </a:r>
            <a:r>
              <a:rPr sz="2000" b="1" dirty="0">
                <a:latin typeface="Arial"/>
                <a:cs typeface="Arial"/>
              </a:rPr>
              <a:t>con sus  requisitos de rendimiento o </a:t>
            </a:r>
            <a:r>
              <a:rPr sz="2000" b="1" spc="-5" dirty="0">
                <a:latin typeface="Arial"/>
                <a:cs typeface="Arial"/>
              </a:rPr>
              <a:t>fiabilidad </a:t>
            </a:r>
            <a:r>
              <a:rPr sz="2000" dirty="0">
                <a:latin typeface="Arial"/>
                <a:cs typeface="Arial"/>
              </a:rPr>
              <a:t>debido a que no es posible predecir el  comportamiento de la base de datos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compartida.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Arial"/>
              <a:cs typeface="Arial"/>
            </a:endParaRPr>
          </a:p>
          <a:p>
            <a:pPr marL="93345" marR="47244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Los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son idealmente definidos con un bajo acoplamiento para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que  puedan diseñarse, desarrollarse, implementarse, actualizarse, mantenerse y  ampliarse independientemente uno del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otro.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485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Pre-Defined Data View -</a:t>
            </a:r>
            <a:r>
              <a:rPr sz="2800" b="0" spc="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35449" y="2365576"/>
            <a:ext cx="2989412" cy="36814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494645" cy="5041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data collected at runtime from multiple sources be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efficiently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presented into</a:t>
            </a:r>
            <a:r>
              <a:rPr sz="2000" b="1" i="1" spc="-2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pre-determined report</a:t>
            </a:r>
            <a:r>
              <a:rPr sz="2000" b="1" i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format?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Arial"/>
              <a:cs typeface="Arial"/>
            </a:endParaRPr>
          </a:p>
          <a:p>
            <a:pPr marL="86360" marR="3554095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Cuando </a:t>
            </a:r>
            <a:r>
              <a:rPr sz="1500" spc="-5" dirty="0">
                <a:latin typeface="Arial"/>
                <a:cs typeface="Arial"/>
              </a:rPr>
              <a:t>se </a:t>
            </a:r>
            <a:r>
              <a:rPr sz="1500" b="1" spc="-5" dirty="0">
                <a:latin typeface="Arial"/>
                <a:cs typeface="Arial"/>
              </a:rPr>
              <a:t>almacenan datos de </a:t>
            </a:r>
            <a:r>
              <a:rPr sz="1500" b="1" dirty="0">
                <a:latin typeface="Arial"/>
                <a:cs typeface="Arial"/>
              </a:rPr>
              <a:t>diferentes fuentes</a:t>
            </a:r>
            <a:r>
              <a:rPr sz="1500" dirty="0">
                <a:latin typeface="Arial"/>
                <a:cs typeface="Arial"/>
              </a:rPr>
              <a:t>, </a:t>
            </a:r>
            <a:r>
              <a:rPr sz="1500" b="1" dirty="0">
                <a:latin typeface="Arial"/>
                <a:cs typeface="Arial"/>
              </a:rPr>
              <a:t>la </a:t>
            </a:r>
            <a:r>
              <a:rPr sz="1500" b="1" spc="-5" dirty="0">
                <a:latin typeface="Arial"/>
                <a:cs typeface="Arial"/>
              </a:rPr>
              <a:t>prioridad a menudo </a:t>
            </a:r>
            <a:r>
              <a:rPr sz="1500" b="1" dirty="0">
                <a:latin typeface="Arial"/>
                <a:cs typeface="Arial"/>
              </a:rPr>
              <a:t>se  </a:t>
            </a:r>
            <a:r>
              <a:rPr sz="1500" b="1" spc="-5" dirty="0">
                <a:latin typeface="Arial"/>
                <a:cs typeface="Arial"/>
              </a:rPr>
              <a:t>centra </a:t>
            </a:r>
            <a:r>
              <a:rPr sz="1500" b="1" dirty="0">
                <a:latin typeface="Arial"/>
                <a:cs typeface="Arial"/>
              </a:rPr>
              <a:t>en cómo </a:t>
            </a:r>
            <a:r>
              <a:rPr sz="1500" b="1" spc="-5" dirty="0">
                <a:latin typeface="Arial"/>
                <a:cs typeface="Arial"/>
              </a:rPr>
              <a:t>se almacenan </a:t>
            </a:r>
            <a:r>
              <a:rPr sz="1500" b="1" dirty="0">
                <a:latin typeface="Arial"/>
                <a:cs typeface="Arial"/>
              </a:rPr>
              <a:t>los </a:t>
            </a:r>
            <a:r>
              <a:rPr sz="1500" b="1" spc="-5" dirty="0">
                <a:latin typeface="Arial"/>
                <a:cs typeface="Arial"/>
              </a:rPr>
              <a:t>datos </a:t>
            </a:r>
            <a:r>
              <a:rPr sz="1500" b="1" dirty="0">
                <a:latin typeface="Arial"/>
                <a:cs typeface="Arial"/>
              </a:rPr>
              <a:t>en </a:t>
            </a:r>
            <a:r>
              <a:rPr sz="1500" b="1" spc="-5" dirty="0">
                <a:latin typeface="Arial"/>
                <a:cs typeface="Arial"/>
              </a:rPr>
              <a:t>lugar de cómo </a:t>
            </a:r>
            <a:r>
              <a:rPr sz="1500" b="1" dirty="0">
                <a:latin typeface="Arial"/>
                <a:cs typeface="Arial"/>
              </a:rPr>
              <a:t>será </a:t>
            </a:r>
            <a:r>
              <a:rPr sz="1500" b="1" spc="-5" dirty="0">
                <a:latin typeface="Arial"/>
                <a:cs typeface="Arial"/>
              </a:rPr>
              <a:t>necesario  </a:t>
            </a:r>
            <a:r>
              <a:rPr sz="1500" b="1" dirty="0">
                <a:latin typeface="Arial"/>
                <a:cs typeface="Arial"/>
              </a:rPr>
              <a:t>leerlos o</a:t>
            </a:r>
            <a:r>
              <a:rPr sz="1500" b="1" spc="-4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consultarlos.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 marL="86360" marR="3191510">
              <a:lnSpc>
                <a:spcPct val="100000"/>
              </a:lnSpc>
              <a:spcBef>
                <a:spcPts val="5"/>
              </a:spcBef>
            </a:pPr>
            <a:r>
              <a:rPr sz="1500" b="1" spc="-5" dirty="0">
                <a:latin typeface="Arial"/>
                <a:cs typeface="Arial"/>
              </a:rPr>
              <a:t>Junto con </a:t>
            </a:r>
            <a:r>
              <a:rPr sz="1500" b="1" dirty="0">
                <a:latin typeface="Arial"/>
                <a:cs typeface="Arial"/>
              </a:rPr>
              <a:t>el </a:t>
            </a:r>
            <a:r>
              <a:rPr sz="1500" b="1" spc="-5" dirty="0">
                <a:latin typeface="Arial"/>
                <a:cs typeface="Arial"/>
              </a:rPr>
              <a:t>hecho de que </a:t>
            </a:r>
            <a:r>
              <a:rPr sz="1500" b="1" dirty="0">
                <a:latin typeface="Arial"/>
                <a:cs typeface="Arial"/>
              </a:rPr>
              <a:t>los </a:t>
            </a:r>
            <a:r>
              <a:rPr sz="1500" b="1" spc="-5" dirty="0">
                <a:latin typeface="Arial"/>
                <a:cs typeface="Arial"/>
              </a:rPr>
              <a:t>datos pueden necesitar </a:t>
            </a:r>
            <a:r>
              <a:rPr sz="1500" b="1" dirty="0">
                <a:latin typeface="Arial"/>
                <a:cs typeface="Arial"/>
              </a:rPr>
              <a:t>recuperarse </a:t>
            </a:r>
            <a:r>
              <a:rPr sz="1500" b="1" spc="-5" dirty="0">
                <a:latin typeface="Arial"/>
                <a:cs typeface="Arial"/>
              </a:rPr>
              <a:t>de </a:t>
            </a:r>
            <a:r>
              <a:rPr sz="1500" b="1" dirty="0">
                <a:latin typeface="Arial"/>
                <a:cs typeface="Arial"/>
              </a:rPr>
              <a:t>múltiples  </a:t>
            </a:r>
            <a:r>
              <a:rPr sz="1500" b="1" spc="-5" dirty="0">
                <a:latin typeface="Arial"/>
                <a:cs typeface="Arial"/>
              </a:rPr>
              <a:t>bases de datos y </a:t>
            </a:r>
            <a:r>
              <a:rPr sz="1500" b="1" dirty="0">
                <a:latin typeface="Arial"/>
                <a:cs typeface="Arial"/>
              </a:rPr>
              <a:t>transformarse o </a:t>
            </a:r>
            <a:r>
              <a:rPr sz="1500" b="1" spc="-5" dirty="0">
                <a:latin typeface="Arial"/>
                <a:cs typeface="Arial"/>
              </a:rPr>
              <a:t>convertirse </a:t>
            </a:r>
            <a:r>
              <a:rPr sz="1500" b="1" dirty="0">
                <a:latin typeface="Arial"/>
                <a:cs typeface="Arial"/>
              </a:rPr>
              <a:t>en </a:t>
            </a:r>
            <a:r>
              <a:rPr sz="1500" b="1" spc="-5" dirty="0">
                <a:latin typeface="Arial"/>
                <a:cs typeface="Arial"/>
              </a:rPr>
              <a:t>tiempo de </a:t>
            </a:r>
            <a:r>
              <a:rPr sz="1500" b="1" dirty="0">
                <a:latin typeface="Arial"/>
                <a:cs typeface="Arial"/>
              </a:rPr>
              <a:t>ejecución</a:t>
            </a:r>
            <a:r>
              <a:rPr sz="1500" dirty="0">
                <a:latin typeface="Arial"/>
                <a:cs typeface="Arial"/>
              </a:rPr>
              <a:t>, </a:t>
            </a:r>
            <a:r>
              <a:rPr sz="1500" spc="-5" dirty="0">
                <a:latin typeface="Arial"/>
                <a:cs typeface="Arial"/>
              </a:rPr>
              <a:t>una  </a:t>
            </a:r>
            <a:r>
              <a:rPr sz="1500" b="1" spc="-5" dirty="0">
                <a:latin typeface="Arial"/>
                <a:cs typeface="Arial"/>
              </a:rPr>
              <a:t>consulta compleja puede generar una sobrecarga de rendimiento</a:t>
            </a:r>
            <a:r>
              <a:rPr sz="1500" b="1" spc="5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significativa.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86360" marR="3704590">
              <a:lnSpc>
                <a:spcPct val="100000"/>
              </a:lnSpc>
            </a:pPr>
            <a:r>
              <a:rPr sz="1500" spc="-5" dirty="0">
                <a:latin typeface="Arial"/>
                <a:cs typeface="Arial"/>
              </a:rPr>
              <a:t>El </a:t>
            </a:r>
            <a:r>
              <a:rPr sz="1500" b="1" spc="-5" dirty="0">
                <a:latin typeface="Arial"/>
                <a:cs typeface="Arial"/>
              </a:rPr>
              <a:t>microservicio A recupera datos de </a:t>
            </a:r>
            <a:r>
              <a:rPr sz="1500" b="1" dirty="0">
                <a:latin typeface="Arial"/>
                <a:cs typeface="Arial"/>
              </a:rPr>
              <a:t>diferentes fuentes </a:t>
            </a:r>
            <a:r>
              <a:rPr sz="1500" b="1" spc="-5" dirty="0">
                <a:latin typeface="Arial"/>
                <a:cs typeface="Arial"/>
              </a:rPr>
              <a:t>y luego consolida  esos datos </a:t>
            </a:r>
            <a:r>
              <a:rPr sz="1500" b="1" dirty="0">
                <a:latin typeface="Arial"/>
                <a:cs typeface="Arial"/>
              </a:rPr>
              <a:t>en la </a:t>
            </a:r>
            <a:r>
              <a:rPr sz="1500" b="1" spc="-10" dirty="0">
                <a:latin typeface="Arial"/>
                <a:cs typeface="Arial"/>
              </a:rPr>
              <a:t>vista</a:t>
            </a:r>
            <a:r>
              <a:rPr sz="1500" b="1" spc="-2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solicitada.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Arial"/>
              <a:cs typeface="Arial"/>
            </a:endParaRPr>
          </a:p>
          <a:p>
            <a:pPr marL="86360" marR="3990340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Debido </a:t>
            </a:r>
            <a:r>
              <a:rPr sz="1500" b="1" spc="-5" dirty="0">
                <a:latin typeface="Arial"/>
                <a:cs typeface="Arial"/>
              </a:rPr>
              <a:t>a </a:t>
            </a:r>
            <a:r>
              <a:rPr sz="1500" b="1" dirty="0">
                <a:latin typeface="Arial"/>
                <a:cs typeface="Arial"/>
              </a:rPr>
              <a:t>las </a:t>
            </a:r>
            <a:r>
              <a:rPr sz="1500" b="1" spc="-5" dirty="0">
                <a:latin typeface="Arial"/>
                <a:cs typeface="Arial"/>
              </a:rPr>
              <a:t>limitaciones de </a:t>
            </a:r>
            <a:r>
              <a:rPr sz="1500" b="1" dirty="0">
                <a:latin typeface="Arial"/>
                <a:cs typeface="Arial"/>
              </a:rPr>
              <a:t>la infraestructura </a:t>
            </a:r>
            <a:r>
              <a:rPr sz="1500" b="1" spc="-5" dirty="0">
                <a:latin typeface="Arial"/>
                <a:cs typeface="Arial"/>
              </a:rPr>
              <a:t>de </a:t>
            </a:r>
            <a:r>
              <a:rPr sz="1500" b="1" dirty="0">
                <a:latin typeface="Arial"/>
                <a:cs typeface="Arial"/>
              </a:rPr>
              <a:t>la </a:t>
            </a:r>
            <a:r>
              <a:rPr sz="1500" b="1" spc="-5" dirty="0">
                <a:latin typeface="Arial"/>
                <a:cs typeface="Arial"/>
              </a:rPr>
              <a:t>base de datos, esta  lógica </a:t>
            </a:r>
            <a:r>
              <a:rPr sz="1500" b="1" spc="-10" dirty="0">
                <a:latin typeface="Arial"/>
                <a:cs typeface="Arial"/>
              </a:rPr>
              <a:t>lleva </a:t>
            </a:r>
            <a:r>
              <a:rPr sz="1500" b="1" dirty="0">
                <a:latin typeface="Arial"/>
                <a:cs typeface="Arial"/>
              </a:rPr>
              <a:t>mucho tiempo </a:t>
            </a:r>
            <a:r>
              <a:rPr sz="1500" b="1" spc="-5" dirty="0">
                <a:latin typeface="Arial"/>
                <a:cs typeface="Arial"/>
              </a:rPr>
              <a:t>y es</a:t>
            </a:r>
            <a:r>
              <a:rPr sz="1500" b="1" spc="-4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ineficiente.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Arial"/>
              <a:cs typeface="Arial"/>
            </a:endParaRPr>
          </a:p>
          <a:p>
            <a:pPr marL="86360" marR="3202940">
              <a:lnSpc>
                <a:spcPct val="100000"/>
              </a:lnSpc>
            </a:pPr>
            <a:r>
              <a:rPr sz="1500" spc="-5" dirty="0">
                <a:latin typeface="Arial"/>
                <a:cs typeface="Arial"/>
              </a:rPr>
              <a:t>El </a:t>
            </a:r>
            <a:r>
              <a:rPr sz="1500" b="1" spc="-5" dirty="0">
                <a:latin typeface="Arial"/>
                <a:cs typeface="Arial"/>
              </a:rPr>
              <a:t>problema se </a:t>
            </a:r>
            <a:r>
              <a:rPr sz="1500" b="1" spc="-15" dirty="0">
                <a:latin typeface="Arial"/>
                <a:cs typeface="Arial"/>
              </a:rPr>
              <a:t>vuelve </a:t>
            </a:r>
            <a:r>
              <a:rPr sz="1500" b="1" spc="-5" dirty="0">
                <a:latin typeface="Arial"/>
                <a:cs typeface="Arial"/>
              </a:rPr>
              <a:t>más complejo cuando </a:t>
            </a:r>
            <a:r>
              <a:rPr sz="1500" b="1" dirty="0">
                <a:latin typeface="Arial"/>
                <a:cs typeface="Arial"/>
              </a:rPr>
              <a:t>los </a:t>
            </a:r>
            <a:r>
              <a:rPr sz="1500" b="1" spc="-5" dirty="0">
                <a:latin typeface="Arial"/>
                <a:cs typeface="Arial"/>
              </a:rPr>
              <a:t>datos deben ser recopilados y  presentados por </a:t>
            </a:r>
            <a:r>
              <a:rPr sz="1500" b="1" dirty="0">
                <a:latin typeface="Arial"/>
                <a:cs typeface="Arial"/>
              </a:rPr>
              <a:t>diferentes </a:t>
            </a:r>
            <a:r>
              <a:rPr sz="1500" b="1" spc="-5" dirty="0">
                <a:latin typeface="Arial"/>
                <a:cs typeface="Arial"/>
              </a:rPr>
              <a:t>microservicios que </a:t>
            </a:r>
            <a:r>
              <a:rPr sz="1500" b="1" dirty="0">
                <a:latin typeface="Arial"/>
                <a:cs typeface="Arial"/>
              </a:rPr>
              <a:t>utilizan diferentes </a:t>
            </a:r>
            <a:r>
              <a:rPr sz="1500" b="1" spc="-5" dirty="0">
                <a:latin typeface="Arial"/>
                <a:cs typeface="Arial"/>
              </a:rPr>
              <a:t>métodos de  </a:t>
            </a:r>
            <a:r>
              <a:rPr sz="1500" b="1" dirty="0">
                <a:latin typeface="Arial"/>
                <a:cs typeface="Arial"/>
              </a:rPr>
              <a:t>presentación </a:t>
            </a:r>
            <a:r>
              <a:rPr sz="1500" b="1" spc="-5" dirty="0">
                <a:latin typeface="Arial"/>
                <a:cs typeface="Arial"/>
              </a:rPr>
              <a:t>de </a:t>
            </a:r>
            <a:r>
              <a:rPr sz="1500" b="1" dirty="0">
                <a:latin typeface="Arial"/>
                <a:cs typeface="Arial"/>
              </a:rPr>
              <a:t>datos </a:t>
            </a:r>
            <a:r>
              <a:rPr sz="1500" b="1" spc="-5" dirty="0">
                <a:latin typeface="Arial"/>
                <a:cs typeface="Arial"/>
              </a:rPr>
              <a:t>y quizás </a:t>
            </a:r>
            <a:r>
              <a:rPr sz="1500" b="1" dirty="0">
                <a:latin typeface="Arial"/>
                <a:cs typeface="Arial"/>
              </a:rPr>
              <a:t>incluso diferentes </a:t>
            </a:r>
            <a:r>
              <a:rPr sz="1500" b="1" spc="-5" dirty="0">
                <a:latin typeface="Arial"/>
                <a:cs typeface="Arial"/>
              </a:rPr>
              <a:t>protocolos de</a:t>
            </a:r>
            <a:r>
              <a:rPr sz="1500" b="1" spc="-12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comunicación.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6548562" y="762000"/>
            <a:ext cx="5070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Vistas </a:t>
            </a:r>
            <a:r>
              <a:rPr lang="es-ES" sz="1200" dirty="0" err="1" smtClean="0">
                <a:solidFill>
                  <a:srgbClr val="7030A0"/>
                </a:solidFill>
              </a:rPr>
              <a:t>Olisticas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327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Pre-Defined Data View -</a:t>
            </a:r>
            <a:r>
              <a:rPr sz="2800" b="0" spc="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494645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data collected at runtime from multiple sources be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efficiently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presented into</a:t>
            </a:r>
            <a:r>
              <a:rPr sz="2000" b="1" i="1" spc="-2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pre-determined report</a:t>
            </a:r>
            <a:r>
              <a:rPr sz="2000" b="1" i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format?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 dirty="0">
              <a:latin typeface="Arial"/>
              <a:cs typeface="Arial"/>
            </a:endParaRPr>
          </a:p>
          <a:p>
            <a:pPr marL="188595" marR="553085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Cuando </a:t>
            </a:r>
            <a:r>
              <a:rPr sz="1600" b="1" spc="-5" dirty="0">
                <a:latin typeface="Arial"/>
                <a:cs typeface="Arial"/>
              </a:rPr>
              <a:t>se puede predecir cuál será el formato, el  alcance y el modelo de datos de un informe  esperado, se pueden predefinir </a:t>
            </a:r>
            <a:r>
              <a:rPr sz="1600" b="1" spc="-10" dirty="0">
                <a:latin typeface="Arial"/>
                <a:cs typeface="Arial"/>
              </a:rPr>
              <a:t>vistas </a:t>
            </a:r>
            <a:r>
              <a:rPr sz="1600" b="1" spc="-5" dirty="0">
                <a:latin typeface="Arial"/>
                <a:cs typeface="Arial"/>
              </a:rPr>
              <a:t>de solo  lectura de esos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datos.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 dirty="0">
              <a:latin typeface="Arial"/>
              <a:cs typeface="Arial"/>
            </a:endParaRPr>
          </a:p>
          <a:p>
            <a:pPr marL="182880" marR="5391785" algn="just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 continuación, </a:t>
            </a:r>
            <a:r>
              <a:rPr sz="1600" b="1" spc="-5" dirty="0">
                <a:latin typeface="Arial"/>
                <a:cs typeface="Arial"/>
              </a:rPr>
              <a:t>los datos recopilados de diferentes  microservicios o colas de </a:t>
            </a:r>
            <a:r>
              <a:rPr sz="1600" b="1" spc="-10" dirty="0">
                <a:latin typeface="Arial"/>
                <a:cs typeface="Arial"/>
              </a:rPr>
              <a:t>eventos </a:t>
            </a:r>
            <a:r>
              <a:rPr sz="1600" b="1" spc="-5" dirty="0">
                <a:latin typeface="Arial"/>
                <a:cs typeface="Arial"/>
              </a:rPr>
              <a:t>se presentan en  la </a:t>
            </a:r>
            <a:r>
              <a:rPr sz="1600" b="1" spc="-10" dirty="0">
                <a:latin typeface="Arial"/>
                <a:cs typeface="Arial"/>
              </a:rPr>
              <a:t>vista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requerida.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 dirty="0">
              <a:latin typeface="Arial"/>
              <a:cs typeface="Arial"/>
            </a:endParaRPr>
          </a:p>
          <a:p>
            <a:pPr marL="194310" marR="539432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Los </a:t>
            </a:r>
            <a:r>
              <a:rPr sz="1600" b="1" spc="-5" dirty="0">
                <a:latin typeface="Arial"/>
                <a:cs typeface="Arial"/>
              </a:rPr>
              <a:t>datos generados o recopilados </a:t>
            </a:r>
            <a:r>
              <a:rPr sz="1600" b="1" spc="-10" dirty="0">
                <a:latin typeface="Arial"/>
                <a:cs typeface="Arial"/>
              </a:rPr>
              <a:t>por </a:t>
            </a:r>
            <a:r>
              <a:rPr sz="1600" b="1" spc="-5" dirty="0">
                <a:latin typeface="Arial"/>
                <a:cs typeface="Arial"/>
              </a:rPr>
              <a:t>algunos de  los microservicios se pueden usar, </a:t>
            </a:r>
            <a:r>
              <a:rPr sz="1600" b="1" spc="-25" dirty="0">
                <a:latin typeface="Arial"/>
                <a:cs typeface="Arial"/>
              </a:rPr>
              <a:t>ya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se  generan o recopilan sin la necesidad de </a:t>
            </a:r>
            <a:r>
              <a:rPr sz="1600" b="1" spc="-10" dirty="0">
                <a:latin typeface="Arial"/>
                <a:cs typeface="Arial"/>
              </a:rPr>
              <a:t>ningún  </a:t>
            </a:r>
            <a:r>
              <a:rPr sz="1600" b="1" spc="-5" dirty="0">
                <a:latin typeface="Arial"/>
                <a:cs typeface="Arial"/>
              </a:rPr>
              <a:t>cambio o modificación si coincide con la </a:t>
            </a:r>
            <a:r>
              <a:rPr sz="1600" b="1" spc="-10" dirty="0">
                <a:latin typeface="Arial"/>
                <a:cs typeface="Arial"/>
              </a:rPr>
              <a:t>vista  </a:t>
            </a:r>
            <a:r>
              <a:rPr sz="1600" b="1" spc="-5" dirty="0">
                <a:latin typeface="Arial"/>
                <a:cs typeface="Arial"/>
              </a:rPr>
              <a:t>requerida, como se muestra en el</a:t>
            </a:r>
            <a:r>
              <a:rPr sz="1600" b="1" spc="8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diagrama.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819396" y="2091439"/>
            <a:ext cx="6315075" cy="4204335"/>
            <a:chOff x="4819396" y="2091439"/>
            <a:chExt cx="6315075" cy="4204335"/>
          </a:xfrm>
        </p:grpSpPr>
        <p:sp>
          <p:nvSpPr>
            <p:cNvPr id="14" name="object 14"/>
            <p:cNvSpPr/>
            <p:nvPr/>
          </p:nvSpPr>
          <p:spPr>
            <a:xfrm>
              <a:off x="5856732" y="2289048"/>
              <a:ext cx="5277612" cy="40065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16 Rectángulo"/>
          <p:cNvSpPr/>
          <p:nvPr/>
        </p:nvSpPr>
        <p:spPr>
          <a:xfrm>
            <a:off x="6254496" y="285421"/>
            <a:ext cx="5070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Desde la planeación y diseño de servicios, definir las vistas que necesita el negocio, centralizar </a:t>
            </a:r>
            <a:r>
              <a:rPr lang="es-ES" sz="1200" dirty="0" err="1" smtClean="0">
                <a:solidFill>
                  <a:srgbClr val="7030A0"/>
                </a:solidFill>
              </a:rPr>
              <a:t>logs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6406895" y="941216"/>
            <a:ext cx="5070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1, Persistir los datos y alimenta su vista (cálculos), así el </a:t>
            </a:r>
            <a:r>
              <a:rPr lang="es-ES" sz="1200" dirty="0" err="1" smtClean="0">
                <a:solidFill>
                  <a:srgbClr val="7030A0"/>
                </a:solidFill>
              </a:rPr>
              <a:t>microservicio</a:t>
            </a:r>
            <a:r>
              <a:rPr lang="es-ES" sz="1200" dirty="0" smtClean="0">
                <a:solidFill>
                  <a:srgbClr val="7030A0"/>
                </a:solidFill>
              </a:rPr>
              <a:t> no realiza transformaciones únicamente consolida la información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6395326" y="1367135"/>
            <a:ext cx="5070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2, generar un evento en Kafka y </a:t>
            </a:r>
            <a:r>
              <a:rPr lang="es-ES" sz="1200" dirty="0" err="1" smtClean="0">
                <a:solidFill>
                  <a:srgbClr val="7030A0"/>
                </a:solidFill>
              </a:rPr>
              <a:t>Elastic</a:t>
            </a:r>
            <a:r>
              <a:rPr lang="es-ES" sz="1200" dirty="0" smtClean="0">
                <a:solidFill>
                  <a:srgbClr val="7030A0"/>
                </a:solidFill>
              </a:rPr>
              <a:t> </a:t>
            </a:r>
            <a:r>
              <a:rPr lang="es-ES" sz="1200" dirty="0" err="1" smtClean="0">
                <a:solidFill>
                  <a:srgbClr val="7030A0"/>
                </a:solidFill>
              </a:rPr>
              <a:t>Search</a:t>
            </a:r>
            <a:r>
              <a:rPr lang="es-ES" sz="1200" dirty="0" smtClean="0">
                <a:solidFill>
                  <a:srgbClr val="7030A0"/>
                </a:solidFill>
              </a:rPr>
              <a:t> o </a:t>
            </a:r>
            <a:r>
              <a:rPr lang="es-ES" sz="1200" dirty="0" err="1" smtClean="0">
                <a:solidFill>
                  <a:srgbClr val="7030A0"/>
                </a:solidFill>
              </a:rPr>
              <a:t>DataDocs</a:t>
            </a:r>
            <a:r>
              <a:rPr lang="es-ES" sz="1200" dirty="0" smtClean="0">
                <a:solidFill>
                  <a:srgbClr val="7030A0"/>
                </a:solidFill>
              </a:rPr>
              <a:t> leen esta data en tiempo real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327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Pre-Defined Data View -</a:t>
            </a:r>
            <a:r>
              <a:rPr sz="2800" b="0" spc="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56732" y="2289048"/>
            <a:ext cx="6149340" cy="4378960"/>
            <a:chOff x="5856732" y="2289048"/>
            <a:chExt cx="6149340" cy="4378960"/>
          </a:xfrm>
        </p:grpSpPr>
        <p:sp>
          <p:nvSpPr>
            <p:cNvPr id="11" name="object 11"/>
            <p:cNvSpPr/>
            <p:nvPr/>
          </p:nvSpPr>
          <p:spPr>
            <a:xfrm>
              <a:off x="9892284" y="6196583"/>
              <a:ext cx="2113787" cy="470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56732" y="2289048"/>
              <a:ext cx="5277612" cy="40065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0537" y="1497838"/>
            <a:ext cx="10494645" cy="5083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data collected at runtime from multiple sources be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efficiently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presented into</a:t>
            </a:r>
            <a:r>
              <a:rPr sz="2000" b="1" i="1" spc="-2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pre-determined report</a:t>
            </a:r>
            <a:r>
              <a:rPr sz="2000" b="1" i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format?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Arial"/>
              <a:cs typeface="Arial"/>
            </a:endParaRPr>
          </a:p>
          <a:p>
            <a:pPr marL="104775" marR="543179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Los </a:t>
            </a:r>
            <a:r>
              <a:rPr sz="1600" b="1" spc="-5" dirty="0">
                <a:latin typeface="Arial"/>
                <a:cs typeface="Arial"/>
              </a:rPr>
              <a:t>datos generados </a:t>
            </a:r>
            <a:r>
              <a:rPr sz="1600" b="1" spc="-10" dirty="0">
                <a:latin typeface="Arial"/>
                <a:cs typeface="Arial"/>
              </a:rPr>
              <a:t>por </a:t>
            </a:r>
            <a:r>
              <a:rPr sz="1600" b="1" spc="-5" dirty="0">
                <a:latin typeface="Arial"/>
                <a:cs typeface="Arial"/>
              </a:rPr>
              <a:t>el microservicio A se  pueden usar directamente en la </a:t>
            </a:r>
            <a:r>
              <a:rPr sz="1600" b="1" spc="-10" dirty="0">
                <a:latin typeface="Arial"/>
                <a:cs typeface="Arial"/>
              </a:rPr>
              <a:t>vista </a:t>
            </a:r>
            <a:r>
              <a:rPr sz="1600" b="1" spc="-5" dirty="0">
                <a:latin typeface="Arial"/>
                <a:cs typeface="Arial"/>
              </a:rPr>
              <a:t>requerida sin  la necesidad de modificaciones o cambios</a:t>
            </a:r>
            <a:r>
              <a:rPr sz="1600" spc="-5" dirty="0">
                <a:latin typeface="Arial"/>
                <a:cs typeface="Arial"/>
              </a:rPr>
              <a:t>, pero los  datos generados </a:t>
            </a:r>
            <a:r>
              <a:rPr sz="1600" b="1" spc="-10" dirty="0">
                <a:latin typeface="Arial"/>
                <a:cs typeface="Arial"/>
              </a:rPr>
              <a:t>por </a:t>
            </a:r>
            <a:r>
              <a:rPr sz="1600" b="1" spc="-5" dirty="0">
                <a:latin typeface="Arial"/>
                <a:cs typeface="Arial"/>
              </a:rPr>
              <a:t>otros microservicios deben  modificarse para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coincidan con la </a:t>
            </a:r>
            <a:r>
              <a:rPr sz="1600" b="1" spc="-10" dirty="0">
                <a:latin typeface="Arial"/>
                <a:cs typeface="Arial"/>
              </a:rPr>
              <a:t>vista  </a:t>
            </a:r>
            <a:r>
              <a:rPr sz="1600" b="1" spc="-5" dirty="0">
                <a:latin typeface="Arial"/>
                <a:cs typeface="Arial"/>
              </a:rPr>
              <a:t>requerida.</a:t>
            </a:r>
            <a:endParaRPr sz="1600">
              <a:latin typeface="Arial"/>
              <a:cs typeface="Arial"/>
            </a:endParaRPr>
          </a:p>
          <a:p>
            <a:pPr marL="104775" marR="5457190">
              <a:lnSpc>
                <a:spcPct val="100000"/>
              </a:lnSpc>
              <a:spcBef>
                <a:spcPts val="1555"/>
              </a:spcBef>
            </a:pPr>
            <a:r>
              <a:rPr sz="1600" spc="-5" dirty="0">
                <a:latin typeface="Arial"/>
                <a:cs typeface="Arial"/>
              </a:rPr>
              <a:t>Al aplicar este patrón, </a:t>
            </a:r>
            <a:r>
              <a:rPr sz="1600" b="1" spc="-5" dirty="0">
                <a:latin typeface="Arial"/>
                <a:cs typeface="Arial"/>
              </a:rPr>
              <a:t>la </a:t>
            </a:r>
            <a:r>
              <a:rPr sz="1600" b="1" spc="-10" dirty="0">
                <a:latin typeface="Arial"/>
                <a:cs typeface="Arial"/>
              </a:rPr>
              <a:t>vista </a:t>
            </a:r>
            <a:r>
              <a:rPr sz="1600" b="1" spc="-5" dirty="0">
                <a:latin typeface="Arial"/>
                <a:cs typeface="Arial"/>
              </a:rPr>
              <a:t>de </a:t>
            </a:r>
            <a:r>
              <a:rPr sz="1600" b="1" spc="-10" dirty="0">
                <a:latin typeface="Arial"/>
                <a:cs typeface="Arial"/>
              </a:rPr>
              <a:t>datos </a:t>
            </a:r>
            <a:r>
              <a:rPr sz="1600" b="1" spc="-5" dirty="0">
                <a:latin typeface="Arial"/>
                <a:cs typeface="Arial"/>
              </a:rPr>
              <a:t>esperada se  define para cada microservicio y también se puede  definir para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cola de</a:t>
            </a:r>
            <a:r>
              <a:rPr sz="1600" b="1" spc="7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eventos.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Arial"/>
              <a:cs typeface="Arial"/>
            </a:endParaRPr>
          </a:p>
          <a:p>
            <a:pPr marL="104775" marR="5626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Dependiendo del tipo de microservicio o de la  naturaleza de la vista de datos esperada, </a:t>
            </a:r>
            <a:r>
              <a:rPr sz="1600" b="1" spc="-5" dirty="0">
                <a:latin typeface="Arial"/>
                <a:cs typeface="Arial"/>
              </a:rPr>
              <a:t>puede ser  necesario </a:t>
            </a:r>
            <a:r>
              <a:rPr sz="1600" b="1" spc="-10" dirty="0">
                <a:latin typeface="Arial"/>
                <a:cs typeface="Arial"/>
              </a:rPr>
              <a:t>aplicar </a:t>
            </a:r>
            <a:r>
              <a:rPr sz="1600" b="1" spc="-5" dirty="0">
                <a:latin typeface="Arial"/>
                <a:cs typeface="Arial"/>
              </a:rPr>
              <a:t>el </a:t>
            </a:r>
            <a:r>
              <a:rPr sz="1600" b="1" spc="-10" dirty="0">
                <a:latin typeface="Arial"/>
                <a:cs typeface="Arial"/>
              </a:rPr>
              <a:t>patrón “Container </a:t>
            </a:r>
            <a:r>
              <a:rPr sz="1600" b="1" spc="-5" dirty="0">
                <a:latin typeface="Arial"/>
                <a:cs typeface="Arial"/>
              </a:rPr>
              <a:t>Sidecar” o  “Microservice </a:t>
            </a:r>
            <a:r>
              <a:rPr sz="1600" b="1" spc="-10" dirty="0">
                <a:latin typeface="Arial"/>
                <a:cs typeface="Arial"/>
              </a:rPr>
              <a:t>Ambassador” </a:t>
            </a:r>
            <a:r>
              <a:rPr sz="1600" b="1" spc="-5" dirty="0">
                <a:latin typeface="Arial"/>
                <a:cs typeface="Arial"/>
              </a:rPr>
              <a:t>para </a:t>
            </a:r>
            <a:r>
              <a:rPr sz="1600" b="1" spc="-15" dirty="0">
                <a:latin typeface="Arial"/>
                <a:cs typeface="Arial"/>
              </a:rPr>
              <a:t>ayudar </a:t>
            </a:r>
            <a:r>
              <a:rPr sz="1600" b="1" spc="-5" dirty="0">
                <a:latin typeface="Arial"/>
                <a:cs typeface="Arial"/>
              </a:rPr>
              <a:t>con la  transformación de datos y las tareas de  agregación.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819396" y="2091439"/>
            <a:ext cx="3512820" cy="2033270"/>
            <a:chOff x="4819396" y="2091439"/>
            <a:chExt cx="3512820" cy="2033270"/>
          </a:xfrm>
        </p:grpSpPr>
        <p:sp>
          <p:nvSpPr>
            <p:cNvPr id="16" name="object 16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327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Pre-Defined Data View -</a:t>
            </a:r>
            <a:r>
              <a:rPr sz="2800" b="0" spc="7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494645" cy="1332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data collected at runtime from multiple sources be </a:t>
            </a:r>
            <a:r>
              <a:rPr sz="2000" b="1" i="1" spc="-5" dirty="0">
                <a:solidFill>
                  <a:srgbClr val="FD9200"/>
                </a:solidFill>
                <a:latin typeface="Arial"/>
                <a:cs typeface="Arial"/>
              </a:rPr>
              <a:t>efficiently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presented into</a:t>
            </a:r>
            <a:r>
              <a:rPr sz="2000" b="1" i="1" spc="-24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  pre-determined report</a:t>
            </a:r>
            <a:r>
              <a:rPr sz="2000" b="1" i="1" spc="-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format?</a:t>
            </a:r>
            <a:endParaRPr sz="2000">
              <a:latin typeface="Arial"/>
              <a:cs typeface="Arial"/>
            </a:endParaRPr>
          </a:p>
          <a:p>
            <a:pPr marL="175895" marR="573405">
              <a:lnSpc>
                <a:spcPct val="100000"/>
              </a:lnSpc>
              <a:spcBef>
                <a:spcPts val="1650"/>
              </a:spcBef>
            </a:pPr>
            <a:r>
              <a:rPr sz="1600" spc="-5" dirty="0">
                <a:latin typeface="Arial"/>
                <a:cs typeface="Arial"/>
              </a:rPr>
              <a:t>Por ejemplo, </a:t>
            </a:r>
            <a:r>
              <a:rPr sz="1600" b="1" spc="-5" dirty="0">
                <a:latin typeface="Arial"/>
                <a:cs typeface="Arial"/>
              </a:rPr>
              <a:t>los sidecars podrían usarse para modificar o reformatear los datos recopilados antes de 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se inserten en la </a:t>
            </a:r>
            <a:r>
              <a:rPr sz="1600" b="1" spc="-10" dirty="0">
                <a:latin typeface="Arial"/>
                <a:cs typeface="Arial"/>
              </a:rPr>
              <a:t>vista </a:t>
            </a:r>
            <a:r>
              <a:rPr sz="1600" b="1" spc="-5" dirty="0">
                <a:latin typeface="Arial"/>
                <a:cs typeface="Arial"/>
              </a:rPr>
              <a:t>predefinida, como se muestra en el</a:t>
            </a:r>
            <a:r>
              <a:rPr sz="1600" b="1" spc="25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diagrama.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81065" y="3101909"/>
            <a:ext cx="6360020" cy="3475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77031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Synchronized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Cross-Instance Events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531110"/>
            <a:ext cx="1044257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microservice data consistency be  achieved across all microservice instances  when each microservice instance has its  own database</a:t>
            </a:r>
            <a:r>
              <a:rPr sz="4000" b="1" i="1" spc="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instance?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504254" y="5410200"/>
            <a:ext cx="50703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2, generar un evento en Kafka y </a:t>
            </a:r>
            <a:r>
              <a:rPr lang="es-ES" sz="1200" dirty="0" err="1" smtClean="0">
                <a:solidFill>
                  <a:srgbClr val="7030A0"/>
                </a:solidFill>
              </a:rPr>
              <a:t>Elastic</a:t>
            </a:r>
            <a:r>
              <a:rPr lang="es-ES" sz="1200" dirty="0" smtClean="0">
                <a:solidFill>
                  <a:srgbClr val="7030A0"/>
                </a:solidFill>
              </a:rPr>
              <a:t> </a:t>
            </a:r>
            <a:r>
              <a:rPr lang="es-ES" sz="1200" dirty="0" err="1" smtClean="0">
                <a:solidFill>
                  <a:srgbClr val="7030A0"/>
                </a:solidFill>
              </a:rPr>
              <a:t>Search</a:t>
            </a:r>
            <a:r>
              <a:rPr lang="es-ES" sz="1200" dirty="0" smtClean="0">
                <a:solidFill>
                  <a:srgbClr val="7030A0"/>
                </a:solidFill>
              </a:rPr>
              <a:t> o </a:t>
            </a:r>
            <a:r>
              <a:rPr lang="es-ES" sz="1200" dirty="0" err="1" smtClean="0">
                <a:solidFill>
                  <a:srgbClr val="7030A0"/>
                </a:solidFill>
              </a:rPr>
              <a:t>DataDocs</a:t>
            </a:r>
            <a:r>
              <a:rPr lang="es-ES" sz="1200" dirty="0" smtClean="0">
                <a:solidFill>
                  <a:srgbClr val="7030A0"/>
                </a:solidFill>
              </a:rPr>
              <a:t> leen esta data en tiempo real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7031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Synchronized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Cross-Instance Events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17570" y="2468859"/>
            <a:ext cx="4018948" cy="3660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478770" cy="5180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data consistency be achieved across all microservice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  when each microservice instance has its own database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142240" marR="4364990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Cuando los </a:t>
            </a:r>
            <a:r>
              <a:rPr sz="1900" b="1" spc="-5" dirty="0">
                <a:latin typeface="Arial"/>
                <a:cs typeface="Arial"/>
              </a:rPr>
              <a:t>microservicios se escalan, se pueden  generar muchas instancias y pueden permanecer  simultáneamente </a:t>
            </a:r>
            <a:r>
              <a:rPr sz="1900" b="1" spc="-10" dirty="0">
                <a:latin typeface="Arial"/>
                <a:cs typeface="Arial"/>
              </a:rPr>
              <a:t>activas. </a:t>
            </a:r>
            <a:r>
              <a:rPr sz="1900" b="1" spc="-5" dirty="0">
                <a:latin typeface="Arial"/>
                <a:cs typeface="Arial"/>
              </a:rPr>
              <a:t>Cuando esto ocurre, cada  una </a:t>
            </a:r>
            <a:r>
              <a:rPr sz="1900" b="1" dirty="0">
                <a:latin typeface="Arial"/>
                <a:cs typeface="Arial"/>
              </a:rPr>
              <a:t>de </a:t>
            </a:r>
            <a:r>
              <a:rPr sz="1900" b="1" spc="-5" dirty="0">
                <a:latin typeface="Arial"/>
                <a:cs typeface="Arial"/>
              </a:rPr>
              <a:t>esas instancias puede tener su propia  instancia de la base de datos de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microservicios.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"/>
              <a:cs typeface="Arial"/>
            </a:endParaRPr>
          </a:p>
          <a:p>
            <a:pPr marL="142240" marR="4218940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Puede </a:t>
            </a:r>
            <a:r>
              <a:rPr sz="1900" b="1" spc="-5" dirty="0">
                <a:latin typeface="Arial"/>
                <a:cs typeface="Arial"/>
              </a:rPr>
              <a:t>haber situaciones en las que una instancia de  microservicio debe tomar medidas en respuesta a un  </a:t>
            </a:r>
            <a:r>
              <a:rPr sz="1900" b="1" spc="-10" dirty="0">
                <a:latin typeface="Arial"/>
                <a:cs typeface="Arial"/>
              </a:rPr>
              <a:t>evento </a:t>
            </a:r>
            <a:r>
              <a:rPr sz="1900" b="1" spc="-5" dirty="0">
                <a:latin typeface="Arial"/>
                <a:cs typeface="Arial"/>
              </a:rPr>
              <a:t>o acción tomada </a:t>
            </a:r>
            <a:r>
              <a:rPr sz="1900" b="1" dirty="0">
                <a:latin typeface="Arial"/>
                <a:cs typeface="Arial"/>
              </a:rPr>
              <a:t>por </a:t>
            </a:r>
            <a:r>
              <a:rPr sz="1900" b="1" spc="-5" dirty="0">
                <a:latin typeface="Arial"/>
                <a:cs typeface="Arial"/>
              </a:rPr>
              <a:t>otra instancia del mismo  microservicio.</a:t>
            </a:r>
            <a:endParaRPr sz="1900">
              <a:latin typeface="Arial"/>
              <a:cs typeface="Arial"/>
            </a:endParaRPr>
          </a:p>
          <a:p>
            <a:pPr marL="142240" marR="4156075">
              <a:lnSpc>
                <a:spcPct val="100000"/>
              </a:lnSpc>
              <a:spcBef>
                <a:spcPts val="1855"/>
              </a:spcBef>
            </a:pPr>
            <a:r>
              <a:rPr sz="1900" spc="-5" dirty="0">
                <a:latin typeface="Arial"/>
                <a:cs typeface="Arial"/>
              </a:rPr>
              <a:t>El cliente </a:t>
            </a:r>
            <a:r>
              <a:rPr sz="1900" b="1" spc="-5" dirty="0">
                <a:latin typeface="Arial"/>
                <a:cs typeface="Arial"/>
              </a:rPr>
              <a:t>consulta el número disponible del Artículo A  por medio del Distribuidor externo A </a:t>
            </a:r>
            <a:r>
              <a:rPr sz="1900" spc="-5" dirty="0">
                <a:latin typeface="Arial"/>
                <a:cs typeface="Arial"/>
              </a:rPr>
              <a:t>que está  </a:t>
            </a:r>
            <a:r>
              <a:rPr sz="1900" b="1" spc="-5" dirty="0">
                <a:latin typeface="Arial"/>
                <a:cs typeface="Arial"/>
              </a:rPr>
              <a:t>conectado al Microservicio A que administra los  artículos del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inventario.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7031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Synchronized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Cross-Instance Events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47877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data consistency be achieved across all microservice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  when each microservice instance has its own database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725" y="2383027"/>
            <a:ext cx="51060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Un cliente realiza un pedido y el </a:t>
            </a:r>
            <a:r>
              <a:rPr sz="1600" b="1" spc="-5" dirty="0">
                <a:latin typeface="Arial"/>
                <a:cs typeface="Arial"/>
              </a:rPr>
              <a:t>Distribuidor externo A  lo </a:t>
            </a:r>
            <a:r>
              <a:rPr sz="1600" b="1" spc="-15" dirty="0">
                <a:latin typeface="Arial"/>
                <a:cs typeface="Arial"/>
              </a:rPr>
              <a:t>envía </a:t>
            </a:r>
            <a:r>
              <a:rPr sz="1600" b="1" spc="-5" dirty="0">
                <a:latin typeface="Arial"/>
                <a:cs typeface="Arial"/>
              </a:rPr>
              <a:t>al Microservicio A (Instancia</a:t>
            </a:r>
            <a:r>
              <a:rPr sz="1600" b="1" spc="18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2).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83563" y="3697214"/>
            <a:ext cx="3665854" cy="2797175"/>
            <a:chOff x="1083563" y="3697214"/>
            <a:chExt cx="3665854" cy="2797175"/>
          </a:xfrm>
        </p:grpSpPr>
        <p:sp>
          <p:nvSpPr>
            <p:cNvPr id="14" name="object 14"/>
            <p:cNvSpPr/>
            <p:nvPr/>
          </p:nvSpPr>
          <p:spPr>
            <a:xfrm>
              <a:off x="1083563" y="3697214"/>
              <a:ext cx="3090672" cy="27965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68902" y="4114006"/>
              <a:ext cx="580390" cy="377825"/>
            </a:xfrm>
            <a:custGeom>
              <a:avLst/>
              <a:gdLst/>
              <a:ahLst/>
              <a:cxnLst/>
              <a:rect l="l" t="t" r="r" b="b"/>
              <a:pathLst>
                <a:path w="580389" h="377825">
                  <a:moveTo>
                    <a:pt x="96138" y="181006"/>
                  </a:moveTo>
                  <a:lnTo>
                    <a:pt x="0" y="235235"/>
                  </a:lnTo>
                  <a:lnTo>
                    <a:pt x="80518" y="377729"/>
                  </a:lnTo>
                  <a:lnTo>
                    <a:pt x="99313" y="367061"/>
                  </a:lnTo>
                  <a:lnTo>
                    <a:pt x="62864" y="302418"/>
                  </a:lnTo>
                  <a:lnTo>
                    <a:pt x="92679" y="285527"/>
                  </a:lnTo>
                  <a:lnTo>
                    <a:pt x="53339" y="285527"/>
                  </a:lnTo>
                  <a:lnTo>
                    <a:pt x="28321" y="241458"/>
                  </a:lnTo>
                  <a:lnTo>
                    <a:pt x="105663" y="197770"/>
                  </a:lnTo>
                  <a:lnTo>
                    <a:pt x="96138" y="181006"/>
                  </a:lnTo>
                  <a:close/>
                </a:path>
                <a:path w="580389" h="377825">
                  <a:moveTo>
                    <a:pt x="120142" y="247808"/>
                  </a:moveTo>
                  <a:lnTo>
                    <a:pt x="53339" y="285527"/>
                  </a:lnTo>
                  <a:lnTo>
                    <a:pt x="92679" y="285527"/>
                  </a:lnTo>
                  <a:lnTo>
                    <a:pt x="129667" y="264572"/>
                  </a:lnTo>
                  <a:lnTo>
                    <a:pt x="120142" y="247808"/>
                  </a:lnTo>
                  <a:close/>
                </a:path>
                <a:path w="580389" h="377825">
                  <a:moveTo>
                    <a:pt x="213371" y="173864"/>
                  </a:moveTo>
                  <a:lnTo>
                    <a:pt x="172450" y="187773"/>
                  </a:lnTo>
                  <a:lnTo>
                    <a:pt x="154041" y="226385"/>
                  </a:lnTo>
                  <a:lnTo>
                    <a:pt x="155146" y="238125"/>
                  </a:lnTo>
                  <a:lnTo>
                    <a:pt x="172418" y="274581"/>
                  </a:lnTo>
                  <a:lnTo>
                    <a:pt x="210947" y="296824"/>
                  </a:lnTo>
                  <a:lnTo>
                    <a:pt x="221805" y="296433"/>
                  </a:lnTo>
                  <a:lnTo>
                    <a:pt x="232854" y="293637"/>
                  </a:lnTo>
                  <a:lnTo>
                    <a:pt x="244094" y="288448"/>
                  </a:lnTo>
                  <a:lnTo>
                    <a:pt x="252352" y="283069"/>
                  </a:lnTo>
                  <a:lnTo>
                    <a:pt x="257514" y="278524"/>
                  </a:lnTo>
                  <a:lnTo>
                    <a:pt x="216124" y="278524"/>
                  </a:lnTo>
                  <a:lnTo>
                    <a:pt x="209296" y="277145"/>
                  </a:lnTo>
                  <a:lnTo>
                    <a:pt x="202630" y="274288"/>
                  </a:lnTo>
                  <a:lnTo>
                    <a:pt x="196357" y="269906"/>
                  </a:lnTo>
                  <a:lnTo>
                    <a:pt x="190490" y="264001"/>
                  </a:lnTo>
                  <a:lnTo>
                    <a:pt x="185038" y="256571"/>
                  </a:lnTo>
                  <a:lnTo>
                    <a:pt x="211515" y="241585"/>
                  </a:lnTo>
                  <a:lnTo>
                    <a:pt x="177800" y="241585"/>
                  </a:lnTo>
                  <a:lnTo>
                    <a:pt x="175109" y="234703"/>
                  </a:lnTo>
                  <a:lnTo>
                    <a:pt x="173704" y="227964"/>
                  </a:lnTo>
                  <a:lnTo>
                    <a:pt x="173585" y="221368"/>
                  </a:lnTo>
                  <a:lnTo>
                    <a:pt x="174751" y="214915"/>
                  </a:lnTo>
                  <a:lnTo>
                    <a:pt x="203914" y="191087"/>
                  </a:lnTo>
                  <a:lnTo>
                    <a:pt x="246661" y="191087"/>
                  </a:lnTo>
                  <a:lnTo>
                    <a:pt x="243347" y="187467"/>
                  </a:lnTo>
                  <a:lnTo>
                    <a:pt x="234047" y="180576"/>
                  </a:lnTo>
                  <a:lnTo>
                    <a:pt x="223900" y="176053"/>
                  </a:lnTo>
                  <a:lnTo>
                    <a:pt x="213371" y="173864"/>
                  </a:lnTo>
                  <a:close/>
                </a:path>
                <a:path w="580389" h="377825">
                  <a:moveTo>
                    <a:pt x="270637" y="229520"/>
                  </a:moveTo>
                  <a:lnTo>
                    <a:pt x="251206" y="237394"/>
                  </a:lnTo>
                  <a:lnTo>
                    <a:pt x="252730" y="246284"/>
                  </a:lnTo>
                  <a:lnTo>
                    <a:pt x="252222" y="253777"/>
                  </a:lnTo>
                  <a:lnTo>
                    <a:pt x="249555" y="259619"/>
                  </a:lnTo>
                  <a:lnTo>
                    <a:pt x="246887" y="265588"/>
                  </a:lnTo>
                  <a:lnTo>
                    <a:pt x="242443" y="270414"/>
                  </a:lnTo>
                  <a:lnTo>
                    <a:pt x="235965" y="273970"/>
                  </a:lnTo>
                  <a:lnTo>
                    <a:pt x="229494" y="276949"/>
                  </a:lnTo>
                  <a:lnTo>
                    <a:pt x="222869" y="278463"/>
                  </a:lnTo>
                  <a:lnTo>
                    <a:pt x="216124" y="278524"/>
                  </a:lnTo>
                  <a:lnTo>
                    <a:pt x="257514" y="278524"/>
                  </a:lnTo>
                  <a:lnTo>
                    <a:pt x="272430" y="246951"/>
                  </a:lnTo>
                  <a:lnTo>
                    <a:pt x="272305" y="241585"/>
                  </a:lnTo>
                  <a:lnTo>
                    <a:pt x="272180" y="238125"/>
                  </a:lnTo>
                  <a:lnTo>
                    <a:pt x="270637" y="229520"/>
                  </a:lnTo>
                  <a:close/>
                </a:path>
                <a:path w="580389" h="377825">
                  <a:moveTo>
                    <a:pt x="246125" y="96297"/>
                  </a:moveTo>
                  <a:lnTo>
                    <a:pt x="228600" y="106076"/>
                  </a:lnTo>
                  <a:lnTo>
                    <a:pt x="309118" y="248570"/>
                  </a:lnTo>
                  <a:lnTo>
                    <a:pt x="326644" y="238664"/>
                  </a:lnTo>
                  <a:lnTo>
                    <a:pt x="246125" y="96297"/>
                  </a:lnTo>
                  <a:close/>
                </a:path>
                <a:path w="580389" h="377825">
                  <a:moveTo>
                    <a:pt x="246661" y="191087"/>
                  </a:moveTo>
                  <a:lnTo>
                    <a:pt x="203914" y="191087"/>
                  </a:lnTo>
                  <a:lnTo>
                    <a:pt x="210806" y="191339"/>
                  </a:lnTo>
                  <a:lnTo>
                    <a:pt x="217805" y="193198"/>
                  </a:lnTo>
                  <a:lnTo>
                    <a:pt x="223900" y="195484"/>
                  </a:lnTo>
                  <a:lnTo>
                    <a:pt x="229743" y="200818"/>
                  </a:lnTo>
                  <a:lnTo>
                    <a:pt x="235458" y="209073"/>
                  </a:lnTo>
                  <a:lnTo>
                    <a:pt x="177800" y="241585"/>
                  </a:lnTo>
                  <a:lnTo>
                    <a:pt x="211515" y="241585"/>
                  </a:lnTo>
                  <a:lnTo>
                    <a:pt x="262000" y="213010"/>
                  </a:lnTo>
                  <a:lnTo>
                    <a:pt x="260858" y="210978"/>
                  </a:lnTo>
                  <a:lnTo>
                    <a:pt x="259842" y="209073"/>
                  </a:lnTo>
                  <a:lnTo>
                    <a:pt x="259461" y="208311"/>
                  </a:lnTo>
                  <a:lnTo>
                    <a:pt x="251815" y="196717"/>
                  </a:lnTo>
                  <a:lnTo>
                    <a:pt x="246661" y="191087"/>
                  </a:lnTo>
                  <a:close/>
                </a:path>
                <a:path w="580389" h="377825">
                  <a:moveTo>
                    <a:pt x="354711" y="86645"/>
                  </a:moveTo>
                  <a:lnTo>
                    <a:pt x="338709" y="95662"/>
                  </a:lnTo>
                  <a:lnTo>
                    <a:pt x="419481" y="238410"/>
                  </a:lnTo>
                  <a:lnTo>
                    <a:pt x="436880" y="228504"/>
                  </a:lnTo>
                  <a:lnTo>
                    <a:pt x="408559" y="178339"/>
                  </a:lnTo>
                  <a:lnTo>
                    <a:pt x="438931" y="178339"/>
                  </a:lnTo>
                  <a:lnTo>
                    <a:pt x="442975" y="176053"/>
                  </a:lnTo>
                  <a:lnTo>
                    <a:pt x="448667" y="172263"/>
                  </a:lnTo>
                  <a:lnTo>
                    <a:pt x="453739" y="167735"/>
                  </a:lnTo>
                  <a:lnTo>
                    <a:pt x="455235" y="165957"/>
                  </a:lnTo>
                  <a:lnTo>
                    <a:pt x="421735" y="165957"/>
                  </a:lnTo>
                  <a:lnTo>
                    <a:pt x="415381" y="165623"/>
                  </a:lnTo>
                  <a:lnTo>
                    <a:pt x="384048" y="138969"/>
                  </a:lnTo>
                  <a:lnTo>
                    <a:pt x="375079" y="111744"/>
                  </a:lnTo>
                  <a:lnTo>
                    <a:pt x="375538" y="103663"/>
                  </a:lnTo>
                  <a:lnTo>
                    <a:pt x="376483" y="100107"/>
                  </a:lnTo>
                  <a:lnTo>
                    <a:pt x="362331" y="100107"/>
                  </a:lnTo>
                  <a:lnTo>
                    <a:pt x="354711" y="86645"/>
                  </a:lnTo>
                  <a:close/>
                </a:path>
                <a:path w="580389" h="377825">
                  <a:moveTo>
                    <a:pt x="312547" y="110521"/>
                  </a:moveTo>
                  <a:lnTo>
                    <a:pt x="295021" y="120427"/>
                  </a:lnTo>
                  <a:lnTo>
                    <a:pt x="353440" y="223551"/>
                  </a:lnTo>
                  <a:lnTo>
                    <a:pt x="370839" y="213645"/>
                  </a:lnTo>
                  <a:lnTo>
                    <a:pt x="312547" y="110521"/>
                  </a:lnTo>
                  <a:close/>
                </a:path>
                <a:path w="580389" h="377825">
                  <a:moveTo>
                    <a:pt x="438931" y="178339"/>
                  </a:moveTo>
                  <a:lnTo>
                    <a:pt x="408559" y="178339"/>
                  </a:lnTo>
                  <a:lnTo>
                    <a:pt x="413638" y="180371"/>
                  </a:lnTo>
                  <a:lnTo>
                    <a:pt x="419226" y="181387"/>
                  </a:lnTo>
                  <a:lnTo>
                    <a:pt x="425196" y="181133"/>
                  </a:lnTo>
                  <a:lnTo>
                    <a:pt x="431292" y="181006"/>
                  </a:lnTo>
                  <a:lnTo>
                    <a:pt x="437134" y="179355"/>
                  </a:lnTo>
                  <a:lnTo>
                    <a:pt x="438931" y="178339"/>
                  </a:lnTo>
                  <a:close/>
                </a:path>
                <a:path w="580389" h="377825">
                  <a:moveTo>
                    <a:pt x="444194" y="78644"/>
                  </a:moveTo>
                  <a:lnTo>
                    <a:pt x="401272" y="78644"/>
                  </a:lnTo>
                  <a:lnTo>
                    <a:pt x="407687" y="79073"/>
                  </a:lnTo>
                  <a:lnTo>
                    <a:pt x="414400" y="80930"/>
                  </a:lnTo>
                  <a:lnTo>
                    <a:pt x="444091" y="115822"/>
                  </a:lnTo>
                  <a:lnTo>
                    <a:pt x="448560" y="133486"/>
                  </a:lnTo>
                  <a:lnTo>
                    <a:pt x="448056" y="141128"/>
                  </a:lnTo>
                  <a:lnTo>
                    <a:pt x="421735" y="165957"/>
                  </a:lnTo>
                  <a:lnTo>
                    <a:pt x="455235" y="165957"/>
                  </a:lnTo>
                  <a:lnTo>
                    <a:pt x="467705" y="135401"/>
                  </a:lnTo>
                  <a:lnTo>
                    <a:pt x="467487" y="127666"/>
                  </a:lnTo>
                  <a:lnTo>
                    <a:pt x="452645" y="88840"/>
                  </a:lnTo>
                  <a:lnTo>
                    <a:pt x="447754" y="82454"/>
                  </a:lnTo>
                  <a:lnTo>
                    <a:pt x="444194" y="78644"/>
                  </a:lnTo>
                  <a:close/>
                </a:path>
                <a:path w="580389" h="377825">
                  <a:moveTo>
                    <a:pt x="521219" y="0"/>
                  </a:moveTo>
                  <a:lnTo>
                    <a:pt x="480298" y="13837"/>
                  </a:lnTo>
                  <a:lnTo>
                    <a:pt x="461889" y="52466"/>
                  </a:lnTo>
                  <a:lnTo>
                    <a:pt x="462994" y="64230"/>
                  </a:lnTo>
                  <a:lnTo>
                    <a:pt x="480266" y="100591"/>
                  </a:lnTo>
                  <a:lnTo>
                    <a:pt x="518793" y="122852"/>
                  </a:lnTo>
                  <a:lnTo>
                    <a:pt x="529637" y="122491"/>
                  </a:lnTo>
                  <a:lnTo>
                    <a:pt x="540678" y="119687"/>
                  </a:lnTo>
                  <a:lnTo>
                    <a:pt x="551814" y="114458"/>
                  </a:lnTo>
                  <a:lnTo>
                    <a:pt x="560129" y="109079"/>
                  </a:lnTo>
                  <a:lnTo>
                    <a:pt x="565294" y="104536"/>
                  </a:lnTo>
                  <a:lnTo>
                    <a:pt x="523954" y="104536"/>
                  </a:lnTo>
                  <a:lnTo>
                    <a:pt x="517144" y="103155"/>
                  </a:lnTo>
                  <a:lnTo>
                    <a:pt x="510476" y="100369"/>
                  </a:lnTo>
                  <a:lnTo>
                    <a:pt x="504189" y="96011"/>
                  </a:lnTo>
                  <a:lnTo>
                    <a:pt x="498284" y="90082"/>
                  </a:lnTo>
                  <a:lnTo>
                    <a:pt x="492760" y="82581"/>
                  </a:lnTo>
                  <a:lnTo>
                    <a:pt x="519132" y="67722"/>
                  </a:lnTo>
                  <a:lnTo>
                    <a:pt x="485648" y="67722"/>
                  </a:lnTo>
                  <a:lnTo>
                    <a:pt x="482957" y="60767"/>
                  </a:lnTo>
                  <a:lnTo>
                    <a:pt x="481552" y="53990"/>
                  </a:lnTo>
                  <a:lnTo>
                    <a:pt x="481433" y="47380"/>
                  </a:lnTo>
                  <a:lnTo>
                    <a:pt x="482600" y="40925"/>
                  </a:lnTo>
                  <a:lnTo>
                    <a:pt x="511746" y="17176"/>
                  </a:lnTo>
                  <a:lnTo>
                    <a:pt x="554511" y="17176"/>
                  </a:lnTo>
                  <a:lnTo>
                    <a:pt x="551195" y="13557"/>
                  </a:lnTo>
                  <a:lnTo>
                    <a:pt x="541895" y="6695"/>
                  </a:lnTo>
                  <a:lnTo>
                    <a:pt x="531749" y="2190"/>
                  </a:lnTo>
                  <a:lnTo>
                    <a:pt x="521219" y="0"/>
                  </a:lnTo>
                  <a:close/>
                </a:path>
                <a:path w="580389" h="377825">
                  <a:moveTo>
                    <a:pt x="578358" y="55530"/>
                  </a:moveTo>
                  <a:lnTo>
                    <a:pt x="559053" y="63531"/>
                  </a:lnTo>
                  <a:lnTo>
                    <a:pt x="560447" y="71659"/>
                  </a:lnTo>
                  <a:lnTo>
                    <a:pt x="560534" y="73056"/>
                  </a:lnTo>
                  <a:lnTo>
                    <a:pt x="530669" y="104489"/>
                  </a:lnTo>
                  <a:lnTo>
                    <a:pt x="523954" y="104536"/>
                  </a:lnTo>
                  <a:lnTo>
                    <a:pt x="565294" y="104536"/>
                  </a:lnTo>
                  <a:lnTo>
                    <a:pt x="580263" y="73056"/>
                  </a:lnTo>
                  <a:lnTo>
                    <a:pt x="580106" y="67423"/>
                  </a:lnTo>
                  <a:lnTo>
                    <a:pt x="579977" y="64230"/>
                  </a:lnTo>
                  <a:lnTo>
                    <a:pt x="578358" y="55530"/>
                  </a:lnTo>
                  <a:close/>
                </a:path>
                <a:path w="580389" h="377825">
                  <a:moveTo>
                    <a:pt x="290449" y="71278"/>
                  </a:moveTo>
                  <a:lnTo>
                    <a:pt x="273150" y="80930"/>
                  </a:lnTo>
                  <a:lnTo>
                    <a:pt x="273029" y="81248"/>
                  </a:lnTo>
                  <a:lnTo>
                    <a:pt x="284225" y="101250"/>
                  </a:lnTo>
                  <a:lnTo>
                    <a:pt x="301751" y="91344"/>
                  </a:lnTo>
                  <a:lnTo>
                    <a:pt x="290449" y="71278"/>
                  </a:lnTo>
                  <a:close/>
                </a:path>
                <a:path w="580389" h="377825">
                  <a:moveTo>
                    <a:pt x="403556" y="61092"/>
                  </a:moveTo>
                  <a:lnTo>
                    <a:pt x="368186" y="81248"/>
                  </a:lnTo>
                  <a:lnTo>
                    <a:pt x="362331" y="100107"/>
                  </a:lnTo>
                  <a:lnTo>
                    <a:pt x="376483" y="100107"/>
                  </a:lnTo>
                  <a:lnTo>
                    <a:pt x="377416" y="96593"/>
                  </a:lnTo>
                  <a:lnTo>
                    <a:pt x="380365" y="90630"/>
                  </a:lnTo>
                  <a:lnTo>
                    <a:pt x="384361" y="85786"/>
                  </a:lnTo>
                  <a:lnTo>
                    <a:pt x="389382" y="82073"/>
                  </a:lnTo>
                  <a:lnTo>
                    <a:pt x="395166" y="79644"/>
                  </a:lnTo>
                  <a:lnTo>
                    <a:pt x="401272" y="78644"/>
                  </a:lnTo>
                  <a:lnTo>
                    <a:pt x="444194" y="78644"/>
                  </a:lnTo>
                  <a:lnTo>
                    <a:pt x="442410" y="76735"/>
                  </a:lnTo>
                  <a:lnTo>
                    <a:pt x="410463" y="61118"/>
                  </a:lnTo>
                  <a:lnTo>
                    <a:pt x="403556" y="61092"/>
                  </a:lnTo>
                  <a:close/>
                </a:path>
                <a:path w="580389" h="377825">
                  <a:moveTo>
                    <a:pt x="554511" y="17176"/>
                  </a:moveTo>
                  <a:lnTo>
                    <a:pt x="511746" y="17176"/>
                  </a:lnTo>
                  <a:lnTo>
                    <a:pt x="518652" y="17458"/>
                  </a:lnTo>
                  <a:lnTo>
                    <a:pt x="525652" y="19335"/>
                  </a:lnTo>
                  <a:lnTo>
                    <a:pt x="531749" y="21621"/>
                  </a:lnTo>
                  <a:lnTo>
                    <a:pt x="537590" y="26828"/>
                  </a:lnTo>
                  <a:lnTo>
                    <a:pt x="543306" y="35083"/>
                  </a:lnTo>
                  <a:lnTo>
                    <a:pt x="485648" y="67722"/>
                  </a:lnTo>
                  <a:lnTo>
                    <a:pt x="519132" y="67722"/>
                  </a:lnTo>
                  <a:lnTo>
                    <a:pt x="569849" y="39147"/>
                  </a:lnTo>
                  <a:lnTo>
                    <a:pt x="568706" y="36988"/>
                  </a:lnTo>
                  <a:lnTo>
                    <a:pt x="567817" y="35464"/>
                  </a:lnTo>
                  <a:lnTo>
                    <a:pt x="567309" y="34448"/>
                  </a:lnTo>
                  <a:lnTo>
                    <a:pt x="559663" y="22800"/>
                  </a:lnTo>
                  <a:lnTo>
                    <a:pt x="554511" y="17176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10096" y="2383027"/>
            <a:ext cx="50209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Un </a:t>
            </a:r>
            <a:r>
              <a:rPr sz="1600" b="1" spc="-15" dirty="0">
                <a:latin typeface="Arial"/>
                <a:cs typeface="Arial"/>
              </a:rPr>
              <a:t>nuevo </a:t>
            </a:r>
            <a:r>
              <a:rPr sz="1600" b="1" spc="-5" dirty="0">
                <a:latin typeface="Arial"/>
                <a:cs typeface="Arial"/>
              </a:rPr>
              <a:t>cliente ordena la cantidad de 10 del  artículo A a </a:t>
            </a:r>
            <a:r>
              <a:rPr sz="1600" b="1" spc="-10" dirty="0">
                <a:latin typeface="Arial"/>
                <a:cs typeface="Arial"/>
              </a:rPr>
              <a:t>través </a:t>
            </a:r>
            <a:r>
              <a:rPr sz="1600" b="1" spc="-5" dirty="0">
                <a:latin typeface="Arial"/>
                <a:cs typeface="Arial"/>
              </a:rPr>
              <a:t>del microservicio A (Instancia</a:t>
            </a:r>
            <a:r>
              <a:rPr sz="1600" b="1" spc="20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1).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02563" y="3299498"/>
            <a:ext cx="1171915" cy="3218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355838" y="4306061"/>
            <a:ext cx="2768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B51600"/>
                </a:solidFill>
                <a:latin typeface="Arial"/>
                <a:cs typeface="Arial"/>
              </a:rPr>
              <a:t>Las bases de datos de A y B  no están</a:t>
            </a:r>
            <a:r>
              <a:rPr sz="1600" b="1" dirty="0">
                <a:solidFill>
                  <a:srgbClr val="B516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B51600"/>
                </a:solidFill>
                <a:latin typeface="Arial"/>
                <a:cs typeface="Arial"/>
              </a:rPr>
              <a:t>sincronizadas.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545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Synchronized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Cross-Instance Events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3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51163" y="2482595"/>
            <a:ext cx="3819196" cy="3139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7431" y="1497838"/>
            <a:ext cx="10491470" cy="5126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data consistency be achieved across all microservice</a:t>
            </a:r>
            <a:r>
              <a:rPr sz="2000" b="1" i="1" spc="-20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instances  when each microservice instance has its own database</a:t>
            </a:r>
            <a:r>
              <a:rPr sz="2000" b="1" i="1" spc="-17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instance?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Arial"/>
              <a:cs typeface="Arial"/>
            </a:endParaRPr>
          </a:p>
          <a:p>
            <a:pPr marL="12700" marR="4027804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Se introduce un </a:t>
            </a:r>
            <a:r>
              <a:rPr sz="1700" b="1" spc="-5" dirty="0">
                <a:latin typeface="Arial"/>
                <a:cs typeface="Arial"/>
              </a:rPr>
              <a:t>sistema </a:t>
            </a:r>
            <a:r>
              <a:rPr sz="1700" b="1" dirty="0">
                <a:latin typeface="Arial"/>
                <a:cs typeface="Arial"/>
              </a:rPr>
              <a:t>para garantizar que cada instancia de 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publique un </a:t>
            </a:r>
            <a:r>
              <a:rPr sz="1700" b="1" spc="-5" dirty="0">
                <a:latin typeface="Arial"/>
                <a:cs typeface="Arial"/>
              </a:rPr>
              <a:t>evento </a:t>
            </a:r>
            <a:r>
              <a:rPr sz="1700" b="1" dirty="0">
                <a:latin typeface="Arial"/>
                <a:cs typeface="Arial"/>
              </a:rPr>
              <a:t>para que las instancias de </a:t>
            </a:r>
            <a:r>
              <a:rPr sz="1700" b="1" spc="-5" dirty="0">
                <a:latin typeface="Arial"/>
                <a:cs typeface="Arial"/>
              </a:rPr>
              <a:t>la  </a:t>
            </a:r>
            <a:r>
              <a:rPr sz="1700" b="1" dirty="0">
                <a:latin typeface="Arial"/>
                <a:cs typeface="Arial"/>
              </a:rPr>
              <a:t>base de datos del </a:t>
            </a:r>
            <a:r>
              <a:rPr sz="1700" b="1" spc="-5" dirty="0">
                <a:latin typeface="Arial"/>
                <a:cs typeface="Arial"/>
              </a:rPr>
              <a:t>microservicio </a:t>
            </a:r>
            <a:r>
              <a:rPr sz="1700" b="1" dirty="0">
                <a:latin typeface="Arial"/>
                <a:cs typeface="Arial"/>
              </a:rPr>
              <a:t>suscritas a ese </a:t>
            </a:r>
            <a:r>
              <a:rPr sz="1700" b="1" spc="-5" dirty="0">
                <a:latin typeface="Arial"/>
                <a:cs typeface="Arial"/>
              </a:rPr>
              <a:t>evento </a:t>
            </a:r>
            <a:r>
              <a:rPr sz="1700" b="1" dirty="0">
                <a:latin typeface="Arial"/>
                <a:cs typeface="Arial"/>
              </a:rPr>
              <a:t>se  actualicen.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 dirty="0">
              <a:latin typeface="Arial"/>
              <a:cs typeface="Arial"/>
            </a:endParaRPr>
          </a:p>
          <a:p>
            <a:pPr marL="12700" marR="410845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Se </a:t>
            </a:r>
            <a:r>
              <a:rPr sz="1700" b="1" dirty="0">
                <a:latin typeface="Arial"/>
                <a:cs typeface="Arial"/>
              </a:rPr>
              <a:t>identifican </a:t>
            </a:r>
            <a:r>
              <a:rPr sz="1700" b="1" spc="-5" dirty="0">
                <a:latin typeface="Arial"/>
                <a:cs typeface="Arial"/>
              </a:rPr>
              <a:t>los eventos </a:t>
            </a:r>
            <a:r>
              <a:rPr sz="1700" b="1" dirty="0">
                <a:latin typeface="Arial"/>
                <a:cs typeface="Arial"/>
              </a:rPr>
              <a:t>específicos que necesitan anunciar  sus cambios de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estado.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 dirty="0">
              <a:latin typeface="Arial"/>
              <a:cs typeface="Arial"/>
            </a:endParaRPr>
          </a:p>
          <a:p>
            <a:pPr marL="12700" marR="4084954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Se </a:t>
            </a:r>
            <a:r>
              <a:rPr sz="1700" b="1" dirty="0">
                <a:latin typeface="Arial"/>
                <a:cs typeface="Arial"/>
              </a:rPr>
              <a:t>diseña e incorpora una función para suscribirse a cambios  de estado específicos en </a:t>
            </a:r>
            <a:r>
              <a:rPr sz="1700" b="1" spc="-5" dirty="0">
                <a:latin typeface="Arial"/>
                <a:cs typeface="Arial"/>
              </a:rPr>
              <a:t>la </a:t>
            </a:r>
            <a:r>
              <a:rPr sz="1700" b="1" spc="-10" dirty="0">
                <a:latin typeface="Arial"/>
                <a:cs typeface="Arial"/>
              </a:rPr>
              <a:t>API </a:t>
            </a:r>
            <a:r>
              <a:rPr sz="1700" b="1" dirty="0">
                <a:latin typeface="Arial"/>
                <a:cs typeface="Arial"/>
              </a:rPr>
              <a:t>del</a:t>
            </a:r>
            <a:r>
              <a:rPr sz="1700" b="1" spc="6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microservicio.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 dirty="0">
              <a:latin typeface="Arial"/>
              <a:cs typeface="Arial"/>
            </a:endParaRPr>
          </a:p>
          <a:p>
            <a:pPr marL="12700" marR="4382135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Se </a:t>
            </a:r>
            <a:r>
              <a:rPr sz="1700" b="1" dirty="0">
                <a:latin typeface="Arial"/>
                <a:cs typeface="Arial"/>
              </a:rPr>
              <a:t>desarrolla un método para </a:t>
            </a:r>
            <a:r>
              <a:rPr sz="1700" b="1" spc="-5" dirty="0">
                <a:latin typeface="Arial"/>
                <a:cs typeface="Arial"/>
              </a:rPr>
              <a:t>notificar </a:t>
            </a:r>
            <a:r>
              <a:rPr sz="1700" b="1" dirty="0">
                <a:latin typeface="Arial"/>
                <a:cs typeface="Arial"/>
              </a:rPr>
              <a:t>a los </a:t>
            </a:r>
            <a:r>
              <a:rPr sz="1700" b="1" spc="-5" dirty="0">
                <a:latin typeface="Arial"/>
                <a:cs typeface="Arial"/>
              </a:rPr>
              <a:t>microservicios  </a:t>
            </a:r>
            <a:r>
              <a:rPr sz="1700" b="1" dirty="0">
                <a:latin typeface="Arial"/>
                <a:cs typeface="Arial"/>
              </a:rPr>
              <a:t>suscritos sobre el cambio de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estado.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700" b="1" dirty="0">
                <a:latin typeface="Arial"/>
                <a:cs typeface="Arial"/>
              </a:rPr>
              <a:t>La información ahora actualizada y </a:t>
            </a:r>
            <a:r>
              <a:rPr sz="1700" b="1" spc="-10" dirty="0">
                <a:latin typeface="Arial"/>
                <a:cs typeface="Arial"/>
              </a:rPr>
              <a:t>válida evita </a:t>
            </a:r>
            <a:r>
              <a:rPr sz="1700" b="1" dirty="0">
                <a:latin typeface="Arial"/>
                <a:cs typeface="Arial"/>
              </a:rPr>
              <a:t>que</a:t>
            </a:r>
            <a:r>
              <a:rPr sz="1700" b="1" spc="9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se</a:t>
            </a:r>
            <a:endParaRPr sz="1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b="1" dirty="0">
                <a:latin typeface="Arial"/>
                <a:cs typeface="Arial"/>
              </a:rPr>
              <a:t>complete una transacción no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válida.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Rectángulo"/>
          <p:cNvSpPr/>
          <p:nvPr/>
        </p:nvSpPr>
        <p:spPr>
          <a:xfrm>
            <a:off x="5907740" y="318695"/>
            <a:ext cx="5070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 smtClean="0">
                <a:solidFill>
                  <a:srgbClr val="7030A0"/>
                </a:solidFill>
              </a:rPr>
              <a:t>Desafios</a:t>
            </a:r>
            <a:r>
              <a:rPr lang="es-ES" sz="1200" dirty="0" smtClean="0">
                <a:solidFill>
                  <a:srgbClr val="7030A0"/>
                </a:solidFill>
              </a:rPr>
              <a:t>: Dependencia al </a:t>
            </a:r>
            <a:r>
              <a:rPr lang="es-ES" sz="1200" dirty="0" err="1" smtClean="0">
                <a:solidFill>
                  <a:srgbClr val="7030A0"/>
                </a:solidFill>
              </a:rPr>
              <a:t>Broker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8763000" y="2205165"/>
            <a:ext cx="2030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 smtClean="0">
                <a:solidFill>
                  <a:srgbClr val="7030A0"/>
                </a:solidFill>
              </a:rPr>
              <a:t>Broker</a:t>
            </a:r>
            <a:r>
              <a:rPr lang="es-ES" sz="1200" dirty="0" smtClean="0">
                <a:solidFill>
                  <a:srgbClr val="7030A0"/>
                </a:solidFill>
              </a:rPr>
              <a:t> o gestor de eventos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5907740" y="549528"/>
            <a:ext cx="5590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Se realiza una </a:t>
            </a:r>
            <a:r>
              <a:rPr lang="es-ES" sz="1200" dirty="0" err="1" smtClean="0">
                <a:solidFill>
                  <a:srgbClr val="7030A0"/>
                </a:solidFill>
              </a:rPr>
              <a:t>tx</a:t>
            </a:r>
            <a:r>
              <a:rPr lang="es-ES" sz="1200" dirty="0" smtClean="0">
                <a:solidFill>
                  <a:srgbClr val="7030A0"/>
                </a:solidFill>
              </a:rPr>
              <a:t> en un servicio, se </a:t>
            </a:r>
            <a:r>
              <a:rPr lang="es-ES" sz="1200" dirty="0" err="1" smtClean="0">
                <a:solidFill>
                  <a:srgbClr val="7030A0"/>
                </a:solidFill>
              </a:rPr>
              <a:t>envia</a:t>
            </a:r>
            <a:r>
              <a:rPr lang="es-ES" sz="1200" dirty="0" smtClean="0">
                <a:solidFill>
                  <a:srgbClr val="7030A0"/>
                </a:solidFill>
              </a:rPr>
              <a:t> al evento y las demás instancias que están suscritas actualizas esta </a:t>
            </a:r>
            <a:r>
              <a:rPr lang="es-ES" sz="1200" dirty="0" err="1" smtClean="0">
                <a:solidFill>
                  <a:srgbClr val="7030A0"/>
                </a:solidFill>
              </a:rPr>
              <a:t>accion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5915832" y="1161514"/>
            <a:ext cx="5590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Impacto, La instancia debe soportar sus </a:t>
            </a:r>
            <a:r>
              <a:rPr lang="es-ES" sz="1200" dirty="0" err="1" smtClean="0">
                <a:solidFill>
                  <a:srgbClr val="7030A0"/>
                </a:solidFill>
              </a:rPr>
              <a:t>tx</a:t>
            </a:r>
            <a:r>
              <a:rPr lang="es-ES" sz="1200" dirty="0" smtClean="0">
                <a:solidFill>
                  <a:srgbClr val="7030A0"/>
                </a:solidFill>
              </a:rPr>
              <a:t> más los mensajes para sincronizar instancias.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756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Centralized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Isolated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State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Database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531110"/>
            <a:ext cx="990409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solution-wide state be  consistently provided when each  microservice has </a:t>
            </a:r>
            <a:r>
              <a:rPr sz="4000" b="1" i="1" dirty="0">
                <a:solidFill>
                  <a:srgbClr val="FD9200"/>
                </a:solidFill>
                <a:latin typeface="Arial"/>
                <a:cs typeface="Arial"/>
              </a:rPr>
              <a:t>its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own dedicated state  database?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837583" y="5193792"/>
            <a:ext cx="5590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Monitorio exacto de cambios de estados, (Activo, desactivo, Debito, </a:t>
            </a:r>
            <a:r>
              <a:rPr lang="es-ES" sz="1200" dirty="0" err="1" smtClean="0">
                <a:solidFill>
                  <a:srgbClr val="7030A0"/>
                </a:solidFill>
              </a:rPr>
              <a:t>Credito</a:t>
            </a:r>
            <a:r>
              <a:rPr lang="es-ES" sz="1200" dirty="0" smtClean="0">
                <a:solidFill>
                  <a:srgbClr val="7030A0"/>
                </a:solidFill>
              </a:rPr>
              <a:t>, Anulación)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905662" y="5867400"/>
            <a:ext cx="5590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Con el patrón anterior Ore </a:t>
            </a:r>
            <a:r>
              <a:rPr lang="es-ES" sz="1200" dirty="0" err="1" smtClean="0">
                <a:solidFill>
                  <a:srgbClr val="7030A0"/>
                </a:solidFill>
              </a:rPr>
              <a:t>defined</a:t>
            </a:r>
            <a:r>
              <a:rPr lang="es-ES" sz="1200" dirty="0" smtClean="0">
                <a:solidFill>
                  <a:srgbClr val="7030A0"/>
                </a:solidFill>
              </a:rPr>
              <a:t> </a:t>
            </a:r>
            <a:r>
              <a:rPr lang="es-ES" sz="1200" dirty="0" err="1" smtClean="0">
                <a:solidFill>
                  <a:srgbClr val="7030A0"/>
                </a:solidFill>
              </a:rPr>
              <a:t>view</a:t>
            </a:r>
            <a:r>
              <a:rPr lang="es-ES" sz="1200" dirty="0" smtClean="0">
                <a:solidFill>
                  <a:srgbClr val="7030A0"/>
                </a:solidFill>
              </a:rPr>
              <a:t> puede que durante la consolidación anterior se haya generado un cambio de estado y se podría necesitar conocer el estado en tiempo real.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79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56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Centralized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Isolated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State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Database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481945" cy="4704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066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solution-wide state be consistently provided when each microservice has</a:t>
            </a:r>
            <a:r>
              <a:rPr sz="2000" b="1" i="1" spc="-20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its  own dedicated state</a:t>
            </a:r>
            <a:r>
              <a:rPr sz="2000" b="1" i="1" spc="-8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database?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Arial"/>
              <a:cs typeface="Arial"/>
            </a:endParaRPr>
          </a:p>
          <a:p>
            <a:pPr marL="243204" marR="37465">
              <a:lnSpc>
                <a:spcPct val="100000"/>
              </a:lnSpc>
            </a:pPr>
            <a:r>
              <a:rPr sz="1900" b="1" spc="-5" dirty="0">
                <a:latin typeface="Arial"/>
                <a:cs typeface="Arial"/>
              </a:rPr>
              <a:t>Es </a:t>
            </a:r>
            <a:r>
              <a:rPr sz="1900" b="1" spc="-10" dirty="0">
                <a:latin typeface="Arial"/>
                <a:cs typeface="Arial"/>
              </a:rPr>
              <a:t>común </a:t>
            </a:r>
            <a:r>
              <a:rPr sz="1900" b="1" spc="-5" dirty="0">
                <a:latin typeface="Arial"/>
                <a:cs typeface="Arial"/>
              </a:rPr>
              <a:t>que se aplique el patrón de “Dedicated Microservice Database” para que la  </a:t>
            </a:r>
            <a:r>
              <a:rPr sz="1900" b="1" spc="-10" dirty="0">
                <a:latin typeface="Arial"/>
                <a:cs typeface="Arial"/>
              </a:rPr>
              <a:t>mayoría </a:t>
            </a:r>
            <a:r>
              <a:rPr sz="1900" b="1" spc="-5" dirty="0">
                <a:latin typeface="Arial"/>
                <a:cs typeface="Arial"/>
              </a:rPr>
              <a:t>de los microservicios puedan almacenar sus datos de estado localmente dentro  de sus límites de</a:t>
            </a:r>
            <a:r>
              <a:rPr sz="1900" b="1" spc="3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despliegue.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Arial"/>
              <a:cs typeface="Arial"/>
            </a:endParaRPr>
          </a:p>
          <a:p>
            <a:pPr marL="243204" marR="194310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Sin embargo, </a:t>
            </a:r>
            <a:r>
              <a:rPr sz="1900" b="1" spc="-5" dirty="0">
                <a:latin typeface="Arial"/>
                <a:cs typeface="Arial"/>
              </a:rPr>
              <a:t>cuando </a:t>
            </a:r>
            <a:r>
              <a:rPr sz="1900" b="1" spc="-10" dirty="0">
                <a:latin typeface="Arial"/>
                <a:cs typeface="Arial"/>
              </a:rPr>
              <a:t>varios </a:t>
            </a:r>
            <a:r>
              <a:rPr sz="1900" b="1" spc="-5" dirty="0">
                <a:latin typeface="Arial"/>
                <a:cs typeface="Arial"/>
              </a:rPr>
              <a:t>microservicios almacenan sus respectivos datos de estado  localmente, puede conducir a una arquitectura de datos </a:t>
            </a:r>
            <a:r>
              <a:rPr sz="1900" b="1" dirty="0">
                <a:latin typeface="Arial"/>
                <a:cs typeface="Arial"/>
              </a:rPr>
              <a:t>de </a:t>
            </a:r>
            <a:r>
              <a:rPr sz="1900" b="1" spc="-5" dirty="0">
                <a:latin typeface="Arial"/>
                <a:cs typeface="Arial"/>
              </a:rPr>
              <a:t>estado potencialmente  fragmentada.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Arial"/>
              <a:cs typeface="Arial"/>
            </a:endParaRPr>
          </a:p>
          <a:p>
            <a:pPr marL="243204" marR="5080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Esto puede </a:t>
            </a:r>
            <a:r>
              <a:rPr sz="1900" b="1" spc="-5" dirty="0">
                <a:latin typeface="Arial"/>
                <a:cs typeface="Arial"/>
              </a:rPr>
              <a:t>causar problemas cuando una </a:t>
            </a:r>
            <a:r>
              <a:rPr sz="1900" b="1" spc="-10" dirty="0">
                <a:latin typeface="Arial"/>
                <a:cs typeface="Arial"/>
              </a:rPr>
              <a:t>vista </a:t>
            </a:r>
            <a:r>
              <a:rPr sz="1900" b="1" spc="-5" dirty="0">
                <a:latin typeface="Arial"/>
                <a:cs typeface="Arial"/>
              </a:rPr>
              <a:t>global de los datos de estado de la  solución es requerida para la notificación de </a:t>
            </a:r>
            <a:r>
              <a:rPr sz="1900" b="1" dirty="0">
                <a:latin typeface="Arial"/>
                <a:cs typeface="Arial"/>
              </a:rPr>
              <a:t>eventos</a:t>
            </a:r>
            <a:r>
              <a:rPr sz="1900" dirty="0">
                <a:latin typeface="Arial"/>
                <a:cs typeface="Arial"/>
              </a:rPr>
              <a:t>, </a:t>
            </a:r>
            <a:r>
              <a:rPr sz="1900" b="1" spc="-5" dirty="0">
                <a:solidFill>
                  <a:srgbClr val="004D80"/>
                </a:solidFill>
                <a:latin typeface="Arial"/>
                <a:cs typeface="Arial"/>
              </a:rPr>
              <a:t>por programas de monitoreo </a:t>
            </a:r>
            <a:r>
              <a:rPr sz="1900" spc="-5" dirty="0">
                <a:latin typeface="Arial"/>
                <a:cs typeface="Arial"/>
              </a:rPr>
              <a:t>o </a:t>
            </a:r>
            <a:r>
              <a:rPr sz="1900" b="1" spc="-5" dirty="0">
                <a:solidFill>
                  <a:srgbClr val="2FA2DC"/>
                </a:solidFill>
                <a:latin typeface="Arial"/>
                <a:cs typeface="Arial"/>
              </a:rPr>
              <a:t>por  la solución en sí misma </a:t>
            </a:r>
            <a:r>
              <a:rPr sz="1900" b="1" spc="-5" dirty="0">
                <a:latin typeface="Arial"/>
                <a:cs typeface="Arial"/>
              </a:rPr>
              <a:t>debido a que la agregación de los datos de estado fragmentados  en tiempo de ejecución </a:t>
            </a:r>
            <a:r>
              <a:rPr sz="1900" b="1" dirty="0">
                <a:latin typeface="Arial"/>
                <a:cs typeface="Arial"/>
              </a:rPr>
              <a:t>puede </a:t>
            </a:r>
            <a:r>
              <a:rPr sz="1900" b="1" spc="-5" dirty="0">
                <a:latin typeface="Arial"/>
                <a:cs typeface="Arial"/>
              </a:rPr>
              <a:t>ser compleja y</a:t>
            </a:r>
            <a:r>
              <a:rPr sz="1900" b="1" spc="7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pesada.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1920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Dedicated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b="0" spc="9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40294" y="2702051"/>
            <a:ext cx="1947466" cy="3110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333355" cy="4145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have access to required data without having to compete</a:t>
            </a:r>
            <a:r>
              <a:rPr sz="2000" b="1" i="1" spc="-2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with  other microservices or consumer</a:t>
            </a:r>
            <a:r>
              <a:rPr sz="2000" b="1" i="1" spc="-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programs?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 dirty="0">
              <a:latin typeface="Arial"/>
              <a:cs typeface="Arial"/>
            </a:endParaRPr>
          </a:p>
          <a:p>
            <a:pPr marL="100965" marR="287147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Si se requiere que los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compartan una base de  datos, su autonomía e independencia se </a:t>
            </a:r>
            <a:r>
              <a:rPr sz="2000" b="1" spc="-10" dirty="0">
                <a:latin typeface="Arial"/>
                <a:cs typeface="Arial"/>
              </a:rPr>
              <a:t>ven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comprometidas  </a:t>
            </a:r>
            <a:r>
              <a:rPr sz="2000" dirty="0">
                <a:latin typeface="Arial"/>
                <a:cs typeface="Arial"/>
              </a:rPr>
              <a:t>debido al </a:t>
            </a:r>
            <a:r>
              <a:rPr sz="2000" b="1" dirty="0">
                <a:latin typeface="Arial"/>
                <a:cs typeface="Arial"/>
              </a:rPr>
              <a:t>acoplamiento con el recurso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compartido.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 dirty="0">
              <a:latin typeface="Arial"/>
              <a:cs typeface="Arial"/>
            </a:endParaRPr>
          </a:p>
          <a:p>
            <a:pPr marL="94615" marR="28930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Debido a que </a:t>
            </a:r>
            <a:r>
              <a:rPr sz="2000" b="1" dirty="0">
                <a:latin typeface="Arial"/>
                <a:cs typeface="Arial"/>
              </a:rPr>
              <a:t>otros programas de consumidores accederán a  la base de datos, su rendimiento en tiempo de ejecución  </a:t>
            </a:r>
            <a:r>
              <a:rPr sz="2000" b="1" spc="-5" dirty="0">
                <a:latin typeface="Arial"/>
                <a:cs typeface="Arial"/>
              </a:rPr>
              <a:t>variará </a:t>
            </a:r>
            <a:r>
              <a:rPr sz="2000" dirty="0">
                <a:latin typeface="Arial"/>
                <a:cs typeface="Arial"/>
              </a:rPr>
              <a:t>según el </a:t>
            </a:r>
            <a:r>
              <a:rPr sz="2000" b="1" spc="-5" dirty="0">
                <a:latin typeface="Arial"/>
                <a:cs typeface="Arial"/>
              </a:rPr>
              <a:t>volumen </a:t>
            </a:r>
            <a:r>
              <a:rPr sz="2000" b="1" dirty="0">
                <a:latin typeface="Arial"/>
                <a:cs typeface="Arial"/>
              </a:rPr>
              <a:t>de consumidores concurrentes</a:t>
            </a:r>
            <a:r>
              <a:rPr sz="2000" dirty="0">
                <a:latin typeface="Arial"/>
                <a:cs typeface="Arial"/>
              </a:rPr>
              <a:t>, la  </a:t>
            </a:r>
            <a:r>
              <a:rPr sz="2000" b="1" dirty="0">
                <a:latin typeface="Arial"/>
                <a:cs typeface="Arial"/>
              </a:rPr>
              <a:t>complejidad de los comandos </a:t>
            </a:r>
            <a:r>
              <a:rPr sz="2000" dirty="0">
                <a:latin typeface="Arial"/>
                <a:cs typeface="Arial"/>
              </a:rPr>
              <a:t>de acceso a datos y la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cantidad  de datos que se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procesan.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15 CuadroTexto"/>
          <p:cNvSpPr txBox="1"/>
          <p:nvPr/>
        </p:nvSpPr>
        <p:spPr>
          <a:xfrm>
            <a:off x="8751523" y="2234525"/>
            <a:ext cx="2197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Perdemos autonomía</a:t>
            </a:r>
            <a:endParaRPr lang="es-CO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074407" y="3163823"/>
            <a:ext cx="4596765" cy="2615565"/>
            <a:chOff x="7074407" y="3163823"/>
            <a:chExt cx="4596765" cy="2615565"/>
          </a:xfrm>
        </p:grpSpPr>
        <p:sp>
          <p:nvSpPr>
            <p:cNvPr id="7" name="object 7"/>
            <p:cNvSpPr/>
            <p:nvPr/>
          </p:nvSpPr>
          <p:spPr>
            <a:xfrm>
              <a:off x="11324843" y="3256787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7" y="338273"/>
                  </a:lnTo>
                  <a:lnTo>
                    <a:pt x="260265" y="320914"/>
                  </a:lnTo>
                  <a:lnTo>
                    <a:pt x="285676" y="301371"/>
                  </a:lnTo>
                  <a:lnTo>
                    <a:pt x="172974" y="301371"/>
                  </a:lnTo>
                  <a:lnTo>
                    <a:pt x="122495" y="291226"/>
                  </a:lnTo>
                  <a:lnTo>
                    <a:pt x="81279" y="263556"/>
                  </a:lnTo>
                  <a:lnTo>
                    <a:pt x="53494" y="222504"/>
                  </a:lnTo>
                  <a:lnTo>
                    <a:pt x="43306" y="172212"/>
                  </a:lnTo>
                  <a:lnTo>
                    <a:pt x="53494" y="121920"/>
                  </a:lnTo>
                  <a:lnTo>
                    <a:pt x="81280" y="80867"/>
                  </a:lnTo>
                  <a:lnTo>
                    <a:pt x="122495" y="53197"/>
                  </a:lnTo>
                  <a:lnTo>
                    <a:pt x="172974" y="43052"/>
                  </a:lnTo>
                  <a:lnTo>
                    <a:pt x="285676" y="43052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  <a:path w="346075" h="344804">
                  <a:moveTo>
                    <a:pt x="285676" y="43052"/>
                  </a:moveTo>
                  <a:lnTo>
                    <a:pt x="172974" y="43052"/>
                  </a:lnTo>
                  <a:lnTo>
                    <a:pt x="223452" y="53197"/>
                  </a:lnTo>
                  <a:lnTo>
                    <a:pt x="264667" y="80867"/>
                  </a:lnTo>
                  <a:lnTo>
                    <a:pt x="292453" y="121920"/>
                  </a:lnTo>
                  <a:lnTo>
                    <a:pt x="302640" y="172212"/>
                  </a:lnTo>
                  <a:lnTo>
                    <a:pt x="292453" y="222504"/>
                  </a:lnTo>
                  <a:lnTo>
                    <a:pt x="264667" y="263556"/>
                  </a:lnTo>
                  <a:lnTo>
                    <a:pt x="223452" y="291226"/>
                  </a:lnTo>
                  <a:lnTo>
                    <a:pt x="172974" y="301371"/>
                  </a:lnTo>
                  <a:lnTo>
                    <a:pt x="285676" y="301371"/>
                  </a:lnTo>
                  <a:lnTo>
                    <a:pt x="295274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8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85676" y="43052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74407" y="3163823"/>
              <a:ext cx="4206240" cy="26151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566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Centralized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Isolated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State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Database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6880" y="1497838"/>
            <a:ext cx="10383520" cy="5006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solution-wide state be consistently provided when each microservice has</a:t>
            </a:r>
            <a:r>
              <a:rPr sz="2000" b="1" i="1" spc="-20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its  own dedicated state</a:t>
            </a:r>
            <a:r>
              <a:rPr sz="2000" b="1" i="1" spc="-8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database?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al"/>
              <a:cs typeface="Arial"/>
            </a:endParaRPr>
          </a:p>
          <a:p>
            <a:pPr marL="12700" marR="402907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Los </a:t>
            </a:r>
            <a:r>
              <a:rPr sz="1600" b="1" spc="-5" dirty="0">
                <a:latin typeface="Arial"/>
                <a:cs typeface="Arial"/>
              </a:rPr>
              <a:t>microservicios </a:t>
            </a:r>
            <a:r>
              <a:rPr sz="1600" b="1" spc="-30" dirty="0">
                <a:latin typeface="Arial"/>
                <a:cs typeface="Arial"/>
              </a:rPr>
              <a:t>A, </a:t>
            </a:r>
            <a:r>
              <a:rPr sz="1600" b="1" spc="-5" dirty="0">
                <a:latin typeface="Arial"/>
                <a:cs typeface="Arial"/>
              </a:rPr>
              <a:t>B y C se registran para </a:t>
            </a:r>
            <a:r>
              <a:rPr sz="1600" b="1" spc="-10" dirty="0">
                <a:latin typeface="Arial"/>
                <a:cs typeface="Arial"/>
              </a:rPr>
              <a:t>eventos </a:t>
            </a:r>
            <a:r>
              <a:rPr sz="1600" b="1" spc="-5" dirty="0">
                <a:latin typeface="Arial"/>
                <a:cs typeface="Arial"/>
              </a:rPr>
              <a:t>específicos  asociados con otros microservicios, como se muestra en el  diagrama.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L="12700" marR="42494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El </a:t>
            </a:r>
            <a:r>
              <a:rPr sz="1600" b="1" spc="-5" dirty="0">
                <a:latin typeface="Arial"/>
                <a:cs typeface="Arial"/>
              </a:rPr>
              <a:t>microservicio A está suscrito a los microservicios B y C, y el  microservicio B está registrado para </a:t>
            </a:r>
            <a:r>
              <a:rPr sz="1600" b="1" spc="-10" dirty="0">
                <a:latin typeface="Arial"/>
                <a:cs typeface="Arial"/>
              </a:rPr>
              <a:t>eventos </a:t>
            </a:r>
            <a:r>
              <a:rPr sz="1600" b="1" spc="-5" dirty="0">
                <a:latin typeface="Arial"/>
                <a:cs typeface="Arial"/>
              </a:rPr>
              <a:t>específicos </a:t>
            </a:r>
            <a:r>
              <a:rPr sz="1600" b="1" spc="-10" dirty="0">
                <a:latin typeface="Arial"/>
                <a:cs typeface="Arial"/>
              </a:rPr>
              <a:t>que  </a:t>
            </a:r>
            <a:r>
              <a:rPr sz="1600" b="1" spc="-5" dirty="0">
                <a:latin typeface="Arial"/>
                <a:cs typeface="Arial"/>
              </a:rPr>
              <a:t>ocurren en el microservicio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A.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Arial"/>
              <a:cs typeface="Arial"/>
            </a:endParaRPr>
          </a:p>
          <a:p>
            <a:pPr marL="12700" marR="419798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El </a:t>
            </a:r>
            <a:r>
              <a:rPr sz="1600" b="1" spc="-5" dirty="0">
                <a:latin typeface="Arial"/>
                <a:cs typeface="Arial"/>
              </a:rPr>
              <a:t>microservicio C está registrado para </a:t>
            </a:r>
            <a:r>
              <a:rPr sz="1600" b="1" spc="-10" dirty="0">
                <a:latin typeface="Arial"/>
                <a:cs typeface="Arial"/>
              </a:rPr>
              <a:t>eventos </a:t>
            </a:r>
            <a:r>
              <a:rPr sz="1600" b="1" spc="-5" dirty="0">
                <a:latin typeface="Arial"/>
                <a:cs typeface="Arial"/>
              </a:rPr>
              <a:t>específicos </a:t>
            </a:r>
            <a:r>
              <a:rPr sz="1600" b="1" spc="-10" dirty="0">
                <a:latin typeface="Arial"/>
                <a:cs typeface="Arial"/>
              </a:rPr>
              <a:t>que  </a:t>
            </a:r>
            <a:r>
              <a:rPr sz="1600" b="1" spc="-5" dirty="0">
                <a:latin typeface="Arial"/>
                <a:cs typeface="Arial"/>
              </a:rPr>
              <a:t>ocurren en </a:t>
            </a:r>
            <a:r>
              <a:rPr sz="1600" b="1" spc="-10" dirty="0">
                <a:latin typeface="Arial"/>
                <a:cs typeface="Arial"/>
              </a:rPr>
              <a:t>Microservice</a:t>
            </a:r>
            <a:r>
              <a:rPr sz="1600" b="1" spc="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Arial"/>
              <a:cs typeface="Arial"/>
            </a:endParaRPr>
          </a:p>
          <a:p>
            <a:pPr marL="12700" marR="455866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Es posible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deba consultarse el estado general de la  solución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se basa en estos microservicios, pero para  hacerlo sería necesario consultar cada base de </a:t>
            </a:r>
            <a:r>
              <a:rPr sz="1600" b="1" spc="-10" dirty="0">
                <a:latin typeface="Arial"/>
                <a:cs typeface="Arial"/>
              </a:rPr>
              <a:t>datos </a:t>
            </a:r>
            <a:r>
              <a:rPr sz="1600" b="1" spc="-5" dirty="0">
                <a:latin typeface="Arial"/>
                <a:cs typeface="Arial"/>
              </a:rPr>
              <a:t>de los  microservicios, y para cuando eso ocurra es posible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el  estado </a:t>
            </a:r>
            <a:r>
              <a:rPr sz="1600" b="1" spc="-25" dirty="0">
                <a:latin typeface="Arial"/>
                <a:cs typeface="Arial"/>
              </a:rPr>
              <a:t>ya </a:t>
            </a:r>
            <a:r>
              <a:rPr sz="1600" b="1" spc="-15" dirty="0">
                <a:latin typeface="Arial"/>
                <a:cs typeface="Arial"/>
              </a:rPr>
              <a:t>haya </a:t>
            </a:r>
            <a:r>
              <a:rPr sz="1600" b="1" spc="-5" dirty="0">
                <a:latin typeface="Arial"/>
                <a:cs typeface="Arial"/>
              </a:rPr>
              <a:t>cambiado</a:t>
            </a:r>
            <a:r>
              <a:rPr sz="1600" b="1" spc="1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nuevamente.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9515875" y="291330"/>
            <a:ext cx="17236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Arquitectura reactiva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8151125" y="2731850"/>
            <a:ext cx="17236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Coreografía por eventos.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4079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Centralized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Isolated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State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Database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79710" cy="3982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solution-wide state be consistently provided when each microservice has</a:t>
            </a:r>
            <a:r>
              <a:rPr sz="2000" b="1" i="1" spc="-20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its  own dedicated state</a:t>
            </a:r>
            <a:r>
              <a:rPr sz="2000" b="1" i="1" spc="-8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database?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Arial"/>
              <a:cs typeface="Arial"/>
            </a:endParaRPr>
          </a:p>
          <a:p>
            <a:pPr marL="161925" marR="545211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Un </a:t>
            </a:r>
            <a:r>
              <a:rPr sz="1800" b="1" dirty="0">
                <a:latin typeface="Arial"/>
                <a:cs typeface="Arial"/>
              </a:rPr>
              <a:t>repositorio </a:t>
            </a:r>
            <a:r>
              <a:rPr sz="1800" b="1" spc="-5" dirty="0">
                <a:latin typeface="Arial"/>
                <a:cs typeface="Arial"/>
              </a:rPr>
              <a:t>de estado maestro se  posiciona como la "fuente </a:t>
            </a:r>
            <a:r>
              <a:rPr sz="1800" b="1" dirty="0">
                <a:latin typeface="Arial"/>
                <a:cs typeface="Arial"/>
              </a:rPr>
              <a:t>única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verdad"  </a:t>
            </a:r>
            <a:r>
              <a:rPr sz="1800" b="1" dirty="0">
                <a:latin typeface="Arial"/>
                <a:cs typeface="Arial"/>
              </a:rPr>
              <a:t>porque todos los </a:t>
            </a:r>
            <a:r>
              <a:rPr sz="1800" b="1" spc="-5" dirty="0">
                <a:latin typeface="Arial"/>
                <a:cs typeface="Arial"/>
              </a:rPr>
              <a:t>microservicios publican  sus </a:t>
            </a:r>
            <a:r>
              <a:rPr sz="1800" b="1" dirty="0">
                <a:latin typeface="Arial"/>
                <a:cs typeface="Arial"/>
              </a:rPr>
              <a:t>datos </a:t>
            </a:r>
            <a:r>
              <a:rPr sz="1800" b="1" spc="-5" dirty="0">
                <a:latin typeface="Arial"/>
                <a:cs typeface="Arial"/>
              </a:rPr>
              <a:t>de estado además de registrarlo  localmente.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161925" marR="5449570">
              <a:lnSpc>
                <a:spcPct val="100000"/>
              </a:lnSpc>
              <a:spcBef>
                <a:spcPts val="1750"/>
              </a:spcBef>
            </a:pPr>
            <a:r>
              <a:rPr sz="1800" dirty="0">
                <a:latin typeface="Arial"/>
                <a:cs typeface="Arial"/>
              </a:rPr>
              <a:t>Esto </a:t>
            </a:r>
            <a:r>
              <a:rPr sz="1800" b="1" spc="-5" dirty="0">
                <a:latin typeface="Arial"/>
                <a:cs typeface="Arial"/>
              </a:rPr>
              <a:t>establece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sistema de seguimiento  de estado </a:t>
            </a:r>
            <a:r>
              <a:rPr sz="1800" b="1" spc="-10" dirty="0">
                <a:latin typeface="Arial"/>
                <a:cs typeface="Arial"/>
              </a:rPr>
              <a:t>efectivo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está aislado y reside  fuera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otros límites del microservicio</a:t>
            </a:r>
            <a:r>
              <a:rPr sz="1800" spc="-5" dirty="0">
                <a:latin typeface="Arial"/>
                <a:cs typeface="Arial"/>
              </a:rPr>
              <a:t>,  como </a:t>
            </a:r>
            <a:r>
              <a:rPr sz="1800" dirty="0">
                <a:latin typeface="Arial"/>
                <a:cs typeface="Arial"/>
              </a:rPr>
              <a:t>se </a:t>
            </a:r>
            <a:r>
              <a:rPr sz="1800" spc="-5" dirty="0">
                <a:latin typeface="Arial"/>
                <a:cs typeface="Arial"/>
              </a:rPr>
              <a:t>muestra en </a:t>
            </a:r>
            <a:r>
              <a:rPr sz="1800" dirty="0">
                <a:latin typeface="Arial"/>
                <a:cs typeface="Arial"/>
              </a:rPr>
              <a:t>el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diagrama.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819396" y="2091439"/>
            <a:ext cx="6071235" cy="3646170"/>
            <a:chOff x="4819396" y="2091439"/>
            <a:chExt cx="6071235" cy="3646170"/>
          </a:xfrm>
        </p:grpSpPr>
        <p:sp>
          <p:nvSpPr>
            <p:cNvPr id="14" name="object 14"/>
            <p:cNvSpPr/>
            <p:nvPr/>
          </p:nvSpPr>
          <p:spPr>
            <a:xfrm>
              <a:off x="5884826" y="2847513"/>
              <a:ext cx="5005612" cy="28896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16 Rectángulo"/>
          <p:cNvSpPr/>
          <p:nvPr/>
        </p:nvSpPr>
        <p:spPr>
          <a:xfrm>
            <a:off x="7772400" y="2014526"/>
            <a:ext cx="1723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Gestor de estados centralizados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235666" y="4302918"/>
            <a:ext cx="1723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Fuente de verdad, tiene toda secuencia de </a:t>
            </a:r>
            <a:r>
              <a:rPr lang="es-ES" sz="1200" dirty="0" err="1" smtClean="0">
                <a:solidFill>
                  <a:srgbClr val="7030A0"/>
                </a:solidFill>
              </a:rPr>
              <a:t>streams</a:t>
            </a:r>
            <a:r>
              <a:rPr lang="es-ES" sz="1200" dirty="0" smtClean="0">
                <a:solidFill>
                  <a:srgbClr val="7030A0"/>
                </a:solidFill>
              </a:rPr>
              <a:t>, cambios de estado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5105400" y="5617980"/>
            <a:ext cx="1723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Si un consumidor necesita el estado real, lo va a tomar del gestor de cambios de estado.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9674434" y="5103876"/>
            <a:ext cx="1723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Protege la integridad de los estados y trazabilidad de cada acción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5410201" y="4226567"/>
            <a:ext cx="68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Kafka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5423460" y="4548220"/>
            <a:ext cx="1087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Brinda el </a:t>
            </a:r>
            <a:r>
              <a:rPr lang="es-ES" sz="1200" dirty="0" err="1">
                <a:solidFill>
                  <a:srgbClr val="7030A0"/>
                </a:solidFill>
              </a:rPr>
              <a:t>P</a:t>
            </a:r>
            <a:r>
              <a:rPr lang="es-ES" sz="1200" dirty="0" err="1" smtClean="0">
                <a:solidFill>
                  <a:srgbClr val="7030A0"/>
                </a:solidFill>
              </a:rPr>
              <a:t>atron</a:t>
            </a:r>
            <a:r>
              <a:rPr lang="es-ES" sz="1200" dirty="0" smtClean="0">
                <a:solidFill>
                  <a:srgbClr val="7030A0"/>
                </a:solidFill>
              </a:rPr>
              <a:t> Drive </a:t>
            </a:r>
            <a:r>
              <a:rPr lang="es-ES" sz="1200" dirty="0" err="1" smtClean="0">
                <a:solidFill>
                  <a:srgbClr val="7030A0"/>
                </a:solidFill>
              </a:rPr>
              <a:t>Message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381000" y="516254"/>
            <a:ext cx="9601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Al centralizar se mejora el gobierno, pero se convierte en un punto único de fallo, por lo tanto se debe </a:t>
            </a:r>
            <a:r>
              <a:rPr lang="es-ES" sz="1200" dirty="0" err="1" smtClean="0">
                <a:solidFill>
                  <a:srgbClr val="7030A0"/>
                </a:solidFill>
              </a:rPr>
              <a:t>contenizar</a:t>
            </a:r>
            <a:r>
              <a:rPr lang="es-ES" sz="1200" dirty="0" smtClean="0">
                <a:solidFill>
                  <a:srgbClr val="7030A0"/>
                </a:solidFill>
              </a:rPr>
              <a:t> y escalar horizontalmente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4079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Centralized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Isolated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State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Database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79710" cy="4526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solution-wide state be consistently provided when each microservice has</a:t>
            </a:r>
            <a:r>
              <a:rPr sz="2000" b="1" i="1" spc="-20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its  own dedicated state</a:t>
            </a:r>
            <a:r>
              <a:rPr sz="2000" b="1" i="1" spc="-8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database?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49860" marR="5459730">
              <a:lnSpc>
                <a:spcPct val="100000"/>
              </a:lnSpc>
              <a:spcBef>
                <a:spcPts val="1385"/>
              </a:spcBef>
            </a:pPr>
            <a:r>
              <a:rPr sz="1800" spc="-5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microservicios escriben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cambios de  las actualizaciones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estado en la </a:t>
            </a:r>
            <a:r>
              <a:rPr sz="1800" b="1" dirty="0">
                <a:latin typeface="Arial"/>
                <a:cs typeface="Arial"/>
              </a:rPr>
              <a:t>fuente  </a:t>
            </a:r>
            <a:r>
              <a:rPr sz="1800" b="1" spc="-5" dirty="0">
                <a:latin typeface="Arial"/>
                <a:cs typeface="Arial"/>
              </a:rPr>
              <a:t>externa de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10" dirty="0">
                <a:latin typeface="Arial"/>
                <a:cs typeface="Arial"/>
              </a:rPr>
              <a:t>verdad</a:t>
            </a:r>
            <a:r>
              <a:rPr sz="1800" spc="-10" dirty="0">
                <a:latin typeface="Arial"/>
                <a:cs typeface="Arial"/>
              </a:rPr>
              <a:t>, </a:t>
            </a:r>
            <a:r>
              <a:rPr sz="1800" spc="-5" dirty="0">
                <a:latin typeface="Arial"/>
                <a:cs typeface="Arial"/>
              </a:rPr>
              <a:t>que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rastrear  cambios de estado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completos.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Arial"/>
              <a:cs typeface="Arial"/>
            </a:endParaRPr>
          </a:p>
          <a:p>
            <a:pPr marL="149860" marR="549846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Todas </a:t>
            </a:r>
            <a:r>
              <a:rPr sz="1800" b="1" spc="-5" dirty="0">
                <a:latin typeface="Arial"/>
                <a:cs typeface="Arial"/>
              </a:rPr>
              <a:t>las actualizaciones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estado están  </a:t>
            </a:r>
            <a:r>
              <a:rPr sz="1800" b="1" dirty="0">
                <a:latin typeface="Arial"/>
                <a:cs typeface="Arial"/>
              </a:rPr>
              <a:t>disponibles </a:t>
            </a:r>
            <a:r>
              <a:rPr sz="1800" b="1" spc="-5" dirty="0">
                <a:latin typeface="Arial"/>
                <a:cs typeface="Arial"/>
              </a:rPr>
              <a:t>en </a:t>
            </a:r>
            <a:r>
              <a:rPr sz="1800" b="1" dirty="0">
                <a:latin typeface="Arial"/>
                <a:cs typeface="Arial"/>
              </a:rPr>
              <a:t>una </a:t>
            </a:r>
            <a:r>
              <a:rPr sz="1800" b="1" spc="-5" dirty="0">
                <a:latin typeface="Arial"/>
                <a:cs typeface="Arial"/>
              </a:rPr>
              <a:t>ubicación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se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puede  consultar </a:t>
            </a:r>
            <a:r>
              <a:rPr sz="1800" b="1" spc="-5" dirty="0">
                <a:latin typeface="Arial"/>
                <a:cs typeface="Arial"/>
              </a:rPr>
              <a:t>en tiempo real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ahora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puede  </a:t>
            </a:r>
            <a:r>
              <a:rPr sz="1800" b="1" spc="-5" dirty="0">
                <a:latin typeface="Arial"/>
                <a:cs typeface="Arial"/>
              </a:rPr>
              <a:t>utilizar para </a:t>
            </a:r>
            <a:r>
              <a:rPr sz="1800" b="1" dirty="0">
                <a:latin typeface="Arial"/>
                <a:cs typeface="Arial"/>
              </a:rPr>
              <a:t>consultar el </a:t>
            </a:r>
            <a:r>
              <a:rPr sz="1800" b="1" spc="-5" dirty="0">
                <a:latin typeface="Arial"/>
                <a:cs typeface="Arial"/>
              </a:rPr>
              <a:t>estado </a:t>
            </a:r>
            <a:r>
              <a:rPr sz="1800" b="1" dirty="0">
                <a:latin typeface="Arial"/>
                <a:cs typeface="Arial"/>
              </a:rPr>
              <a:t>de  </a:t>
            </a:r>
            <a:r>
              <a:rPr sz="1800" b="1" spc="-5" dirty="0">
                <a:latin typeface="Arial"/>
                <a:cs typeface="Arial"/>
              </a:rPr>
              <a:t>microservicios individuales </a:t>
            </a:r>
            <a:r>
              <a:rPr sz="1800" b="1" dirty="0">
                <a:latin typeface="Arial"/>
                <a:cs typeface="Arial"/>
              </a:rPr>
              <a:t>o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toda </a:t>
            </a:r>
            <a:r>
              <a:rPr sz="1800" b="1" spc="-5" dirty="0">
                <a:latin typeface="Arial"/>
                <a:cs typeface="Arial"/>
              </a:rPr>
              <a:t>la  </a:t>
            </a:r>
            <a:r>
              <a:rPr sz="1800" b="1" dirty="0">
                <a:latin typeface="Arial"/>
                <a:cs typeface="Arial"/>
              </a:rPr>
              <a:t>solución.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819396" y="2091439"/>
            <a:ext cx="6071235" cy="3646170"/>
            <a:chOff x="4819396" y="2091439"/>
            <a:chExt cx="6071235" cy="3646170"/>
          </a:xfrm>
        </p:grpSpPr>
        <p:sp>
          <p:nvSpPr>
            <p:cNvPr id="14" name="object 14"/>
            <p:cNvSpPr/>
            <p:nvPr/>
          </p:nvSpPr>
          <p:spPr>
            <a:xfrm>
              <a:off x="5884826" y="2847513"/>
              <a:ext cx="5005612" cy="28896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4113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 </a:t>
            </a:r>
            <a:r>
              <a:rPr sz="1800" b="1" spc="-15" dirty="0">
                <a:latin typeface="Arial"/>
                <a:cs typeface="Arial"/>
              </a:rPr>
              <a:t>Acceso </a:t>
            </a:r>
            <a:r>
              <a:rPr sz="1800" b="1" spc="-5" dirty="0">
                <a:latin typeface="Arial"/>
                <a:cs typeface="Arial"/>
              </a:rPr>
              <a:t>a Datos y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Estado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4079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Centralized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Isolated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State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Database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7838"/>
            <a:ext cx="10379710" cy="2562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solution-wide state be consistently provided when each microservice has</a:t>
            </a:r>
            <a:r>
              <a:rPr sz="2000" b="1" i="1" spc="-204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its  own dedicated state</a:t>
            </a:r>
            <a:r>
              <a:rPr sz="2000" b="1" i="1" spc="-8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database?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3189" marR="4787265">
              <a:lnSpc>
                <a:spcPct val="100000"/>
              </a:lnSpc>
              <a:spcBef>
                <a:spcPts val="1835"/>
              </a:spcBef>
            </a:pPr>
            <a:r>
              <a:rPr sz="1800" dirty="0">
                <a:latin typeface="Arial"/>
                <a:cs typeface="Arial"/>
              </a:rPr>
              <a:t>Si este </a:t>
            </a:r>
            <a:r>
              <a:rPr sz="1800" spc="-5" dirty="0">
                <a:latin typeface="Arial"/>
                <a:cs typeface="Arial"/>
              </a:rPr>
              <a:t>patrón </a:t>
            </a:r>
            <a:r>
              <a:rPr sz="1800" dirty="0">
                <a:latin typeface="Arial"/>
                <a:cs typeface="Arial"/>
              </a:rPr>
              <a:t>se </a:t>
            </a:r>
            <a:r>
              <a:rPr sz="1800" spc="-5" dirty="0">
                <a:latin typeface="Arial"/>
                <a:cs typeface="Arial"/>
              </a:rPr>
              <a:t>aplica en </a:t>
            </a:r>
            <a:r>
              <a:rPr sz="1800" dirty="0">
                <a:latin typeface="Arial"/>
                <a:cs typeface="Arial"/>
              </a:rPr>
              <a:t>un </a:t>
            </a:r>
            <a:r>
              <a:rPr sz="1800" spc="-5" dirty="0">
                <a:latin typeface="Arial"/>
                <a:cs typeface="Arial"/>
              </a:rPr>
              <a:t>entorno en </a:t>
            </a:r>
            <a:r>
              <a:rPr sz="1800" dirty="0">
                <a:latin typeface="Arial"/>
                <a:cs typeface="Arial"/>
              </a:rPr>
              <a:t>el </a:t>
            </a:r>
            <a:r>
              <a:rPr sz="1800" spc="-5" dirty="0">
                <a:latin typeface="Arial"/>
                <a:cs typeface="Arial"/>
              </a:rPr>
              <a:t>que </a:t>
            </a:r>
            <a:r>
              <a:rPr sz="1800" spc="-15" dirty="0">
                <a:latin typeface="Arial"/>
                <a:cs typeface="Arial"/>
              </a:rPr>
              <a:t>ya </a:t>
            </a:r>
            <a:r>
              <a:rPr sz="1800" dirty="0">
                <a:latin typeface="Arial"/>
                <a:cs typeface="Arial"/>
              </a:rPr>
              <a:t>se  </a:t>
            </a:r>
            <a:r>
              <a:rPr sz="1800" spc="-5" dirty="0">
                <a:latin typeface="Arial"/>
                <a:cs typeface="Arial"/>
              </a:rPr>
              <a:t>ha aplicado el patrón </a:t>
            </a:r>
            <a:r>
              <a:rPr sz="1800" spc="-10" dirty="0">
                <a:latin typeface="Arial"/>
                <a:cs typeface="Arial"/>
              </a:rPr>
              <a:t>“</a:t>
            </a:r>
            <a:r>
              <a:rPr sz="1800" b="1" spc="-10" dirty="0">
                <a:latin typeface="Arial"/>
                <a:cs typeface="Arial"/>
              </a:rPr>
              <a:t>Microservices </a:t>
            </a:r>
            <a:r>
              <a:rPr sz="1800" b="1" spc="-5" dirty="0">
                <a:latin typeface="Arial"/>
                <a:cs typeface="Arial"/>
              </a:rPr>
              <a:t>Layers</a:t>
            </a:r>
            <a:r>
              <a:rPr sz="1800" spc="-5" dirty="0">
                <a:latin typeface="Arial"/>
                <a:cs typeface="Arial"/>
              </a:rPr>
              <a:t>”, </a:t>
            </a:r>
            <a:r>
              <a:rPr sz="1800" b="1" dirty="0">
                <a:latin typeface="Arial"/>
                <a:cs typeface="Arial"/>
              </a:rPr>
              <a:t>los  </a:t>
            </a:r>
            <a:r>
              <a:rPr sz="1800" b="1" spc="-5" dirty="0">
                <a:latin typeface="Arial"/>
                <a:cs typeface="Arial"/>
              </a:rPr>
              <a:t>microservicios en cada capa </a:t>
            </a:r>
            <a:r>
              <a:rPr sz="1800" b="1" dirty="0">
                <a:latin typeface="Arial"/>
                <a:cs typeface="Arial"/>
              </a:rPr>
              <a:t>definida aún </a:t>
            </a:r>
            <a:r>
              <a:rPr sz="1800" b="1" spc="-5" dirty="0">
                <a:latin typeface="Arial"/>
                <a:cs typeface="Arial"/>
              </a:rPr>
              <a:t>deben  publicar sus </a:t>
            </a:r>
            <a:r>
              <a:rPr sz="1800" b="1" dirty="0">
                <a:latin typeface="Arial"/>
                <a:cs typeface="Arial"/>
              </a:rPr>
              <a:t>datos </a:t>
            </a:r>
            <a:r>
              <a:rPr sz="1800" b="1" spc="-5" dirty="0">
                <a:latin typeface="Arial"/>
                <a:cs typeface="Arial"/>
              </a:rPr>
              <a:t>de estado en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base de datos  de estado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centralizada.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427723" y="2091439"/>
            <a:ext cx="4178300" cy="4058920"/>
            <a:chOff x="6427723" y="2091439"/>
            <a:chExt cx="4178300" cy="4058920"/>
          </a:xfrm>
        </p:grpSpPr>
        <p:sp>
          <p:nvSpPr>
            <p:cNvPr id="15" name="object 15"/>
            <p:cNvSpPr/>
            <p:nvPr/>
          </p:nvSpPr>
          <p:spPr>
            <a:xfrm>
              <a:off x="6781392" y="2692506"/>
              <a:ext cx="3824091" cy="34573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076" y="2039874"/>
            <a:ext cx="69856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Patrones de</a:t>
            </a:r>
            <a:r>
              <a:rPr sz="4400" spc="-80" dirty="0"/>
              <a:t> </a:t>
            </a:r>
            <a:r>
              <a:rPr sz="4400" dirty="0"/>
              <a:t>Escalamiento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871972" y="3468623"/>
            <a:ext cx="408940" cy="481965"/>
          </a:xfrm>
          <a:custGeom>
            <a:avLst/>
            <a:gdLst/>
            <a:ahLst/>
            <a:cxnLst/>
            <a:rect l="l" t="t" r="r" b="b"/>
            <a:pathLst>
              <a:path w="408939" h="481964">
                <a:moveTo>
                  <a:pt x="126492" y="387096"/>
                </a:moveTo>
                <a:lnTo>
                  <a:pt x="124942" y="379349"/>
                </a:lnTo>
                <a:lnTo>
                  <a:pt x="120726" y="373049"/>
                </a:lnTo>
                <a:lnTo>
                  <a:pt x="114427" y="368833"/>
                </a:lnTo>
                <a:lnTo>
                  <a:pt x="106680" y="367284"/>
                </a:lnTo>
                <a:lnTo>
                  <a:pt x="99021" y="368833"/>
                </a:lnTo>
                <a:lnTo>
                  <a:pt x="92722" y="373049"/>
                </a:lnTo>
                <a:lnTo>
                  <a:pt x="88442" y="379349"/>
                </a:lnTo>
                <a:lnTo>
                  <a:pt x="86868" y="387096"/>
                </a:lnTo>
                <a:lnTo>
                  <a:pt x="88442" y="394754"/>
                </a:lnTo>
                <a:lnTo>
                  <a:pt x="92722" y="401053"/>
                </a:lnTo>
                <a:lnTo>
                  <a:pt x="99021" y="405333"/>
                </a:lnTo>
                <a:lnTo>
                  <a:pt x="106680" y="406908"/>
                </a:lnTo>
                <a:lnTo>
                  <a:pt x="114427" y="405333"/>
                </a:lnTo>
                <a:lnTo>
                  <a:pt x="120726" y="401053"/>
                </a:lnTo>
                <a:lnTo>
                  <a:pt x="124942" y="394754"/>
                </a:lnTo>
                <a:lnTo>
                  <a:pt x="126492" y="387096"/>
                </a:lnTo>
                <a:close/>
              </a:path>
              <a:path w="408939" h="481964">
                <a:moveTo>
                  <a:pt x="126492" y="320040"/>
                </a:moveTo>
                <a:lnTo>
                  <a:pt x="124942" y="312293"/>
                </a:lnTo>
                <a:lnTo>
                  <a:pt x="120726" y="305993"/>
                </a:lnTo>
                <a:lnTo>
                  <a:pt x="114427" y="301777"/>
                </a:lnTo>
                <a:lnTo>
                  <a:pt x="106680" y="300228"/>
                </a:lnTo>
                <a:lnTo>
                  <a:pt x="99021" y="301777"/>
                </a:lnTo>
                <a:lnTo>
                  <a:pt x="92722" y="305993"/>
                </a:lnTo>
                <a:lnTo>
                  <a:pt x="88442" y="312293"/>
                </a:lnTo>
                <a:lnTo>
                  <a:pt x="86868" y="320040"/>
                </a:lnTo>
                <a:lnTo>
                  <a:pt x="88442" y="327698"/>
                </a:lnTo>
                <a:lnTo>
                  <a:pt x="92722" y="333997"/>
                </a:lnTo>
                <a:lnTo>
                  <a:pt x="99021" y="338277"/>
                </a:lnTo>
                <a:lnTo>
                  <a:pt x="106680" y="339852"/>
                </a:lnTo>
                <a:lnTo>
                  <a:pt x="114427" y="338277"/>
                </a:lnTo>
                <a:lnTo>
                  <a:pt x="120726" y="333997"/>
                </a:lnTo>
                <a:lnTo>
                  <a:pt x="124942" y="327698"/>
                </a:lnTo>
                <a:lnTo>
                  <a:pt x="126492" y="320040"/>
                </a:lnTo>
                <a:close/>
              </a:path>
              <a:path w="408939" h="481964">
                <a:moveTo>
                  <a:pt x="126492" y="252857"/>
                </a:moveTo>
                <a:lnTo>
                  <a:pt x="124942" y="245173"/>
                </a:lnTo>
                <a:lnTo>
                  <a:pt x="120726" y="238925"/>
                </a:lnTo>
                <a:lnTo>
                  <a:pt x="114427" y="234721"/>
                </a:lnTo>
                <a:lnTo>
                  <a:pt x="106680" y="233172"/>
                </a:lnTo>
                <a:lnTo>
                  <a:pt x="99021" y="234721"/>
                </a:lnTo>
                <a:lnTo>
                  <a:pt x="92722" y="238925"/>
                </a:lnTo>
                <a:lnTo>
                  <a:pt x="88442" y="245173"/>
                </a:lnTo>
                <a:lnTo>
                  <a:pt x="86868" y="252857"/>
                </a:lnTo>
                <a:lnTo>
                  <a:pt x="88442" y="260692"/>
                </a:lnTo>
                <a:lnTo>
                  <a:pt x="92722" y="267017"/>
                </a:lnTo>
                <a:lnTo>
                  <a:pt x="99021" y="271259"/>
                </a:lnTo>
                <a:lnTo>
                  <a:pt x="106680" y="272796"/>
                </a:lnTo>
                <a:lnTo>
                  <a:pt x="114427" y="271259"/>
                </a:lnTo>
                <a:lnTo>
                  <a:pt x="120726" y="267017"/>
                </a:lnTo>
                <a:lnTo>
                  <a:pt x="124942" y="260692"/>
                </a:lnTo>
                <a:lnTo>
                  <a:pt x="126492" y="252857"/>
                </a:lnTo>
                <a:close/>
              </a:path>
              <a:path w="408939" h="481964">
                <a:moveTo>
                  <a:pt x="126492" y="186817"/>
                </a:moveTo>
                <a:lnTo>
                  <a:pt x="124942" y="178714"/>
                </a:lnTo>
                <a:lnTo>
                  <a:pt x="120726" y="172135"/>
                </a:lnTo>
                <a:lnTo>
                  <a:pt x="114427" y="167728"/>
                </a:lnTo>
                <a:lnTo>
                  <a:pt x="106680" y="166116"/>
                </a:lnTo>
                <a:lnTo>
                  <a:pt x="99021" y="167728"/>
                </a:lnTo>
                <a:lnTo>
                  <a:pt x="92722" y="172135"/>
                </a:lnTo>
                <a:lnTo>
                  <a:pt x="88442" y="178714"/>
                </a:lnTo>
                <a:lnTo>
                  <a:pt x="86868" y="186817"/>
                </a:lnTo>
                <a:lnTo>
                  <a:pt x="88442" y="194792"/>
                </a:lnTo>
                <a:lnTo>
                  <a:pt x="92722" y="201282"/>
                </a:lnTo>
                <a:lnTo>
                  <a:pt x="99021" y="205663"/>
                </a:lnTo>
                <a:lnTo>
                  <a:pt x="106680" y="207264"/>
                </a:lnTo>
                <a:lnTo>
                  <a:pt x="114427" y="205663"/>
                </a:lnTo>
                <a:lnTo>
                  <a:pt x="120726" y="201282"/>
                </a:lnTo>
                <a:lnTo>
                  <a:pt x="124942" y="194792"/>
                </a:lnTo>
                <a:lnTo>
                  <a:pt x="126492" y="186817"/>
                </a:lnTo>
                <a:close/>
              </a:path>
              <a:path w="408939" h="481964">
                <a:moveTo>
                  <a:pt x="321564" y="376682"/>
                </a:moveTo>
                <a:lnTo>
                  <a:pt x="313563" y="368808"/>
                </a:lnTo>
                <a:lnTo>
                  <a:pt x="155829" y="368808"/>
                </a:lnTo>
                <a:lnTo>
                  <a:pt x="147828" y="376682"/>
                </a:lnTo>
                <a:lnTo>
                  <a:pt x="147828" y="395986"/>
                </a:lnTo>
                <a:lnTo>
                  <a:pt x="155829" y="403860"/>
                </a:lnTo>
                <a:lnTo>
                  <a:pt x="313563" y="403860"/>
                </a:lnTo>
                <a:lnTo>
                  <a:pt x="321564" y="395986"/>
                </a:lnTo>
                <a:lnTo>
                  <a:pt x="321564" y="376682"/>
                </a:lnTo>
                <a:close/>
              </a:path>
              <a:path w="408939" h="481964">
                <a:moveTo>
                  <a:pt x="321564" y="320167"/>
                </a:moveTo>
                <a:lnTo>
                  <a:pt x="320154" y="313004"/>
                </a:lnTo>
                <a:lnTo>
                  <a:pt x="316331" y="307149"/>
                </a:lnTo>
                <a:lnTo>
                  <a:pt x="310680" y="303212"/>
                </a:lnTo>
                <a:lnTo>
                  <a:pt x="303784" y="301752"/>
                </a:lnTo>
                <a:lnTo>
                  <a:pt x="165608" y="301752"/>
                </a:lnTo>
                <a:lnTo>
                  <a:pt x="158699" y="303212"/>
                </a:lnTo>
                <a:lnTo>
                  <a:pt x="153047" y="307149"/>
                </a:lnTo>
                <a:lnTo>
                  <a:pt x="149225" y="313004"/>
                </a:lnTo>
                <a:lnTo>
                  <a:pt x="147828" y="320167"/>
                </a:lnTo>
                <a:lnTo>
                  <a:pt x="149225" y="327190"/>
                </a:lnTo>
                <a:lnTo>
                  <a:pt x="153047" y="332968"/>
                </a:lnTo>
                <a:lnTo>
                  <a:pt x="158699" y="336892"/>
                </a:lnTo>
                <a:lnTo>
                  <a:pt x="165608" y="338328"/>
                </a:lnTo>
                <a:lnTo>
                  <a:pt x="303784" y="338328"/>
                </a:lnTo>
                <a:lnTo>
                  <a:pt x="310680" y="336892"/>
                </a:lnTo>
                <a:lnTo>
                  <a:pt x="316331" y="332968"/>
                </a:lnTo>
                <a:lnTo>
                  <a:pt x="320154" y="327190"/>
                </a:lnTo>
                <a:lnTo>
                  <a:pt x="321564" y="320167"/>
                </a:lnTo>
                <a:close/>
              </a:path>
              <a:path w="408939" h="481964">
                <a:moveTo>
                  <a:pt x="321564" y="244094"/>
                </a:moveTo>
                <a:lnTo>
                  <a:pt x="313563" y="236220"/>
                </a:lnTo>
                <a:lnTo>
                  <a:pt x="155829" y="236220"/>
                </a:lnTo>
                <a:lnTo>
                  <a:pt x="147828" y="244094"/>
                </a:lnTo>
                <a:lnTo>
                  <a:pt x="147828" y="263398"/>
                </a:lnTo>
                <a:lnTo>
                  <a:pt x="155829" y="271272"/>
                </a:lnTo>
                <a:lnTo>
                  <a:pt x="313563" y="271272"/>
                </a:lnTo>
                <a:lnTo>
                  <a:pt x="321564" y="263398"/>
                </a:lnTo>
                <a:lnTo>
                  <a:pt x="321564" y="244094"/>
                </a:lnTo>
                <a:close/>
              </a:path>
              <a:path w="408939" h="481964">
                <a:moveTo>
                  <a:pt x="321564" y="177038"/>
                </a:moveTo>
                <a:lnTo>
                  <a:pt x="313563" y="169164"/>
                </a:lnTo>
                <a:lnTo>
                  <a:pt x="155829" y="169164"/>
                </a:lnTo>
                <a:lnTo>
                  <a:pt x="147828" y="177038"/>
                </a:lnTo>
                <a:lnTo>
                  <a:pt x="147828" y="196342"/>
                </a:lnTo>
                <a:lnTo>
                  <a:pt x="155829" y="204216"/>
                </a:lnTo>
                <a:lnTo>
                  <a:pt x="313563" y="204216"/>
                </a:lnTo>
                <a:lnTo>
                  <a:pt x="321564" y="196342"/>
                </a:lnTo>
                <a:lnTo>
                  <a:pt x="321564" y="177038"/>
                </a:lnTo>
                <a:close/>
              </a:path>
              <a:path w="408939" h="481964">
                <a:moveTo>
                  <a:pt x="408432" y="59436"/>
                </a:moveTo>
                <a:lnTo>
                  <a:pt x="400431" y="51435"/>
                </a:lnTo>
                <a:lnTo>
                  <a:pt x="295910" y="51435"/>
                </a:lnTo>
                <a:lnTo>
                  <a:pt x="295910" y="35179"/>
                </a:lnTo>
                <a:lnTo>
                  <a:pt x="295910" y="8001"/>
                </a:lnTo>
                <a:lnTo>
                  <a:pt x="288036" y="0"/>
                </a:lnTo>
                <a:lnTo>
                  <a:pt x="120777" y="0"/>
                </a:lnTo>
                <a:lnTo>
                  <a:pt x="112776" y="8001"/>
                </a:lnTo>
                <a:lnTo>
                  <a:pt x="112776" y="120650"/>
                </a:lnTo>
                <a:lnTo>
                  <a:pt x="120777" y="128524"/>
                </a:lnTo>
                <a:lnTo>
                  <a:pt x="249174" y="128524"/>
                </a:lnTo>
                <a:lnTo>
                  <a:pt x="257048" y="120650"/>
                </a:lnTo>
                <a:lnTo>
                  <a:pt x="257048" y="100965"/>
                </a:lnTo>
                <a:lnTo>
                  <a:pt x="249174" y="93357"/>
                </a:lnTo>
                <a:lnTo>
                  <a:pt x="147955" y="93357"/>
                </a:lnTo>
                <a:lnTo>
                  <a:pt x="147955" y="35179"/>
                </a:lnTo>
                <a:lnTo>
                  <a:pt x="260477" y="35179"/>
                </a:lnTo>
                <a:lnTo>
                  <a:pt x="260477" y="78994"/>
                </a:lnTo>
                <a:lnTo>
                  <a:pt x="268351" y="86614"/>
                </a:lnTo>
                <a:lnTo>
                  <a:pt x="373253" y="86614"/>
                </a:lnTo>
                <a:lnTo>
                  <a:pt x="373253" y="446405"/>
                </a:lnTo>
                <a:lnTo>
                  <a:pt x="35433" y="446405"/>
                </a:lnTo>
                <a:lnTo>
                  <a:pt x="35433" y="86614"/>
                </a:lnTo>
                <a:lnTo>
                  <a:pt x="72136" y="86614"/>
                </a:lnTo>
                <a:lnTo>
                  <a:pt x="80137" y="78740"/>
                </a:lnTo>
                <a:lnTo>
                  <a:pt x="80137" y="59436"/>
                </a:lnTo>
                <a:lnTo>
                  <a:pt x="72136" y="51435"/>
                </a:lnTo>
                <a:lnTo>
                  <a:pt x="8001" y="51435"/>
                </a:lnTo>
                <a:lnTo>
                  <a:pt x="0" y="59436"/>
                </a:lnTo>
                <a:lnTo>
                  <a:pt x="0" y="473583"/>
                </a:lnTo>
                <a:lnTo>
                  <a:pt x="8001" y="481584"/>
                </a:lnTo>
                <a:lnTo>
                  <a:pt x="400431" y="481584"/>
                </a:lnTo>
                <a:lnTo>
                  <a:pt x="408432" y="473583"/>
                </a:lnTo>
                <a:lnTo>
                  <a:pt x="408432" y="446405"/>
                </a:lnTo>
                <a:lnTo>
                  <a:pt x="408432" y="59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2091439"/>
            <a:ext cx="12192000" cy="2675255"/>
            <a:chOff x="0" y="2091439"/>
            <a:chExt cx="12192000" cy="2675255"/>
          </a:xfrm>
        </p:grpSpPr>
        <p:sp>
          <p:nvSpPr>
            <p:cNvPr id="9" name="object 9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1120" y="3000755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19646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0155" y="1602435"/>
            <a:ext cx="10142855" cy="3794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Los </a:t>
            </a:r>
            <a:r>
              <a:rPr sz="2000" b="1" spc="-5" dirty="0">
                <a:latin typeface="Arial"/>
                <a:cs typeface="Arial"/>
              </a:rPr>
              <a:t>microservicios </a:t>
            </a:r>
            <a:r>
              <a:rPr sz="2000" b="1" dirty="0">
                <a:latin typeface="Arial"/>
                <a:cs typeface="Arial"/>
              </a:rPr>
              <a:t>dependen de tecnologías y arquitecturas sofisticadas</a:t>
            </a:r>
            <a:r>
              <a:rPr sz="2000" b="1" spc="-1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escalamiento para cumplir con </a:t>
            </a:r>
            <a:r>
              <a:rPr sz="2000" b="1" spc="-5" dirty="0">
                <a:latin typeface="Arial"/>
                <a:cs typeface="Arial"/>
              </a:rPr>
              <a:t>los </a:t>
            </a:r>
            <a:r>
              <a:rPr sz="2000" b="1" dirty="0">
                <a:latin typeface="Arial"/>
                <a:cs typeface="Arial"/>
              </a:rPr>
              <a:t>requisitos de alto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rendimiento.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Este conjunto de patrones explora </a:t>
            </a:r>
            <a:r>
              <a:rPr sz="2000" b="1" dirty="0">
                <a:latin typeface="Arial"/>
                <a:cs typeface="Arial"/>
              </a:rPr>
              <a:t>modelos establecidos de escalamiento que</a:t>
            </a:r>
            <a:r>
              <a:rPr sz="2000" b="1" spc="-1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pueden  emplearse para soportar altos </a:t>
            </a:r>
            <a:r>
              <a:rPr sz="2000" b="1" spc="-5" dirty="0">
                <a:latin typeface="Arial"/>
                <a:cs typeface="Arial"/>
              </a:rPr>
              <a:t>volúmenes </a:t>
            </a:r>
            <a:r>
              <a:rPr sz="2000" b="1" dirty="0">
                <a:latin typeface="Arial"/>
                <a:cs typeface="Arial"/>
              </a:rPr>
              <a:t>de uso concurrente y fluctuaciones de  uso.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Arial"/>
              <a:cs typeface="Arial"/>
            </a:endParaRPr>
          </a:p>
          <a:p>
            <a:pPr marL="44069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Se cubren los siguientes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patrones: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603885" indent="-16383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04520" algn="l"/>
              </a:tabLst>
            </a:pP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Workload</a:t>
            </a:r>
            <a:r>
              <a:rPr sz="2000" b="1" spc="-3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Distribution</a:t>
            </a:r>
            <a:endParaRPr sz="2000">
              <a:latin typeface="Arial"/>
              <a:cs typeface="Arial"/>
            </a:endParaRPr>
          </a:p>
          <a:p>
            <a:pPr marL="603885" indent="-163830">
              <a:lnSpc>
                <a:spcPct val="100000"/>
              </a:lnSpc>
              <a:buFont typeface="Arial"/>
              <a:buChar char="•"/>
              <a:tabLst>
                <a:tab pos="604520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Service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Load</a:t>
            </a:r>
            <a:r>
              <a:rPr sz="2000" b="1" spc="-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Balancing</a:t>
            </a:r>
            <a:endParaRPr sz="2000">
              <a:latin typeface="Arial"/>
              <a:cs typeface="Arial"/>
            </a:endParaRPr>
          </a:p>
          <a:p>
            <a:pPr marL="603885" indent="-163830">
              <a:lnSpc>
                <a:spcPct val="100000"/>
              </a:lnSpc>
              <a:buFont typeface="Arial"/>
              <a:buChar char="•"/>
              <a:tabLst>
                <a:tab pos="604520" algn="l"/>
              </a:tabLst>
            </a:pPr>
            <a:r>
              <a:rPr sz="2000" b="1" spc="-5" dirty="0">
                <a:solidFill>
                  <a:srgbClr val="FD9200"/>
                </a:solidFill>
                <a:latin typeface="Arial"/>
                <a:cs typeface="Arial"/>
              </a:rPr>
              <a:t>Dynamic</a:t>
            </a:r>
            <a:r>
              <a:rPr sz="2000" b="1" spc="1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D9200"/>
                </a:solidFill>
                <a:latin typeface="Arial"/>
                <a:cs typeface="Arial"/>
              </a:rPr>
              <a:t>Scalability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249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Workload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Distribution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spc="1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3140405"/>
            <a:ext cx="987933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How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can microservice </a:t>
            </a:r>
            <a:r>
              <a:rPr sz="4000" b="1" i="1" dirty="0">
                <a:solidFill>
                  <a:srgbClr val="FD9200"/>
                </a:solidFill>
                <a:latin typeface="Arial"/>
                <a:cs typeface="Arial"/>
              </a:rPr>
              <a:t>over-utilization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be  avoided?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249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Workload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Distribution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1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35938"/>
            <a:ext cx="9817735" cy="2774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over-utilization be</a:t>
            </a:r>
            <a:r>
              <a:rPr sz="2000" b="1" i="1" spc="-1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avoided?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Arial"/>
              <a:cs typeface="Arial"/>
            </a:endParaRPr>
          </a:p>
          <a:p>
            <a:pPr marL="41275" marR="5124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Los microservicios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se </a:t>
            </a:r>
            <a:r>
              <a:rPr sz="1800" b="1" dirty="0">
                <a:latin typeface="Arial"/>
                <a:cs typeface="Arial"/>
              </a:rPr>
              <a:t>ponen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disposición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los consumidores de </a:t>
            </a:r>
            <a:r>
              <a:rPr sz="1800" b="1" spc="-10" dirty="0">
                <a:latin typeface="Arial"/>
                <a:cs typeface="Arial"/>
              </a:rPr>
              <a:t>servicios </a:t>
            </a:r>
            <a:r>
              <a:rPr sz="1800" b="1" dirty="0">
                <a:latin typeface="Arial"/>
                <a:cs typeface="Arial"/>
              </a:rPr>
              <a:t>con  </a:t>
            </a:r>
            <a:r>
              <a:rPr sz="1800" b="1" spc="-5" dirty="0">
                <a:latin typeface="Arial"/>
                <a:cs typeface="Arial"/>
              </a:rPr>
              <a:t>requisitos de </a:t>
            </a:r>
            <a:r>
              <a:rPr sz="1800" b="1" dirty="0">
                <a:latin typeface="Arial"/>
                <a:cs typeface="Arial"/>
              </a:rPr>
              <a:t>uso </a:t>
            </a:r>
            <a:r>
              <a:rPr sz="1800" b="1" spc="-5" dirty="0">
                <a:latin typeface="Arial"/>
                <a:cs typeface="Arial"/>
              </a:rPr>
              <a:t>impredecibles </a:t>
            </a:r>
            <a:r>
              <a:rPr sz="1800" b="1" dirty="0">
                <a:latin typeface="Arial"/>
                <a:cs typeface="Arial"/>
              </a:rPr>
              <a:t>pueden </a:t>
            </a:r>
            <a:r>
              <a:rPr sz="1800" b="1" spc="-5" dirty="0">
                <a:latin typeface="Arial"/>
                <a:cs typeface="Arial"/>
              </a:rPr>
              <a:t>ser </a:t>
            </a:r>
            <a:r>
              <a:rPr sz="1800" b="1" dirty="0">
                <a:latin typeface="Arial"/>
                <a:cs typeface="Arial"/>
              </a:rPr>
              <a:t>utilizados </a:t>
            </a:r>
            <a:r>
              <a:rPr sz="1800" b="1" spc="-5" dirty="0">
                <a:latin typeface="Arial"/>
                <a:cs typeface="Arial"/>
              </a:rPr>
              <a:t>en exceso cuando la demanda  excede sus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capacidades.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Arial"/>
              <a:cs typeface="Arial"/>
            </a:endParaRPr>
          </a:p>
          <a:p>
            <a:pPr marL="7112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Esto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generar excepciones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tiempo de ejecución y </a:t>
            </a:r>
            <a:r>
              <a:rPr sz="1800" b="1" dirty="0">
                <a:latin typeface="Arial"/>
                <a:cs typeface="Arial"/>
              </a:rPr>
              <a:t>condiciones </a:t>
            </a:r>
            <a:r>
              <a:rPr sz="1800" b="1" spc="-5" dirty="0">
                <a:latin typeface="Arial"/>
                <a:cs typeface="Arial"/>
              </a:rPr>
              <a:t>de falla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10" dirty="0">
                <a:latin typeface="Arial"/>
                <a:cs typeface="Arial"/>
              </a:rPr>
              <a:t>lleven 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las implementaciones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microservicios afectadas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rechazar </a:t>
            </a:r>
            <a:r>
              <a:rPr sz="1800" b="1" dirty="0">
                <a:latin typeface="Arial"/>
                <a:cs typeface="Arial"/>
              </a:rPr>
              <a:t>las solicitudes de los  consumidores o </a:t>
            </a:r>
            <a:r>
              <a:rPr sz="1800" b="1" spc="-5" dirty="0">
                <a:latin typeface="Arial"/>
                <a:cs typeface="Arial"/>
              </a:rPr>
              <a:t>cerrarlas </a:t>
            </a:r>
            <a:r>
              <a:rPr sz="1800" b="1" dirty="0">
                <a:latin typeface="Arial"/>
                <a:cs typeface="Arial"/>
              </a:rPr>
              <a:t>por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completo.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02611" y="5018326"/>
            <a:ext cx="5270050" cy="1167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914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Workload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Distribution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35938"/>
            <a:ext cx="10263505" cy="2629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over-utilization be</a:t>
            </a:r>
            <a:r>
              <a:rPr sz="2000" b="1" i="1" spc="-1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avoided?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"/>
              <a:cs typeface="Arial"/>
            </a:endParaRPr>
          </a:p>
          <a:p>
            <a:pPr marL="115570" marR="889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se escala horizontalmente mediante la </a:t>
            </a:r>
            <a:r>
              <a:rPr sz="1800" b="1" dirty="0">
                <a:latin typeface="Arial"/>
                <a:cs typeface="Arial"/>
              </a:rPr>
              <a:t>adición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uno o </a:t>
            </a:r>
            <a:r>
              <a:rPr sz="1800" b="1" spc="-5" dirty="0">
                <a:latin typeface="Arial"/>
                <a:cs typeface="Arial"/>
              </a:rPr>
              <a:t>más microservicios  idénticos,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5" dirty="0">
                <a:latin typeface="Arial"/>
                <a:cs typeface="Arial"/>
              </a:rPr>
              <a:t>con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sistema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balanceo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cargas se amplía aún </a:t>
            </a:r>
            <a:r>
              <a:rPr sz="1800" b="1" spc="-10" dirty="0">
                <a:latin typeface="Arial"/>
                <a:cs typeface="Arial"/>
              </a:rPr>
              <a:t>más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arquitectura </a:t>
            </a:r>
            <a:r>
              <a:rPr sz="1800" b="1" dirty="0">
                <a:latin typeface="Arial"/>
                <a:cs typeface="Arial"/>
              </a:rPr>
              <a:t>de  </a:t>
            </a:r>
            <a:r>
              <a:rPr sz="1800" b="1" spc="-5" dirty="0">
                <a:latin typeface="Arial"/>
                <a:cs typeface="Arial"/>
              </a:rPr>
              <a:t>despliegue para </a:t>
            </a:r>
            <a:r>
              <a:rPr sz="1800" b="1" dirty="0">
                <a:latin typeface="Arial"/>
                <a:cs typeface="Arial"/>
              </a:rPr>
              <a:t>proporcionar una lógica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tiempo </a:t>
            </a:r>
            <a:r>
              <a:rPr sz="1800" b="1" spc="-5" dirty="0">
                <a:latin typeface="Arial"/>
                <a:cs typeface="Arial"/>
              </a:rPr>
              <a:t>de ejecución capaz </a:t>
            </a:r>
            <a:r>
              <a:rPr sz="1800" b="1" dirty="0">
                <a:latin typeface="Arial"/>
                <a:cs typeface="Arial"/>
              </a:rPr>
              <a:t>de distribuir  </a:t>
            </a:r>
            <a:r>
              <a:rPr sz="1800" b="1" spc="-5" dirty="0">
                <a:latin typeface="Arial"/>
                <a:cs typeface="Arial"/>
              </a:rPr>
              <a:t>uniformemente la carga de trabajo </a:t>
            </a:r>
            <a:r>
              <a:rPr sz="1800" spc="-5" dirty="0">
                <a:latin typeface="Arial"/>
                <a:cs typeface="Arial"/>
              </a:rPr>
              <a:t>en todos o varios de los recursos de </a:t>
            </a:r>
            <a:r>
              <a:rPr sz="1800" spc="5" dirty="0">
                <a:latin typeface="Arial"/>
                <a:cs typeface="Arial"/>
              </a:rPr>
              <a:t>TI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disponibles.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Arial"/>
              <a:cs typeface="Arial"/>
            </a:endParaRPr>
          </a:p>
          <a:p>
            <a:pPr marL="114935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Esto </a:t>
            </a:r>
            <a:r>
              <a:rPr sz="1800" b="1" dirty="0">
                <a:latin typeface="Arial"/>
                <a:cs typeface="Arial"/>
              </a:rPr>
              <a:t>minimiza </a:t>
            </a:r>
            <a:r>
              <a:rPr sz="1800" b="1" spc="-5" dirty="0">
                <a:latin typeface="Arial"/>
                <a:cs typeface="Arial"/>
              </a:rPr>
              <a:t>las </a:t>
            </a:r>
            <a:r>
              <a:rPr sz="1800" b="1" dirty="0">
                <a:latin typeface="Arial"/>
                <a:cs typeface="Arial"/>
              </a:rPr>
              <a:t>posibilidades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cualquiera de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recursos de </a:t>
            </a:r>
            <a:r>
              <a:rPr sz="1800" b="1" dirty="0">
                <a:latin typeface="Arial"/>
                <a:cs typeface="Arial"/>
              </a:rPr>
              <a:t>TI </a:t>
            </a:r>
            <a:r>
              <a:rPr sz="1800" b="1" spc="-5" dirty="0">
                <a:latin typeface="Arial"/>
                <a:cs typeface="Arial"/>
              </a:rPr>
              <a:t>sea </a:t>
            </a:r>
            <a:r>
              <a:rPr sz="1800" b="1" dirty="0">
                <a:latin typeface="Arial"/>
                <a:cs typeface="Arial"/>
              </a:rPr>
              <a:t>sobre-utilizado o  sub-utilizado.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4693" y="4725882"/>
            <a:ext cx="4799194" cy="1697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89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0914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Workload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Distribution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-</a:t>
            </a:r>
            <a:r>
              <a:rPr sz="2800" b="0" spc="15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535938"/>
            <a:ext cx="10200005" cy="2891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 over-utilization be</a:t>
            </a:r>
            <a:r>
              <a:rPr sz="2000" b="1" i="1" spc="-12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avoided?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Arial"/>
              <a:cs typeface="Arial"/>
            </a:endParaRPr>
          </a:p>
          <a:p>
            <a:pPr marL="156845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Este </a:t>
            </a:r>
            <a:r>
              <a:rPr sz="1800" b="1" spc="-5" dirty="0">
                <a:latin typeface="Arial"/>
                <a:cs typeface="Arial"/>
              </a:rPr>
              <a:t>patrón </a:t>
            </a:r>
            <a:r>
              <a:rPr sz="1800" b="1" spc="-10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aplica principalmente mediante </a:t>
            </a:r>
            <a:r>
              <a:rPr sz="1800" b="1" spc="-10" dirty="0">
                <a:latin typeface="Arial"/>
                <a:cs typeface="Arial"/>
              </a:rPr>
              <a:t>el </a:t>
            </a:r>
            <a:r>
              <a:rPr sz="1800" b="1" dirty="0">
                <a:latin typeface="Arial"/>
                <a:cs typeface="Arial"/>
              </a:rPr>
              <a:t>uso </a:t>
            </a:r>
            <a:r>
              <a:rPr sz="1800" b="1" spc="-5" dirty="0">
                <a:latin typeface="Arial"/>
                <a:cs typeface="Arial"/>
              </a:rPr>
              <a:t>de mecanismos de balanceo de cargas  del cual existen </a:t>
            </a:r>
            <a:r>
              <a:rPr sz="1800" b="1" spc="-10" dirty="0">
                <a:latin typeface="Arial"/>
                <a:cs typeface="Arial"/>
              </a:rPr>
              <a:t>variaciones </a:t>
            </a:r>
            <a:r>
              <a:rPr sz="1800" b="1" dirty="0">
                <a:latin typeface="Arial"/>
                <a:cs typeface="Arial"/>
              </a:rPr>
              <a:t>con </a:t>
            </a:r>
            <a:r>
              <a:rPr sz="1800" b="1" spc="-5" dirty="0">
                <a:latin typeface="Arial"/>
                <a:cs typeface="Arial"/>
              </a:rPr>
              <a:t>diferentes </a:t>
            </a:r>
            <a:r>
              <a:rPr sz="1800" b="1" dirty="0">
                <a:latin typeface="Arial"/>
                <a:cs typeface="Arial"/>
              </a:rPr>
              <a:t>tipos </a:t>
            </a:r>
            <a:r>
              <a:rPr sz="1800" b="1" spc="-5" dirty="0">
                <a:latin typeface="Arial"/>
                <a:cs typeface="Arial"/>
              </a:rPr>
              <a:t>de</a:t>
            </a:r>
            <a:r>
              <a:rPr sz="1800" b="1" spc="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algoritmos.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"/>
              <a:cs typeface="Arial"/>
            </a:endParaRPr>
          </a:p>
          <a:p>
            <a:pPr marL="156845" marR="42164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El mecanismo de </a:t>
            </a:r>
            <a:r>
              <a:rPr sz="1800" b="1" spc="-5" dirty="0">
                <a:latin typeface="Arial"/>
                <a:cs typeface="Arial"/>
              </a:rPr>
              <a:t>“Scaling Listener” automático también se </a:t>
            </a:r>
            <a:r>
              <a:rPr sz="1800" b="1" dirty="0">
                <a:latin typeface="Arial"/>
                <a:cs typeface="Arial"/>
              </a:rPr>
              <a:t>puede utilizar para </a:t>
            </a:r>
            <a:r>
              <a:rPr sz="1800" b="1" spc="-5" dirty="0">
                <a:latin typeface="Arial"/>
                <a:cs typeface="Arial"/>
              </a:rPr>
              <a:t>responder  cuando </a:t>
            </a:r>
            <a:r>
              <a:rPr sz="1800" b="1" spc="-10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alcanzan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umbrales </a:t>
            </a:r>
            <a:r>
              <a:rPr sz="1800" b="1" dirty="0">
                <a:latin typeface="Arial"/>
                <a:cs typeface="Arial"/>
              </a:rPr>
              <a:t>de uso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un </a:t>
            </a:r>
            <a:r>
              <a:rPr sz="1800" b="1" spc="-5" dirty="0">
                <a:latin typeface="Arial"/>
                <a:cs typeface="Arial"/>
              </a:rPr>
              <a:t>recurso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TI.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Arial"/>
              <a:cs typeface="Arial"/>
            </a:endParaRPr>
          </a:p>
          <a:p>
            <a:pPr marL="15684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Este patrón también se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aplicar para balancear la carga de dispositivos</a:t>
            </a:r>
            <a:r>
              <a:rPr sz="1800" b="1" spc="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  <a:p>
            <a:pPr marL="15684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almacenamiento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5" dirty="0">
                <a:latin typeface="Arial"/>
                <a:cs typeface="Arial"/>
              </a:rPr>
              <a:t>dispositivos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conectividad.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4693" y="4794482"/>
            <a:ext cx="4799194" cy="16993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652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Fundamentales de Microservicios y</a:t>
            </a:r>
            <a:r>
              <a:rPr sz="1800" b="1" spc="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Contenedores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7035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Dedicated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Microservice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Database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5525" y="2325668"/>
            <a:ext cx="2929058" cy="36986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497838"/>
            <a:ext cx="10333355" cy="4863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microservice have access to required data without having to compete</a:t>
            </a:r>
            <a:r>
              <a:rPr sz="2000" b="1" i="1" spc="-22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with  other microservices or consumer</a:t>
            </a:r>
            <a:r>
              <a:rPr sz="2000" b="1" i="1" spc="-9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programs?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Arial"/>
              <a:cs typeface="Arial"/>
            </a:endParaRPr>
          </a:p>
          <a:p>
            <a:pPr marL="153035" marR="3448685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Se le </a:t>
            </a:r>
            <a:r>
              <a:rPr sz="1900" b="1" spc="-10" dirty="0">
                <a:latin typeface="Arial"/>
                <a:cs typeface="Arial"/>
              </a:rPr>
              <a:t>provee </a:t>
            </a:r>
            <a:r>
              <a:rPr sz="1900" b="1" spc="-5" dirty="0">
                <a:latin typeface="Arial"/>
                <a:cs typeface="Arial"/>
              </a:rPr>
              <a:t>al microservicio su propia implementación de  base de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datos.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Arial"/>
              <a:cs typeface="Arial"/>
            </a:endParaRPr>
          </a:p>
          <a:p>
            <a:pPr marL="135255" marR="3874770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El acceso a la base de datos </a:t>
            </a:r>
            <a:r>
              <a:rPr sz="1900" b="1" spc="-5" dirty="0">
                <a:latin typeface="Arial"/>
                <a:cs typeface="Arial"/>
              </a:rPr>
              <a:t>está limitado únicamente al  microservicio.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135255" marR="4281805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La </a:t>
            </a:r>
            <a:r>
              <a:rPr sz="1900" b="1" spc="-5" dirty="0">
                <a:latin typeface="Arial"/>
                <a:cs typeface="Arial"/>
              </a:rPr>
              <a:t>base de datos dedicada se despliega localmente  dentro del límite de aislamiento del</a:t>
            </a:r>
            <a:r>
              <a:rPr sz="1900" b="1" spc="6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microservicio.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Arial"/>
              <a:cs typeface="Arial"/>
            </a:endParaRPr>
          </a:p>
          <a:p>
            <a:pPr marL="135255" marR="3566795">
              <a:lnSpc>
                <a:spcPct val="100000"/>
              </a:lnSpc>
            </a:pPr>
            <a:r>
              <a:rPr sz="1900" spc="-5" dirty="0">
                <a:latin typeface="Arial"/>
                <a:cs typeface="Arial"/>
              </a:rPr>
              <a:t>Se </a:t>
            </a:r>
            <a:r>
              <a:rPr sz="1900" b="1" spc="-5" dirty="0">
                <a:latin typeface="Arial"/>
                <a:cs typeface="Arial"/>
              </a:rPr>
              <a:t>pueden considerar diferentes </a:t>
            </a:r>
            <a:r>
              <a:rPr sz="1900" b="1" spc="-10" dirty="0">
                <a:latin typeface="Arial"/>
                <a:cs typeface="Arial"/>
              </a:rPr>
              <a:t>niveles </a:t>
            </a:r>
            <a:r>
              <a:rPr sz="1900" b="1" spc="-5" dirty="0">
                <a:latin typeface="Arial"/>
                <a:cs typeface="Arial"/>
              </a:rPr>
              <a:t>de autonomía de  la base de datos dependiendo las restricciones e  impactos de licenciamiento, costos, replicación,  infraestructura y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gobierno.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16 CuadroTexto"/>
          <p:cNvSpPr txBox="1"/>
          <p:nvPr/>
        </p:nvSpPr>
        <p:spPr>
          <a:xfrm>
            <a:off x="7670354" y="203123"/>
            <a:ext cx="287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* </a:t>
            </a:r>
            <a:r>
              <a:rPr lang="es-ES" dirty="0" err="1" smtClean="0">
                <a:solidFill>
                  <a:srgbClr val="FF0000"/>
                </a:solidFill>
              </a:rPr>
              <a:t>Autonomia</a:t>
            </a:r>
            <a:r>
              <a:rPr lang="es-ES" dirty="0" smtClean="0">
                <a:solidFill>
                  <a:srgbClr val="FF0000"/>
                </a:solidFill>
              </a:rPr>
              <a:t> - Inmutabilidad</a:t>
            </a:r>
            <a:endParaRPr lang="es-CO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5607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Service </a:t>
            </a:r>
            <a:r>
              <a:rPr sz="2800" dirty="0">
                <a:solidFill>
                  <a:srgbClr val="2FA2DC"/>
                </a:solidFill>
                <a:latin typeface="Arial"/>
                <a:cs typeface="Arial"/>
              </a:rPr>
              <a:t>Load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Balancing -</a:t>
            </a:r>
            <a:r>
              <a:rPr sz="280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3140405"/>
            <a:ext cx="9082405" cy="12420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4780"/>
              </a:lnSpc>
              <a:spcBef>
                <a:spcPts val="275"/>
              </a:spcBef>
            </a:pP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How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can a deployed microservice  accommodate increasing</a:t>
            </a:r>
            <a:r>
              <a:rPr sz="4000" b="1" i="1" spc="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workloads?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199632" y="2538983"/>
            <a:ext cx="5527675" cy="3240405"/>
            <a:chOff x="6199632" y="2538983"/>
            <a:chExt cx="5527675" cy="3240405"/>
          </a:xfrm>
        </p:grpSpPr>
        <p:sp>
          <p:nvSpPr>
            <p:cNvPr id="6" name="object 6"/>
            <p:cNvSpPr/>
            <p:nvPr/>
          </p:nvSpPr>
          <p:spPr>
            <a:xfrm>
              <a:off x="11547347" y="5103876"/>
              <a:ext cx="179831" cy="1798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24844" y="3256787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7" y="338273"/>
                  </a:lnTo>
                  <a:lnTo>
                    <a:pt x="260265" y="320914"/>
                  </a:lnTo>
                  <a:lnTo>
                    <a:pt x="285676" y="301371"/>
                  </a:lnTo>
                  <a:lnTo>
                    <a:pt x="172974" y="301371"/>
                  </a:lnTo>
                  <a:lnTo>
                    <a:pt x="122495" y="291226"/>
                  </a:lnTo>
                  <a:lnTo>
                    <a:pt x="81279" y="263556"/>
                  </a:lnTo>
                  <a:lnTo>
                    <a:pt x="53494" y="222504"/>
                  </a:lnTo>
                  <a:lnTo>
                    <a:pt x="43306" y="172212"/>
                  </a:lnTo>
                  <a:lnTo>
                    <a:pt x="53494" y="121920"/>
                  </a:lnTo>
                  <a:lnTo>
                    <a:pt x="81280" y="80867"/>
                  </a:lnTo>
                  <a:lnTo>
                    <a:pt x="122495" y="53197"/>
                  </a:lnTo>
                  <a:lnTo>
                    <a:pt x="172974" y="43052"/>
                  </a:lnTo>
                  <a:lnTo>
                    <a:pt x="285676" y="43052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  <a:path w="346075" h="344804">
                  <a:moveTo>
                    <a:pt x="285676" y="43052"/>
                  </a:moveTo>
                  <a:lnTo>
                    <a:pt x="172974" y="43052"/>
                  </a:lnTo>
                  <a:lnTo>
                    <a:pt x="223452" y="53197"/>
                  </a:lnTo>
                  <a:lnTo>
                    <a:pt x="264667" y="80867"/>
                  </a:lnTo>
                  <a:lnTo>
                    <a:pt x="292453" y="121920"/>
                  </a:lnTo>
                  <a:lnTo>
                    <a:pt x="302640" y="172212"/>
                  </a:lnTo>
                  <a:lnTo>
                    <a:pt x="292453" y="222504"/>
                  </a:lnTo>
                  <a:lnTo>
                    <a:pt x="264667" y="263556"/>
                  </a:lnTo>
                  <a:lnTo>
                    <a:pt x="223452" y="291226"/>
                  </a:lnTo>
                  <a:lnTo>
                    <a:pt x="172974" y="301371"/>
                  </a:lnTo>
                  <a:lnTo>
                    <a:pt x="285676" y="301371"/>
                  </a:lnTo>
                  <a:lnTo>
                    <a:pt x="295274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8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85676" y="43052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9632" y="2538983"/>
              <a:ext cx="5305044" cy="3240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607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Service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Load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Balancing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0537" y="1648713"/>
            <a:ext cx="8704580" cy="3511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deployed microservice accommodate increasing</a:t>
            </a:r>
            <a:r>
              <a:rPr sz="2000" b="1" i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workloads?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Arial"/>
              <a:cs typeface="Arial"/>
            </a:endParaRPr>
          </a:p>
          <a:p>
            <a:pPr marL="38100" marR="332359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Independientemente de la capacidad de procesamiento  de su entorno de alojamiento,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arquitectura de  despliegue de microservicio puede estar  inherentemente limitada en su capacidad de  acomodarse a grandes </a:t>
            </a:r>
            <a:r>
              <a:rPr sz="1600" b="1" spc="-10" dirty="0">
                <a:latin typeface="Arial"/>
                <a:cs typeface="Arial"/>
              </a:rPr>
              <a:t>volúmenes </a:t>
            </a:r>
            <a:r>
              <a:rPr sz="1600" b="1" spc="-5" dirty="0">
                <a:latin typeface="Arial"/>
                <a:cs typeface="Arial"/>
              </a:rPr>
              <a:t>de solicitudes de  consumidores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concurrentes.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Arial"/>
              <a:cs typeface="Arial"/>
            </a:endParaRPr>
          </a:p>
          <a:p>
            <a:pPr marL="55244" marR="308673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La implementación del </a:t>
            </a:r>
            <a:r>
              <a:rPr sz="1600" b="1" spc="-5" dirty="0">
                <a:latin typeface="Arial"/>
                <a:cs typeface="Arial"/>
              </a:rPr>
              <a:t>microservicio A alcanza su  capacidad de procesamiento de tiempo de ejecución y en  consecuencia rechaza las solicitudes posteriores de los  consumidores de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servicios.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819396" y="2091439"/>
            <a:ext cx="3512820" cy="2033270"/>
            <a:chOff x="4819396" y="2091439"/>
            <a:chExt cx="3512820" cy="2033270"/>
          </a:xfrm>
        </p:grpSpPr>
        <p:sp>
          <p:nvSpPr>
            <p:cNvPr id="16" name="object 16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1324843" y="3256788"/>
            <a:ext cx="402590" cy="2026920"/>
            <a:chOff x="11324843" y="3256788"/>
            <a:chExt cx="402590" cy="2026920"/>
          </a:xfrm>
        </p:grpSpPr>
        <p:sp>
          <p:nvSpPr>
            <p:cNvPr id="6" name="object 6"/>
            <p:cNvSpPr/>
            <p:nvPr/>
          </p:nvSpPr>
          <p:spPr>
            <a:xfrm>
              <a:off x="11547347" y="5103876"/>
              <a:ext cx="179831" cy="1798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24843" y="3256788"/>
              <a:ext cx="346075" cy="344805"/>
            </a:xfrm>
            <a:custGeom>
              <a:avLst/>
              <a:gdLst/>
              <a:ahLst/>
              <a:cxnLst/>
              <a:rect l="l" t="t" r="r" b="b"/>
              <a:pathLst>
                <a:path w="346075" h="344804">
                  <a:moveTo>
                    <a:pt x="172974" y="0"/>
                  </a:moveTo>
                  <a:lnTo>
                    <a:pt x="127000" y="6150"/>
                  </a:lnTo>
                  <a:lnTo>
                    <a:pt x="85682" y="23509"/>
                  </a:lnTo>
                  <a:lnTo>
                    <a:pt x="50673" y="50434"/>
                  </a:lnTo>
                  <a:lnTo>
                    <a:pt x="23622" y="85287"/>
                  </a:lnTo>
                  <a:lnTo>
                    <a:pt x="6180" y="126426"/>
                  </a:lnTo>
                  <a:lnTo>
                    <a:pt x="0" y="172212"/>
                  </a:lnTo>
                  <a:lnTo>
                    <a:pt x="6180" y="217997"/>
                  </a:lnTo>
                  <a:lnTo>
                    <a:pt x="23622" y="259136"/>
                  </a:lnTo>
                  <a:lnTo>
                    <a:pt x="50673" y="293989"/>
                  </a:lnTo>
                  <a:lnTo>
                    <a:pt x="85682" y="320914"/>
                  </a:lnTo>
                  <a:lnTo>
                    <a:pt x="127000" y="338273"/>
                  </a:lnTo>
                  <a:lnTo>
                    <a:pt x="172974" y="344424"/>
                  </a:lnTo>
                  <a:lnTo>
                    <a:pt x="218947" y="338273"/>
                  </a:lnTo>
                  <a:lnTo>
                    <a:pt x="260265" y="320914"/>
                  </a:lnTo>
                  <a:lnTo>
                    <a:pt x="285676" y="301371"/>
                  </a:lnTo>
                  <a:lnTo>
                    <a:pt x="172974" y="301371"/>
                  </a:lnTo>
                  <a:lnTo>
                    <a:pt x="122495" y="291226"/>
                  </a:lnTo>
                  <a:lnTo>
                    <a:pt x="81279" y="263556"/>
                  </a:lnTo>
                  <a:lnTo>
                    <a:pt x="53494" y="222504"/>
                  </a:lnTo>
                  <a:lnTo>
                    <a:pt x="43306" y="172212"/>
                  </a:lnTo>
                  <a:lnTo>
                    <a:pt x="53494" y="121920"/>
                  </a:lnTo>
                  <a:lnTo>
                    <a:pt x="81280" y="80867"/>
                  </a:lnTo>
                  <a:lnTo>
                    <a:pt x="122495" y="53197"/>
                  </a:lnTo>
                  <a:lnTo>
                    <a:pt x="172974" y="43052"/>
                  </a:lnTo>
                  <a:lnTo>
                    <a:pt x="285676" y="43052"/>
                  </a:lnTo>
                  <a:lnTo>
                    <a:pt x="260265" y="23509"/>
                  </a:lnTo>
                  <a:lnTo>
                    <a:pt x="218948" y="6150"/>
                  </a:lnTo>
                  <a:lnTo>
                    <a:pt x="172974" y="0"/>
                  </a:lnTo>
                  <a:close/>
                </a:path>
                <a:path w="346075" h="344804">
                  <a:moveTo>
                    <a:pt x="285676" y="43052"/>
                  </a:moveTo>
                  <a:lnTo>
                    <a:pt x="172974" y="43052"/>
                  </a:lnTo>
                  <a:lnTo>
                    <a:pt x="223452" y="53197"/>
                  </a:lnTo>
                  <a:lnTo>
                    <a:pt x="264667" y="80867"/>
                  </a:lnTo>
                  <a:lnTo>
                    <a:pt x="292453" y="121920"/>
                  </a:lnTo>
                  <a:lnTo>
                    <a:pt x="302640" y="172212"/>
                  </a:lnTo>
                  <a:lnTo>
                    <a:pt x="292453" y="222504"/>
                  </a:lnTo>
                  <a:lnTo>
                    <a:pt x="264667" y="263556"/>
                  </a:lnTo>
                  <a:lnTo>
                    <a:pt x="223452" y="291226"/>
                  </a:lnTo>
                  <a:lnTo>
                    <a:pt x="172974" y="301371"/>
                  </a:lnTo>
                  <a:lnTo>
                    <a:pt x="285676" y="301371"/>
                  </a:lnTo>
                  <a:lnTo>
                    <a:pt x="295274" y="293989"/>
                  </a:lnTo>
                  <a:lnTo>
                    <a:pt x="322325" y="259136"/>
                  </a:lnTo>
                  <a:lnTo>
                    <a:pt x="339767" y="217997"/>
                  </a:lnTo>
                  <a:lnTo>
                    <a:pt x="345948" y="172212"/>
                  </a:lnTo>
                  <a:lnTo>
                    <a:pt x="339767" y="126426"/>
                  </a:lnTo>
                  <a:lnTo>
                    <a:pt x="322325" y="85287"/>
                  </a:lnTo>
                  <a:lnTo>
                    <a:pt x="295275" y="50434"/>
                  </a:lnTo>
                  <a:lnTo>
                    <a:pt x="285676" y="43052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607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Service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Load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Balancing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648713"/>
            <a:ext cx="8704580" cy="40055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deployed microservice accommodate increasing</a:t>
            </a:r>
            <a:r>
              <a:rPr sz="2000" b="1" i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workloads?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Arial"/>
              <a:cs typeface="Arial"/>
            </a:endParaRPr>
          </a:p>
          <a:p>
            <a:pPr marL="107314" marR="375031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Por ejemplo, </a:t>
            </a:r>
            <a:r>
              <a:rPr sz="1800" b="1" spc="-5" dirty="0">
                <a:latin typeface="Arial"/>
                <a:cs typeface="Arial"/>
              </a:rPr>
              <a:t>las restricciones de  procesamiento </a:t>
            </a:r>
            <a:r>
              <a:rPr sz="1800" b="1" dirty="0">
                <a:latin typeface="Arial"/>
                <a:cs typeface="Arial"/>
              </a:rPr>
              <a:t>pueden </a:t>
            </a:r>
            <a:r>
              <a:rPr sz="1800" b="1" spc="-5" dirty="0">
                <a:latin typeface="Arial"/>
                <a:cs typeface="Arial"/>
              </a:rPr>
              <a:t>originarse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partir </a:t>
            </a:r>
            <a:r>
              <a:rPr sz="1800" b="1" dirty="0">
                <a:latin typeface="Arial"/>
                <a:cs typeface="Arial"/>
              </a:rPr>
              <a:t>de  </a:t>
            </a:r>
            <a:r>
              <a:rPr sz="1800" b="1" spc="-5" dirty="0">
                <a:latin typeface="Arial"/>
                <a:cs typeface="Arial"/>
              </a:rPr>
              <a:t>su diseño arquitectónico, la </a:t>
            </a:r>
            <a:r>
              <a:rPr sz="1800" b="1" dirty="0">
                <a:latin typeface="Arial"/>
                <a:cs typeface="Arial"/>
              </a:rPr>
              <a:t>complejidad </a:t>
            </a:r>
            <a:r>
              <a:rPr sz="1800" b="1" spc="-5" dirty="0">
                <a:latin typeface="Arial"/>
                <a:cs typeface="Arial"/>
              </a:rPr>
              <a:t>de  su </a:t>
            </a:r>
            <a:r>
              <a:rPr sz="1800" b="1" dirty="0">
                <a:latin typeface="Arial"/>
                <a:cs typeface="Arial"/>
              </a:rPr>
              <a:t>lógica </a:t>
            </a:r>
            <a:r>
              <a:rPr sz="1800" b="1" spc="-5" dirty="0">
                <a:latin typeface="Arial"/>
                <a:cs typeface="Arial"/>
              </a:rPr>
              <a:t>de aplicación o </a:t>
            </a:r>
            <a:r>
              <a:rPr sz="1800" b="1" dirty="0">
                <a:latin typeface="Arial"/>
                <a:cs typeface="Arial"/>
              </a:rPr>
              <a:t>algoritmos  </a:t>
            </a:r>
            <a:r>
              <a:rPr sz="1800" b="1" spc="-5" dirty="0">
                <a:latin typeface="Arial"/>
                <a:cs typeface="Arial"/>
              </a:rPr>
              <a:t>complejos de programación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debe </a:t>
            </a:r>
            <a:r>
              <a:rPr sz="1800" b="1" spc="-10" dirty="0">
                <a:latin typeface="Arial"/>
                <a:cs typeface="Arial"/>
              </a:rPr>
              <a:t>llevar  </a:t>
            </a:r>
            <a:r>
              <a:rPr sz="1800" b="1" spc="-5" dirty="0">
                <a:latin typeface="Arial"/>
                <a:cs typeface="Arial"/>
              </a:rPr>
              <a:t>a cabo en tiempo de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ejecución.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107314" marR="397954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Tal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15" dirty="0">
                <a:latin typeface="Arial"/>
                <a:cs typeface="Arial"/>
              </a:rPr>
              <a:t>verse </a:t>
            </a:r>
            <a:r>
              <a:rPr sz="1800" b="1" dirty="0">
                <a:latin typeface="Arial"/>
                <a:cs typeface="Arial"/>
              </a:rPr>
              <a:t>obligado </a:t>
            </a:r>
            <a:r>
              <a:rPr sz="1800" b="1" spc="-5" dirty="0">
                <a:latin typeface="Arial"/>
                <a:cs typeface="Arial"/>
              </a:rPr>
              <a:t>a  rechazar las </a:t>
            </a:r>
            <a:r>
              <a:rPr sz="1800" b="1" dirty="0">
                <a:latin typeface="Arial"/>
                <a:cs typeface="Arial"/>
              </a:rPr>
              <a:t>solicitudes </a:t>
            </a:r>
            <a:r>
              <a:rPr sz="1800" b="1" spc="-5" dirty="0">
                <a:latin typeface="Arial"/>
                <a:cs typeface="Arial"/>
              </a:rPr>
              <a:t>del </a:t>
            </a:r>
            <a:r>
              <a:rPr sz="1800" b="1" dirty="0">
                <a:latin typeface="Arial"/>
                <a:cs typeface="Arial"/>
              </a:rPr>
              <a:t>consumidor  </a:t>
            </a:r>
            <a:r>
              <a:rPr sz="1800" b="1" spc="-5" dirty="0">
                <a:latin typeface="Arial"/>
                <a:cs typeface="Arial"/>
              </a:rPr>
              <a:t>del </a:t>
            </a:r>
            <a:r>
              <a:rPr sz="1800" b="1" spc="-10" dirty="0">
                <a:latin typeface="Arial"/>
                <a:cs typeface="Arial"/>
              </a:rPr>
              <a:t>servicio </a:t>
            </a:r>
            <a:r>
              <a:rPr sz="1800" b="1" spc="-5" dirty="0">
                <a:latin typeface="Arial"/>
                <a:cs typeface="Arial"/>
              </a:rPr>
              <a:t>cuando </a:t>
            </a:r>
            <a:r>
              <a:rPr sz="1800" b="1" spc="-10" dirty="0">
                <a:latin typeface="Arial"/>
                <a:cs typeface="Arial"/>
              </a:rPr>
              <a:t>se </a:t>
            </a:r>
            <a:r>
              <a:rPr sz="1800" b="1" spc="-5" dirty="0">
                <a:latin typeface="Arial"/>
                <a:cs typeface="Arial"/>
              </a:rPr>
              <a:t>alcanzan sus  umbrales de capacidad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procesamiento.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819396" y="2091439"/>
            <a:ext cx="6685280" cy="3688079"/>
            <a:chOff x="4819396" y="2091439"/>
            <a:chExt cx="6685280" cy="3688079"/>
          </a:xfrm>
        </p:grpSpPr>
        <p:sp>
          <p:nvSpPr>
            <p:cNvPr id="15" name="object 15"/>
            <p:cNvSpPr/>
            <p:nvPr/>
          </p:nvSpPr>
          <p:spPr>
            <a:xfrm>
              <a:off x="6199632" y="2538984"/>
              <a:ext cx="5305044" cy="32400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19396" y="3211830"/>
              <a:ext cx="1510411" cy="9123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7724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17 Rectángulo"/>
          <p:cNvSpPr/>
          <p:nvPr/>
        </p:nvSpPr>
        <p:spPr>
          <a:xfrm>
            <a:off x="381000" y="516254"/>
            <a:ext cx="960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 smtClean="0">
                <a:solidFill>
                  <a:srgbClr val="7030A0"/>
                </a:solidFill>
              </a:rPr>
              <a:t>Ademas</a:t>
            </a:r>
            <a:r>
              <a:rPr lang="es-ES" sz="1200" dirty="0" smtClean="0">
                <a:solidFill>
                  <a:srgbClr val="7030A0"/>
                </a:solidFill>
              </a:rPr>
              <a:t> de la cantidad de manejar la concurrencia el balanceador controla el tiempo necesario para tener la respuesta, de acuerdo a la capacidad determinar el 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449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Service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Load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Balancing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648713"/>
            <a:ext cx="8704580" cy="4621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deployed microservice accommodate increasing</a:t>
            </a:r>
            <a:r>
              <a:rPr sz="2000" b="1" i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workloads?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Arial"/>
              <a:cs typeface="Arial"/>
            </a:endParaRPr>
          </a:p>
          <a:p>
            <a:pPr marL="184785" marR="226250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b="1" spc="-5" dirty="0">
                <a:latin typeface="Arial"/>
                <a:cs typeface="Arial"/>
              </a:rPr>
              <a:t>despliegan implementaciones redundantes del microservicio,  cada </a:t>
            </a:r>
            <a:r>
              <a:rPr sz="1600" b="1" spc="-10" dirty="0">
                <a:latin typeface="Arial"/>
                <a:cs typeface="Arial"/>
              </a:rPr>
              <a:t>una </a:t>
            </a:r>
            <a:r>
              <a:rPr sz="1600" b="1" spc="-5" dirty="0">
                <a:latin typeface="Arial"/>
                <a:cs typeface="Arial"/>
              </a:rPr>
              <a:t>ubicada en un </a:t>
            </a:r>
            <a:r>
              <a:rPr sz="1600" b="1" spc="-10" dirty="0">
                <a:latin typeface="Arial"/>
                <a:cs typeface="Arial"/>
              </a:rPr>
              <a:t>servidor virtual </a:t>
            </a:r>
            <a:r>
              <a:rPr sz="1600" b="1" spc="-5" dirty="0">
                <a:latin typeface="Arial"/>
                <a:cs typeface="Arial"/>
              </a:rPr>
              <a:t>o físico</a:t>
            </a:r>
            <a:r>
              <a:rPr sz="1600" b="1" spc="2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diferente.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Arial"/>
              <a:cs typeface="Arial"/>
            </a:endParaRPr>
          </a:p>
          <a:p>
            <a:pPr marL="184785" marR="21526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b="1" spc="-5" dirty="0">
                <a:latin typeface="Arial"/>
                <a:cs typeface="Arial"/>
              </a:rPr>
              <a:t>utiliza un balanceador de la carga para interceptar las  solicitudes de los consumidores de </a:t>
            </a:r>
            <a:r>
              <a:rPr sz="1600" b="1" spc="-10" dirty="0">
                <a:latin typeface="Arial"/>
                <a:cs typeface="Arial"/>
              </a:rPr>
              <a:t>servicios </a:t>
            </a:r>
            <a:r>
              <a:rPr sz="1600" b="1" spc="-5" dirty="0">
                <a:latin typeface="Arial"/>
                <a:cs typeface="Arial"/>
              </a:rPr>
              <a:t>con el fin de  distribuirlas uniformemente entre las múltiples implementaciones  de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microservicios.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Arial"/>
              <a:cs typeface="Arial"/>
            </a:endParaRPr>
          </a:p>
          <a:p>
            <a:pPr marL="184785" marR="229806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El agente de balanceo de cargas intercepta los mensajes  </a:t>
            </a:r>
            <a:r>
              <a:rPr sz="1600" b="1" spc="-10" dirty="0">
                <a:latin typeface="Arial"/>
                <a:cs typeface="Arial"/>
              </a:rPr>
              <a:t>enviados por </a:t>
            </a:r>
            <a:r>
              <a:rPr sz="1600" b="1" spc="-5" dirty="0">
                <a:latin typeface="Arial"/>
                <a:cs typeface="Arial"/>
              </a:rPr>
              <a:t>los consumidores del </a:t>
            </a:r>
            <a:r>
              <a:rPr sz="1600" b="1" spc="-10" dirty="0">
                <a:latin typeface="Arial"/>
                <a:cs typeface="Arial"/>
              </a:rPr>
              <a:t>servicio </a:t>
            </a:r>
            <a:r>
              <a:rPr sz="1600" b="1" spc="-5" dirty="0">
                <a:latin typeface="Arial"/>
                <a:cs typeface="Arial"/>
              </a:rPr>
              <a:t>(1) y </a:t>
            </a:r>
            <a:r>
              <a:rPr sz="1600" b="1" spc="-10" dirty="0">
                <a:latin typeface="Arial"/>
                <a:cs typeface="Arial"/>
              </a:rPr>
              <a:t>reenvía </a:t>
            </a:r>
            <a:r>
              <a:rPr sz="1600" b="1" spc="-5" dirty="0">
                <a:latin typeface="Arial"/>
                <a:cs typeface="Arial"/>
              </a:rPr>
              <a:t>los  mensajes en tiempo de ejecución a los </a:t>
            </a:r>
            <a:r>
              <a:rPr sz="1600" b="1" spc="-10" dirty="0">
                <a:latin typeface="Arial"/>
                <a:cs typeface="Arial"/>
              </a:rPr>
              <a:t>servidores virtuales </a:t>
            </a:r>
            <a:r>
              <a:rPr sz="1600" b="1" spc="-5" dirty="0">
                <a:latin typeface="Arial"/>
                <a:cs typeface="Arial"/>
              </a:rPr>
              <a:t>para 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el procesamiento de la carga de trabajo se escale  horizontalmente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(2).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184785" marR="26416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Cada </a:t>
            </a:r>
            <a:r>
              <a:rPr sz="1600" b="1" spc="-10" dirty="0">
                <a:latin typeface="Arial"/>
                <a:cs typeface="Arial"/>
              </a:rPr>
              <a:t>servidor virtual </a:t>
            </a:r>
            <a:r>
              <a:rPr sz="1600" b="1" spc="-5" dirty="0">
                <a:latin typeface="Arial"/>
                <a:cs typeface="Arial"/>
              </a:rPr>
              <a:t>recibe solicitudes en función de su  capacidad, lo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significa </a:t>
            </a:r>
            <a:r>
              <a:rPr sz="1600" b="1" spc="-10" dirty="0">
                <a:latin typeface="Arial"/>
                <a:cs typeface="Arial"/>
              </a:rPr>
              <a:t>que ninguna </a:t>
            </a:r>
            <a:r>
              <a:rPr sz="1600" b="1" spc="-5" dirty="0">
                <a:latin typeface="Arial"/>
                <a:cs typeface="Arial"/>
              </a:rPr>
              <a:t>será</a:t>
            </a:r>
            <a:r>
              <a:rPr sz="1600" b="1" spc="2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sobre-utilizada.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427723" y="2091439"/>
            <a:ext cx="4401820" cy="3917950"/>
            <a:chOff x="6427723" y="2091439"/>
            <a:chExt cx="4401820" cy="3917950"/>
          </a:xfrm>
        </p:grpSpPr>
        <p:sp>
          <p:nvSpPr>
            <p:cNvPr id="15" name="object 15"/>
            <p:cNvSpPr/>
            <p:nvPr/>
          </p:nvSpPr>
          <p:spPr>
            <a:xfrm>
              <a:off x="7491733" y="2295390"/>
              <a:ext cx="3337633" cy="37134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27723" y="2091439"/>
              <a:ext cx="1904365" cy="11074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449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Service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Load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Balancing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91733" y="2295390"/>
            <a:ext cx="3337633" cy="3713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0537" y="1648713"/>
            <a:ext cx="8704580" cy="423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deployed microservice accommodate increasing</a:t>
            </a:r>
            <a:r>
              <a:rPr sz="2000" b="1" i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workloads?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Arial"/>
              <a:cs typeface="Arial"/>
            </a:endParaRPr>
          </a:p>
          <a:p>
            <a:pPr marL="133985" marR="203517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Dependiendo de la carga de trabajo </a:t>
            </a:r>
            <a:r>
              <a:rPr sz="1800" b="1" dirty="0">
                <a:latin typeface="Arial"/>
                <a:cs typeface="Arial"/>
              </a:rPr>
              <a:t>anticipada </a:t>
            </a:r>
            <a:r>
              <a:rPr sz="1800" b="1" spc="-5" dirty="0">
                <a:latin typeface="Arial"/>
                <a:cs typeface="Arial"/>
              </a:rPr>
              <a:t>y la  capacidad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procesamiento </a:t>
            </a:r>
            <a:r>
              <a:rPr sz="1800" b="1" dirty="0">
                <a:latin typeface="Arial"/>
                <a:cs typeface="Arial"/>
              </a:rPr>
              <a:t>de los </a:t>
            </a:r>
            <a:r>
              <a:rPr sz="1800" b="1" spc="-5" dirty="0">
                <a:latin typeface="Arial"/>
                <a:cs typeface="Arial"/>
              </a:rPr>
              <a:t>entornos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10" dirty="0">
                <a:latin typeface="Arial"/>
                <a:cs typeface="Arial"/>
              </a:rPr>
              <a:t>servidor </a:t>
            </a:r>
            <a:r>
              <a:rPr sz="1800" b="1" dirty="0">
                <a:latin typeface="Arial"/>
                <a:cs typeface="Arial"/>
              </a:rPr>
              <a:t>de  alojamiento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spc="-5" dirty="0">
                <a:latin typeface="Arial"/>
                <a:cs typeface="Arial"/>
              </a:rPr>
              <a:t>se pueden </a:t>
            </a:r>
            <a:r>
              <a:rPr sz="1800" b="1" spc="-5" dirty="0">
                <a:latin typeface="Arial"/>
                <a:cs typeface="Arial"/>
              </a:rPr>
              <a:t>generar </a:t>
            </a:r>
            <a:r>
              <a:rPr sz="1800" b="1" dirty="0">
                <a:latin typeface="Arial"/>
                <a:cs typeface="Arial"/>
              </a:rPr>
              <a:t>múltiples </a:t>
            </a:r>
            <a:r>
              <a:rPr sz="1800" b="1" spc="-5" dirty="0">
                <a:latin typeface="Arial"/>
                <a:cs typeface="Arial"/>
              </a:rPr>
              <a:t>instancias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cada  implementación de </a:t>
            </a:r>
            <a:r>
              <a:rPr sz="1800" b="1" spc="-10" dirty="0">
                <a:latin typeface="Arial"/>
                <a:cs typeface="Arial"/>
              </a:rPr>
              <a:t>microservicio </a:t>
            </a:r>
            <a:r>
              <a:rPr sz="1800" b="1" spc="-5" dirty="0">
                <a:latin typeface="Arial"/>
                <a:cs typeface="Arial"/>
              </a:rPr>
              <a:t>para establecer </a:t>
            </a:r>
            <a:r>
              <a:rPr sz="1800" b="1" dirty="0">
                <a:latin typeface="Arial"/>
                <a:cs typeface="Arial"/>
              </a:rPr>
              <a:t>grupos </a:t>
            </a:r>
            <a:r>
              <a:rPr sz="1800" b="1" spc="-5" dirty="0">
                <a:latin typeface="Arial"/>
                <a:cs typeface="Arial"/>
              </a:rPr>
              <a:t>de  microservicios </a:t>
            </a:r>
            <a:r>
              <a:rPr sz="1800" b="1" dirty="0">
                <a:latin typeface="Arial"/>
                <a:cs typeface="Arial"/>
              </a:rPr>
              <a:t>que </a:t>
            </a:r>
            <a:r>
              <a:rPr sz="1800" b="1" spc="-5" dirty="0">
                <a:latin typeface="Arial"/>
                <a:cs typeface="Arial"/>
              </a:rPr>
              <a:t>puedan responder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manera más  eficiente a grandes </a:t>
            </a:r>
            <a:r>
              <a:rPr sz="1800" b="1" spc="-10" dirty="0">
                <a:latin typeface="Arial"/>
                <a:cs typeface="Arial"/>
              </a:rPr>
              <a:t>volúmenes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solicitudes</a:t>
            </a:r>
            <a:r>
              <a:rPr sz="1800" b="1" spc="10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concurrentes.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33985" marR="2079625">
              <a:lnSpc>
                <a:spcPct val="100000"/>
              </a:lnSpc>
              <a:spcBef>
                <a:spcPts val="1650"/>
              </a:spcBef>
            </a:pPr>
            <a:r>
              <a:rPr sz="1800" spc="-5" dirty="0">
                <a:latin typeface="Arial"/>
                <a:cs typeface="Arial"/>
              </a:rPr>
              <a:t>El </a:t>
            </a:r>
            <a:r>
              <a:rPr sz="1800" b="1" spc="-5" dirty="0">
                <a:latin typeface="Arial"/>
                <a:cs typeface="Arial"/>
              </a:rPr>
              <a:t>balanceador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cargas </a:t>
            </a:r>
            <a:r>
              <a:rPr sz="1800" b="1" dirty="0">
                <a:latin typeface="Arial"/>
                <a:cs typeface="Arial"/>
              </a:rPr>
              <a:t>puede </a:t>
            </a:r>
            <a:r>
              <a:rPr sz="1800" b="1" spc="-5" dirty="0">
                <a:latin typeface="Arial"/>
                <a:cs typeface="Arial"/>
              </a:rPr>
              <a:t>colocarse  independientemente </a:t>
            </a:r>
            <a:r>
              <a:rPr sz="1800" b="1" dirty="0">
                <a:latin typeface="Arial"/>
                <a:cs typeface="Arial"/>
              </a:rPr>
              <a:t>de los </a:t>
            </a:r>
            <a:r>
              <a:rPr sz="1800" b="1" spc="-5" dirty="0">
                <a:latin typeface="Arial"/>
                <a:cs typeface="Arial"/>
              </a:rPr>
              <a:t>microservicios </a:t>
            </a:r>
            <a:r>
              <a:rPr sz="1800" b="1" dirty="0">
                <a:latin typeface="Arial"/>
                <a:cs typeface="Arial"/>
              </a:rPr>
              <a:t>y </a:t>
            </a:r>
            <a:r>
              <a:rPr sz="1800" b="1" spc="-5" dirty="0">
                <a:latin typeface="Arial"/>
                <a:cs typeface="Arial"/>
              </a:rPr>
              <a:t>sus </a:t>
            </a:r>
            <a:r>
              <a:rPr sz="1800" b="1" spc="-10" dirty="0">
                <a:latin typeface="Arial"/>
                <a:cs typeface="Arial"/>
              </a:rPr>
              <a:t>servidores  </a:t>
            </a:r>
            <a:r>
              <a:rPr sz="1800" b="1" spc="-5" dirty="0">
                <a:latin typeface="Arial"/>
                <a:cs typeface="Arial"/>
              </a:rPr>
              <a:t>de alojamiento como se muestra en el diagrama</a:t>
            </a:r>
            <a:r>
              <a:rPr sz="1800" spc="-5" dirty="0">
                <a:latin typeface="Arial"/>
                <a:cs typeface="Arial"/>
              </a:rPr>
              <a:t>, o </a:t>
            </a:r>
            <a:r>
              <a:rPr sz="1800" b="1" dirty="0">
                <a:latin typeface="Arial"/>
                <a:cs typeface="Arial"/>
              </a:rPr>
              <a:t>puede  </a:t>
            </a:r>
            <a:r>
              <a:rPr sz="1800" b="1" spc="-5" dirty="0">
                <a:latin typeface="Arial"/>
                <a:cs typeface="Arial"/>
              </a:rPr>
              <a:t>integrarse como parte del </a:t>
            </a:r>
            <a:r>
              <a:rPr sz="1800" b="1" dirty="0">
                <a:latin typeface="Arial"/>
                <a:cs typeface="Arial"/>
              </a:rPr>
              <a:t>entorno </a:t>
            </a:r>
            <a:r>
              <a:rPr sz="1800" b="1" spc="-5" dirty="0">
                <a:latin typeface="Arial"/>
                <a:cs typeface="Arial"/>
              </a:rPr>
              <a:t>de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aplicación o </a:t>
            </a:r>
            <a:r>
              <a:rPr sz="1800" b="1" dirty="0">
                <a:latin typeface="Arial"/>
                <a:cs typeface="Arial"/>
              </a:rPr>
              <a:t>los  </a:t>
            </a:r>
            <a:r>
              <a:rPr sz="1800" b="1" spc="-10" dirty="0">
                <a:latin typeface="Arial"/>
                <a:cs typeface="Arial"/>
              </a:rPr>
              <a:t>servidores.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5449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Service </a:t>
            </a:r>
            <a:r>
              <a:rPr sz="2800" b="0" dirty="0">
                <a:solidFill>
                  <a:srgbClr val="2FA2DC"/>
                </a:solidFill>
                <a:latin typeface="Arial"/>
                <a:cs typeface="Arial"/>
              </a:rPr>
              <a:t>Load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Balancing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Solución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648713"/>
            <a:ext cx="8704580" cy="3900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a deployed microservice accommodate increasing</a:t>
            </a:r>
            <a:r>
              <a:rPr sz="2000" b="1" i="1" spc="-150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workloads?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Arial"/>
              <a:cs typeface="Arial"/>
            </a:endParaRPr>
          </a:p>
          <a:p>
            <a:pPr marL="132715" marR="2027555">
              <a:lnSpc>
                <a:spcPct val="100000"/>
              </a:lnSpc>
              <a:spcBef>
                <a:spcPts val="5"/>
              </a:spcBef>
            </a:pPr>
            <a:r>
              <a:rPr sz="1500" spc="-5" dirty="0">
                <a:latin typeface="Arial"/>
                <a:cs typeface="Arial"/>
              </a:rPr>
              <a:t>En este último </a:t>
            </a:r>
            <a:r>
              <a:rPr sz="1500" dirty="0">
                <a:latin typeface="Arial"/>
                <a:cs typeface="Arial"/>
              </a:rPr>
              <a:t>caso, </a:t>
            </a:r>
            <a:r>
              <a:rPr sz="1500" b="1" spc="-5" dirty="0">
                <a:latin typeface="Arial"/>
                <a:cs typeface="Arial"/>
              </a:rPr>
              <a:t>un servidor </a:t>
            </a:r>
            <a:r>
              <a:rPr sz="1500" b="1" dirty="0">
                <a:latin typeface="Arial"/>
                <a:cs typeface="Arial"/>
              </a:rPr>
              <a:t>primario </a:t>
            </a:r>
            <a:r>
              <a:rPr sz="1500" b="1" spc="-5" dirty="0">
                <a:latin typeface="Arial"/>
                <a:cs typeface="Arial"/>
              </a:rPr>
              <a:t>con la lógica de balanceo de  cargas puede comunicarse con los servidores </a:t>
            </a:r>
            <a:r>
              <a:rPr sz="1500" b="1" spc="-10" dirty="0">
                <a:latin typeface="Arial"/>
                <a:cs typeface="Arial"/>
              </a:rPr>
              <a:t>vecinos </a:t>
            </a:r>
            <a:r>
              <a:rPr sz="1500" b="1" spc="-5" dirty="0">
                <a:latin typeface="Arial"/>
                <a:cs typeface="Arial"/>
              </a:rPr>
              <a:t>para equilibrar la  carga de trabajo, como </a:t>
            </a:r>
            <a:r>
              <a:rPr sz="1500" b="1" dirty="0">
                <a:latin typeface="Arial"/>
                <a:cs typeface="Arial"/>
              </a:rPr>
              <a:t>se </a:t>
            </a:r>
            <a:r>
              <a:rPr sz="1500" b="1" spc="-5" dirty="0">
                <a:latin typeface="Arial"/>
                <a:cs typeface="Arial"/>
              </a:rPr>
              <a:t>muestra en el</a:t>
            </a:r>
            <a:r>
              <a:rPr sz="1500" b="1" spc="-5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diagrama.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 dirty="0">
              <a:latin typeface="Arial"/>
              <a:cs typeface="Arial"/>
            </a:endParaRPr>
          </a:p>
          <a:p>
            <a:pPr marL="132715" marR="1872614">
              <a:lnSpc>
                <a:spcPct val="100000"/>
              </a:lnSpc>
            </a:pPr>
            <a:r>
              <a:rPr sz="1500" spc="-5" dirty="0">
                <a:latin typeface="Arial"/>
                <a:cs typeface="Arial"/>
              </a:rPr>
              <a:t>Para que </a:t>
            </a:r>
            <a:r>
              <a:rPr sz="1500" b="1" spc="-5" dirty="0">
                <a:latin typeface="Arial"/>
                <a:cs typeface="Arial"/>
              </a:rPr>
              <a:t>se aplique este patrón, se debe </a:t>
            </a:r>
            <a:r>
              <a:rPr sz="1500" b="1" dirty="0">
                <a:latin typeface="Arial"/>
                <a:cs typeface="Arial"/>
              </a:rPr>
              <a:t>crear </a:t>
            </a:r>
            <a:r>
              <a:rPr sz="1500" b="1" spc="-5" dirty="0">
                <a:latin typeface="Arial"/>
                <a:cs typeface="Arial"/>
              </a:rPr>
              <a:t>y configurar un grupo de  servidores de modo que los miembros del grupo de servidores se puedan  asociar con el balanceador de la</a:t>
            </a:r>
            <a:r>
              <a:rPr sz="1500" b="1" spc="-6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carga.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 dirty="0">
              <a:latin typeface="Arial"/>
              <a:cs typeface="Arial"/>
            </a:endParaRPr>
          </a:p>
          <a:p>
            <a:pPr marL="132715" marR="1932305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Las </a:t>
            </a:r>
            <a:r>
              <a:rPr sz="1500" b="1" spc="-5" dirty="0">
                <a:latin typeface="Arial"/>
                <a:cs typeface="Arial"/>
              </a:rPr>
              <a:t>rutas de solicitud para los consumidores de servicio deben  </a:t>
            </a:r>
            <a:r>
              <a:rPr sz="1500" b="1" dirty="0">
                <a:latin typeface="Arial"/>
                <a:cs typeface="Arial"/>
              </a:rPr>
              <a:t>establecerse </a:t>
            </a:r>
            <a:r>
              <a:rPr sz="1500" b="1" spc="-5" dirty="0">
                <a:latin typeface="Arial"/>
                <a:cs typeface="Arial"/>
              </a:rPr>
              <a:t>y el balanceador de </a:t>
            </a:r>
            <a:r>
              <a:rPr sz="1500" b="1" dirty="0">
                <a:latin typeface="Arial"/>
                <a:cs typeface="Arial"/>
              </a:rPr>
              <a:t>cargas </a:t>
            </a:r>
            <a:r>
              <a:rPr sz="1500" b="1" spc="-5" dirty="0">
                <a:latin typeface="Arial"/>
                <a:cs typeface="Arial"/>
              </a:rPr>
              <a:t>debe configurarse para evaluar  la capacidad de cada implementación del microservicio de forma</a:t>
            </a:r>
            <a:r>
              <a:rPr sz="1500" b="1" spc="8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regular.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dirty="0">
              <a:latin typeface="Arial"/>
              <a:cs typeface="Arial"/>
            </a:endParaRPr>
          </a:p>
          <a:p>
            <a:pPr marL="132715" marR="2179320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Las </a:t>
            </a:r>
            <a:r>
              <a:rPr sz="1500" b="1" spc="-5" dirty="0">
                <a:latin typeface="Arial"/>
                <a:cs typeface="Arial"/>
              </a:rPr>
              <a:t>solicitudes del consumidor de servicios </a:t>
            </a:r>
            <a:r>
              <a:rPr sz="1500" b="1" dirty="0">
                <a:latin typeface="Arial"/>
                <a:cs typeface="Arial"/>
              </a:rPr>
              <a:t>se </a:t>
            </a:r>
            <a:r>
              <a:rPr sz="1500" b="1" spc="-10" dirty="0">
                <a:latin typeface="Arial"/>
                <a:cs typeface="Arial"/>
              </a:rPr>
              <a:t>envían </a:t>
            </a:r>
            <a:r>
              <a:rPr sz="1500" b="1" spc="-5" dirty="0">
                <a:latin typeface="Arial"/>
                <a:cs typeface="Arial"/>
              </a:rPr>
              <a:t>al Microservicio  A (Instancia 1) implementado en el </a:t>
            </a:r>
            <a:r>
              <a:rPr sz="1500" b="1" spc="-10" dirty="0">
                <a:latin typeface="Arial"/>
                <a:cs typeface="Arial"/>
              </a:rPr>
              <a:t>Servidor </a:t>
            </a:r>
            <a:r>
              <a:rPr sz="1500" b="1" spc="-5" dirty="0">
                <a:latin typeface="Arial"/>
                <a:cs typeface="Arial"/>
              </a:rPr>
              <a:t>Virtual A</a:t>
            </a:r>
            <a:r>
              <a:rPr sz="1500" b="1" spc="-3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(1).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0628" y="5841593"/>
            <a:ext cx="65354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La implementación del servicio </a:t>
            </a:r>
            <a:r>
              <a:rPr sz="1500" b="1" spc="-10" dirty="0">
                <a:latin typeface="Arial"/>
                <a:cs typeface="Arial"/>
              </a:rPr>
              <a:t>incluye </a:t>
            </a:r>
            <a:r>
              <a:rPr sz="1500" b="1" spc="-5" dirty="0">
                <a:latin typeface="Arial"/>
                <a:cs typeface="Arial"/>
              </a:rPr>
              <a:t>una lógica de balanceo de </a:t>
            </a:r>
            <a:r>
              <a:rPr sz="1500" b="1" dirty="0">
                <a:latin typeface="Arial"/>
                <a:cs typeface="Arial"/>
              </a:rPr>
              <a:t>carga  </a:t>
            </a:r>
            <a:r>
              <a:rPr sz="1500" b="1" spc="-5" dirty="0">
                <a:latin typeface="Arial"/>
                <a:cs typeface="Arial"/>
              </a:rPr>
              <a:t>incorporada que es capaz de distribuir solicitudes a las </a:t>
            </a:r>
            <a:r>
              <a:rPr sz="1500" b="1" dirty="0">
                <a:latin typeface="Arial"/>
                <a:cs typeface="Arial"/>
              </a:rPr>
              <a:t>instancias  </a:t>
            </a:r>
            <a:r>
              <a:rPr sz="1500" b="1" spc="-5" dirty="0">
                <a:latin typeface="Arial"/>
                <a:cs typeface="Arial"/>
              </a:rPr>
              <a:t>vecinas del Microservicio A en los Servidores virtuales B y C</a:t>
            </a:r>
            <a:r>
              <a:rPr sz="1500" b="1" spc="4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(2).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502387" y="2106792"/>
            <a:ext cx="3569970" cy="3900804"/>
            <a:chOff x="7502387" y="2106792"/>
            <a:chExt cx="3569970" cy="3900804"/>
          </a:xfrm>
        </p:grpSpPr>
        <p:sp>
          <p:nvSpPr>
            <p:cNvPr id="14" name="object 14"/>
            <p:cNvSpPr/>
            <p:nvPr/>
          </p:nvSpPr>
          <p:spPr>
            <a:xfrm>
              <a:off x="7502387" y="2106792"/>
              <a:ext cx="3569605" cy="39001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80120" y="5756148"/>
              <a:ext cx="178435" cy="127000"/>
            </a:xfrm>
            <a:custGeom>
              <a:avLst/>
              <a:gdLst/>
              <a:ahLst/>
              <a:cxnLst/>
              <a:rect l="l" t="t" r="r" b="b"/>
              <a:pathLst>
                <a:path w="178434" h="127000">
                  <a:moveTo>
                    <a:pt x="178307" y="0"/>
                  </a:moveTo>
                  <a:lnTo>
                    <a:pt x="0" y="0"/>
                  </a:lnTo>
                  <a:lnTo>
                    <a:pt x="0" y="126491"/>
                  </a:lnTo>
                  <a:lnTo>
                    <a:pt x="178307" y="126491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96121" y="5715711"/>
            <a:ext cx="109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19 Rectángulo"/>
          <p:cNvSpPr/>
          <p:nvPr/>
        </p:nvSpPr>
        <p:spPr>
          <a:xfrm>
            <a:off x="381000" y="516254"/>
            <a:ext cx="9601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rgbClr val="7030A0"/>
                </a:solidFill>
              </a:rPr>
              <a:t>Balanceo dentro de la o</a:t>
            </a:r>
            <a:endParaRPr lang="es-CO" sz="1200" dirty="0">
              <a:solidFill>
                <a:srgbClr val="7030A0"/>
              </a:solidFill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8458200" y="311211"/>
            <a:ext cx="228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Api </a:t>
            </a:r>
            <a:r>
              <a:rPr lang="es-ES" sz="1200" dirty="0" err="1" smtClean="0">
                <a:solidFill>
                  <a:srgbClr val="7030A0"/>
                </a:solidFill>
              </a:rPr>
              <a:t>gatway</a:t>
            </a:r>
            <a:r>
              <a:rPr lang="es-ES" sz="1200" dirty="0" smtClean="0">
                <a:solidFill>
                  <a:srgbClr val="7030A0"/>
                </a:solidFill>
              </a:rPr>
              <a:t> para controlar consumos, suscripciones, </a:t>
            </a:r>
            <a:r>
              <a:rPr lang="es-ES" sz="1200" dirty="0" err="1" smtClean="0">
                <a:solidFill>
                  <a:srgbClr val="7030A0"/>
                </a:solidFill>
              </a:rPr>
              <a:t>seguirdad</a:t>
            </a:r>
            <a:r>
              <a:rPr lang="es-ES" sz="1200" dirty="0" smtClean="0">
                <a:solidFill>
                  <a:srgbClr val="7030A0"/>
                </a:solidFill>
              </a:rPr>
              <a:t> al exterior,  </a:t>
            </a:r>
          </a:p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Balanceador </a:t>
            </a:r>
            <a:r>
              <a:rPr lang="es-ES" sz="1200" dirty="0" err="1" smtClean="0">
                <a:solidFill>
                  <a:srgbClr val="7030A0"/>
                </a:solidFill>
              </a:rPr>
              <a:t>controlde</a:t>
            </a:r>
            <a:r>
              <a:rPr lang="es-ES" sz="1200" dirty="0" smtClean="0">
                <a:solidFill>
                  <a:srgbClr val="7030A0"/>
                </a:solidFill>
              </a:rPr>
              <a:t> </a:t>
            </a:r>
            <a:r>
              <a:rPr lang="es-ES" sz="1200" dirty="0" err="1" smtClean="0">
                <a:solidFill>
                  <a:srgbClr val="7030A0"/>
                </a:solidFill>
              </a:rPr>
              <a:t>cargaa</a:t>
            </a:r>
            <a:endParaRPr lang="es-ES" sz="1200" dirty="0" smtClean="0">
              <a:solidFill>
                <a:srgbClr val="7030A0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- Proxy </a:t>
            </a:r>
            <a:r>
              <a:rPr lang="es-ES" sz="1200" dirty="0" err="1" smtClean="0">
                <a:solidFill>
                  <a:srgbClr val="7030A0"/>
                </a:solidFill>
              </a:rPr>
              <a:t>reverso,enrutamiento</a:t>
            </a:r>
            <a:r>
              <a:rPr lang="es-ES" sz="1200" dirty="0" smtClean="0">
                <a:solidFill>
                  <a:srgbClr val="7030A0"/>
                </a:solidFill>
              </a:rPr>
              <a:t> </a:t>
            </a:r>
          </a:p>
          <a:p>
            <a:pPr marL="171450" indent="-171450">
              <a:buFontTx/>
              <a:buChar char="-"/>
            </a:pPr>
            <a:endParaRPr lang="es-ES" sz="1200" dirty="0">
              <a:solidFill>
                <a:srgbClr val="7030A0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Balanceador + Proxy </a:t>
            </a:r>
            <a:r>
              <a:rPr lang="es-ES" sz="1200" dirty="0" smtClean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es-ES" sz="1200" dirty="0" err="1" smtClean="0">
                <a:solidFill>
                  <a:srgbClr val="7030A0"/>
                </a:solidFill>
                <a:sym typeface="Wingdings" panose="05000000000000000000" pitchFamily="2" charset="2"/>
              </a:rPr>
              <a:t>Redireccionar</a:t>
            </a:r>
            <a:r>
              <a:rPr lang="es-ES" sz="1200" dirty="0" smtClean="0">
                <a:solidFill>
                  <a:srgbClr val="7030A0"/>
                </a:solidFill>
                <a:sym typeface="Wingdings" panose="05000000000000000000" pitchFamily="2" charset="2"/>
              </a:rPr>
              <a:t> de acuerdo a carga o consumidor.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285750"/>
            <a:ext cx="11782425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0191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5662" y="856615"/>
            <a:ext cx="4950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Dynamic Scalability -</a:t>
            </a:r>
            <a:r>
              <a:rPr sz="280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2531110"/>
            <a:ext cx="9620250" cy="1851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How can microservices be scaled  automatically </a:t>
            </a:r>
            <a:r>
              <a:rPr sz="4000" b="1" i="1" dirty="0">
                <a:solidFill>
                  <a:srgbClr val="FD9200"/>
                </a:solidFill>
                <a:latin typeface="Arial"/>
                <a:cs typeface="Arial"/>
              </a:rPr>
              <a:t>in </a:t>
            </a:r>
            <a:r>
              <a:rPr sz="4000" b="1" i="1" spc="-5" dirty="0">
                <a:solidFill>
                  <a:srgbClr val="FD9200"/>
                </a:solidFill>
                <a:latin typeface="Arial"/>
                <a:cs typeface="Arial"/>
              </a:rPr>
              <a:t>response to fluctuating  </a:t>
            </a:r>
            <a:r>
              <a:rPr sz="4000" b="1" i="1" spc="-10" dirty="0">
                <a:solidFill>
                  <a:srgbClr val="FD9200"/>
                </a:solidFill>
                <a:latin typeface="Arial"/>
                <a:cs typeface="Arial"/>
              </a:rPr>
              <a:t>demand?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950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Dynamic Scalability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0537" y="1496313"/>
            <a:ext cx="10137140" cy="3512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scaled automatically in response to fluctuating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demand?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L="277495" marR="161036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La preparación o ampliación manual de microservicios en respuesta a las  fluctuaciones de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carga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trabajo requiere mucho tiempo y es</a:t>
            </a:r>
            <a:r>
              <a:rPr sz="1800" b="1" spc="1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ineficiente.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"/>
              <a:cs typeface="Arial"/>
            </a:endParaRPr>
          </a:p>
          <a:p>
            <a:pPr marL="289560" marR="63436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Determinar cuándo agregar </a:t>
            </a:r>
            <a:r>
              <a:rPr sz="1800" b="1" spc="-10" dirty="0">
                <a:latin typeface="Arial"/>
                <a:cs typeface="Arial"/>
              </a:rPr>
              <a:t>nuevos </a:t>
            </a:r>
            <a:r>
              <a:rPr sz="1800" b="1" spc="-5" dirty="0">
                <a:latin typeface="Arial"/>
                <a:cs typeface="Arial"/>
              </a:rPr>
              <a:t>recursos de </a:t>
            </a:r>
            <a:r>
              <a:rPr sz="1800" b="1" dirty="0">
                <a:latin typeface="Arial"/>
                <a:cs typeface="Arial"/>
              </a:rPr>
              <a:t>TI </a:t>
            </a:r>
            <a:r>
              <a:rPr sz="1800" b="1" spc="-5" dirty="0">
                <a:latin typeface="Arial"/>
                <a:cs typeface="Arial"/>
              </a:rPr>
              <a:t>para satisfacer </a:t>
            </a:r>
            <a:r>
              <a:rPr sz="1800" b="1" dirty="0">
                <a:latin typeface="Arial"/>
                <a:cs typeface="Arial"/>
              </a:rPr>
              <a:t>los picos </a:t>
            </a:r>
            <a:r>
              <a:rPr sz="1800" b="1" spc="-5" dirty="0">
                <a:latin typeface="Arial"/>
                <a:cs typeface="Arial"/>
              </a:rPr>
              <a:t>de carga  de trabajo </a:t>
            </a:r>
            <a:r>
              <a:rPr sz="1800" b="1" dirty="0">
                <a:latin typeface="Arial"/>
                <a:cs typeface="Arial"/>
              </a:rPr>
              <a:t>anticipados </a:t>
            </a:r>
            <a:r>
              <a:rPr sz="1800" b="1" spc="-5" dirty="0">
                <a:latin typeface="Arial"/>
                <a:cs typeface="Arial"/>
              </a:rPr>
              <a:t>es a menudo </a:t>
            </a:r>
            <a:r>
              <a:rPr sz="1800" b="1" spc="-10" dirty="0">
                <a:latin typeface="Arial"/>
                <a:cs typeface="Arial"/>
              </a:rPr>
              <a:t>especulativo </a:t>
            </a:r>
            <a:r>
              <a:rPr sz="1800" b="1" spc="-5" dirty="0">
                <a:latin typeface="Arial"/>
                <a:cs typeface="Arial"/>
              </a:rPr>
              <a:t>y generalmente</a:t>
            </a:r>
            <a:r>
              <a:rPr sz="1800" b="1" spc="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riesgoso.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"/>
              <a:cs typeface="Arial"/>
            </a:endParaRPr>
          </a:p>
          <a:p>
            <a:pPr marL="274955" marR="6985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Estos </a:t>
            </a:r>
            <a:r>
              <a:rPr sz="1800" b="1" spc="-5" dirty="0">
                <a:latin typeface="Arial"/>
                <a:cs typeface="Arial"/>
              </a:rPr>
              <a:t>recursos de </a:t>
            </a:r>
            <a:r>
              <a:rPr sz="1800" b="1" dirty="0">
                <a:latin typeface="Arial"/>
                <a:cs typeface="Arial"/>
              </a:rPr>
              <a:t>TI </a:t>
            </a:r>
            <a:r>
              <a:rPr sz="1800" b="1" spc="-5" dirty="0">
                <a:latin typeface="Arial"/>
                <a:cs typeface="Arial"/>
              </a:rPr>
              <a:t>adicionales </a:t>
            </a:r>
            <a:r>
              <a:rPr sz="1800" b="1" dirty="0">
                <a:latin typeface="Arial"/>
                <a:cs typeface="Arial"/>
              </a:rPr>
              <a:t>pueden </a:t>
            </a:r>
            <a:r>
              <a:rPr sz="1800" b="1" spc="-5" dirty="0">
                <a:latin typeface="Arial"/>
                <a:cs typeface="Arial"/>
              </a:rPr>
              <a:t>permanecer </a:t>
            </a:r>
            <a:r>
              <a:rPr sz="1800" b="1" dirty="0">
                <a:latin typeface="Arial"/>
                <a:cs typeface="Arial"/>
              </a:rPr>
              <a:t>sub-utilizados (una </a:t>
            </a:r>
            <a:r>
              <a:rPr sz="1800" b="1" spc="-10" dirty="0">
                <a:latin typeface="Arial"/>
                <a:cs typeface="Arial"/>
              </a:rPr>
              <a:t>inversión  </a:t>
            </a:r>
            <a:r>
              <a:rPr sz="1800" b="1" spc="-5" dirty="0">
                <a:latin typeface="Arial"/>
                <a:cs typeface="Arial"/>
              </a:rPr>
              <a:t>financiera fallida), </a:t>
            </a:r>
            <a:r>
              <a:rPr sz="1800" b="1" dirty="0">
                <a:latin typeface="Arial"/>
                <a:cs typeface="Arial"/>
              </a:rPr>
              <a:t>o no pueden </a:t>
            </a:r>
            <a:r>
              <a:rPr sz="1800" b="1" spc="-5" dirty="0">
                <a:latin typeface="Arial"/>
                <a:cs typeface="Arial"/>
              </a:rPr>
              <a:t>mitigar </a:t>
            </a:r>
            <a:r>
              <a:rPr sz="1800" b="1" dirty="0">
                <a:latin typeface="Arial"/>
                <a:cs typeface="Arial"/>
              </a:rPr>
              <a:t>los </a:t>
            </a:r>
            <a:r>
              <a:rPr sz="1800" b="1" spc="-5" dirty="0">
                <a:latin typeface="Arial"/>
                <a:cs typeface="Arial"/>
              </a:rPr>
              <a:t>problemas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rendimiento y </a:t>
            </a:r>
            <a:r>
              <a:rPr sz="1800" b="1" dirty="0">
                <a:latin typeface="Arial"/>
                <a:cs typeface="Arial"/>
              </a:rPr>
              <a:t>fiabilidad </a:t>
            </a:r>
            <a:r>
              <a:rPr sz="1800" b="1" spc="-5" dirty="0">
                <a:latin typeface="Arial"/>
                <a:cs typeface="Arial"/>
              </a:rPr>
              <a:t>del  tiempo de ejecución cuando la demanda excede </a:t>
            </a:r>
            <a:r>
              <a:rPr sz="1800" b="1" dirty="0">
                <a:latin typeface="Arial"/>
                <a:cs typeface="Arial"/>
              </a:rPr>
              <a:t>incluso con </a:t>
            </a:r>
            <a:r>
              <a:rPr sz="1800" b="1" spc="-5" dirty="0">
                <a:latin typeface="Arial"/>
                <a:cs typeface="Arial"/>
              </a:rPr>
              <a:t>la </a:t>
            </a:r>
            <a:r>
              <a:rPr sz="1800" b="1" dirty="0">
                <a:latin typeface="Arial"/>
                <a:cs typeface="Arial"/>
              </a:rPr>
              <a:t>adición </a:t>
            </a:r>
            <a:r>
              <a:rPr sz="1800" b="1" spc="-5" dirty="0">
                <a:latin typeface="Arial"/>
                <a:cs typeface="Arial"/>
              </a:rPr>
              <a:t>de su  capacidad, como se muestra en </a:t>
            </a:r>
            <a:r>
              <a:rPr sz="1800" b="1" dirty="0">
                <a:latin typeface="Arial"/>
                <a:cs typeface="Arial"/>
              </a:rPr>
              <a:t>los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diagramas.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14 Rectángulo"/>
          <p:cNvSpPr/>
          <p:nvPr/>
        </p:nvSpPr>
        <p:spPr>
          <a:xfrm>
            <a:off x="8458200" y="311211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s-ES" sz="1200" dirty="0" smtClean="0">
                <a:solidFill>
                  <a:srgbClr val="7030A0"/>
                </a:solidFill>
              </a:rPr>
              <a:t>Subutilización de la inversión</a:t>
            </a:r>
            <a:endParaRPr lang="es-CO" sz="1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98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86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Patrones de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Escalamiento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5662" y="856615"/>
            <a:ext cx="4950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Dynamic Scalability -</a:t>
            </a:r>
            <a:r>
              <a:rPr sz="2800" b="0" spc="60" dirty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FA2DC"/>
                </a:solidFill>
                <a:latin typeface="Arial"/>
                <a:cs typeface="Arial"/>
              </a:rPr>
              <a:t>Problema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32347" y="2211323"/>
            <a:ext cx="6174105" cy="4456430"/>
            <a:chOff x="5832347" y="2211323"/>
            <a:chExt cx="6174105" cy="4456430"/>
          </a:xfrm>
        </p:grpSpPr>
        <p:sp>
          <p:nvSpPr>
            <p:cNvPr id="11" name="object 11"/>
            <p:cNvSpPr/>
            <p:nvPr/>
          </p:nvSpPr>
          <p:spPr>
            <a:xfrm>
              <a:off x="9892283" y="6196583"/>
              <a:ext cx="2113787" cy="470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32347" y="2211323"/>
              <a:ext cx="4553711" cy="42214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4584" y="1496313"/>
            <a:ext cx="10222865" cy="4852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How can microservices be scaled automatically in response to fluctuating</a:t>
            </a:r>
            <a:r>
              <a:rPr sz="2000" b="1" i="1" spc="-215" dirty="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D9200"/>
                </a:solidFill>
                <a:latin typeface="Arial"/>
                <a:cs typeface="Arial"/>
              </a:rPr>
              <a:t>demand?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 marR="5615305">
              <a:lnSpc>
                <a:spcPct val="100000"/>
              </a:lnSpc>
              <a:spcBef>
                <a:spcPts val="1545"/>
              </a:spcBef>
            </a:pPr>
            <a:r>
              <a:rPr sz="1600" b="1" spc="-5" dirty="0">
                <a:latin typeface="Arial"/>
                <a:cs typeface="Arial"/>
              </a:rPr>
              <a:t>Una arquitectura de escalamiento no dinámica  en la </a:t>
            </a:r>
            <a:r>
              <a:rPr sz="1600" b="1" spc="-10" dirty="0">
                <a:latin typeface="Arial"/>
                <a:cs typeface="Arial"/>
              </a:rPr>
              <a:t>que </a:t>
            </a:r>
            <a:r>
              <a:rPr sz="1600" b="1" spc="-5" dirty="0">
                <a:latin typeface="Arial"/>
                <a:cs typeface="Arial"/>
              </a:rPr>
              <a:t>el escalado </a:t>
            </a:r>
            <a:r>
              <a:rPr sz="1600" b="1" spc="-10" dirty="0">
                <a:latin typeface="Arial"/>
                <a:cs typeface="Arial"/>
              </a:rPr>
              <a:t>vertical </a:t>
            </a:r>
            <a:r>
              <a:rPr sz="1600" b="1" spc="-5" dirty="0">
                <a:latin typeface="Arial"/>
                <a:cs typeface="Arial"/>
              </a:rPr>
              <a:t>se </a:t>
            </a:r>
            <a:r>
              <a:rPr sz="1600" b="1" spc="-10" dirty="0">
                <a:latin typeface="Arial"/>
                <a:cs typeface="Arial"/>
              </a:rPr>
              <a:t>lleva </a:t>
            </a:r>
            <a:r>
              <a:rPr sz="1600" b="1" spc="-5" dirty="0">
                <a:latin typeface="Arial"/>
                <a:cs typeface="Arial"/>
              </a:rPr>
              <a:t>a cabo en  respuesta a las fluctuaciones de</a:t>
            </a:r>
            <a:r>
              <a:rPr sz="1600" b="1" spc="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uso.</a:t>
            </a:r>
            <a:endParaRPr sz="1600"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spcBef>
                <a:spcPts val="1400"/>
              </a:spcBef>
              <a:buAutoNum type="arabicPeriod"/>
              <a:tabLst>
                <a:tab pos="240029" algn="l"/>
              </a:tabLst>
            </a:pPr>
            <a:r>
              <a:rPr sz="1600" b="1" spc="-5" dirty="0">
                <a:latin typeface="Arial"/>
                <a:cs typeface="Arial"/>
              </a:rPr>
              <a:t>Los microservicios se ponen a disposición de</a:t>
            </a:r>
            <a:r>
              <a:rPr sz="1600" b="1" spc="11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los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consumidores de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servicios.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>
              <a:latin typeface="Arial"/>
              <a:cs typeface="Arial"/>
            </a:endParaRPr>
          </a:p>
          <a:p>
            <a:pPr marL="12700" marR="532638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40029" algn="l"/>
              </a:tabLst>
            </a:pPr>
            <a:r>
              <a:rPr sz="1600" b="1" spc="-10" dirty="0">
                <a:latin typeface="Arial"/>
                <a:cs typeface="Arial"/>
              </a:rPr>
              <a:t>Los </a:t>
            </a:r>
            <a:r>
              <a:rPr sz="1600" b="1" spc="-5" dirty="0">
                <a:latin typeface="Arial"/>
                <a:cs typeface="Arial"/>
              </a:rPr>
              <a:t>consumidores de </a:t>
            </a:r>
            <a:r>
              <a:rPr sz="1600" b="1" spc="-10" dirty="0">
                <a:latin typeface="Arial"/>
                <a:cs typeface="Arial"/>
              </a:rPr>
              <a:t>servicios </a:t>
            </a:r>
            <a:r>
              <a:rPr sz="1600" b="1" spc="-5" dirty="0">
                <a:latin typeface="Arial"/>
                <a:cs typeface="Arial"/>
              </a:rPr>
              <a:t>pueden usar los  microservicios según sea</a:t>
            </a:r>
            <a:r>
              <a:rPr sz="1600" b="1" spc="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necesario.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 startAt="2"/>
            </a:pPr>
            <a:endParaRPr sz="2050">
              <a:latin typeface="Arial"/>
              <a:cs typeface="Arial"/>
            </a:endParaRPr>
          </a:p>
          <a:p>
            <a:pPr marL="12700" marR="6360160">
              <a:lnSpc>
                <a:spcPct val="100000"/>
              </a:lnSpc>
              <a:buAutoNum type="arabicPeriod" startAt="2"/>
              <a:tabLst>
                <a:tab pos="240029" algn="l"/>
              </a:tabLst>
            </a:pPr>
            <a:r>
              <a:rPr sz="1600" b="1" spc="-5" dirty="0">
                <a:latin typeface="Arial"/>
                <a:cs typeface="Arial"/>
              </a:rPr>
              <a:t>Con el tiempo, aumenta el número de  consumidores de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servicios.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AutoNum type="arabicPeriod" startAt="2"/>
            </a:pPr>
            <a:endParaRPr sz="2000">
              <a:latin typeface="Arial"/>
              <a:cs typeface="Arial"/>
            </a:endParaRPr>
          </a:p>
          <a:p>
            <a:pPr marL="12700" marR="5177790">
              <a:lnSpc>
                <a:spcPct val="100000"/>
              </a:lnSpc>
              <a:buAutoNum type="arabicPeriod" startAt="2"/>
              <a:tabLst>
                <a:tab pos="240029" algn="l"/>
              </a:tabLst>
            </a:pPr>
            <a:r>
              <a:rPr sz="1600" b="1" spc="-5" dirty="0">
                <a:latin typeface="Arial"/>
                <a:cs typeface="Arial"/>
              </a:rPr>
              <a:t>El </a:t>
            </a:r>
            <a:r>
              <a:rPr sz="1600" b="1" spc="-10" dirty="0">
                <a:latin typeface="Arial"/>
                <a:cs typeface="Arial"/>
              </a:rPr>
              <a:t>servidor virtual </a:t>
            </a:r>
            <a:r>
              <a:rPr sz="1600" b="1" spc="-5" dirty="0">
                <a:latin typeface="Arial"/>
                <a:cs typeface="Arial"/>
              </a:rPr>
              <a:t>de microservicios o recursos  está sobrecargado por la </a:t>
            </a:r>
            <a:r>
              <a:rPr sz="1600" b="1" spc="-15" dirty="0">
                <a:latin typeface="Arial"/>
                <a:cs typeface="Arial"/>
              </a:rPr>
              <a:t>mayor </a:t>
            </a:r>
            <a:r>
              <a:rPr sz="1600" b="1" spc="-5" dirty="0">
                <a:latin typeface="Arial"/>
                <a:cs typeface="Arial"/>
              </a:rPr>
              <a:t>capacidad de carga  de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trabajo.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902" y="4114006"/>
            <a:ext cx="580390" cy="377825"/>
          </a:xfrm>
          <a:custGeom>
            <a:avLst/>
            <a:gdLst/>
            <a:ahLst/>
            <a:cxnLst/>
            <a:rect l="l" t="t" r="r" b="b"/>
            <a:pathLst>
              <a:path w="580389" h="377825">
                <a:moveTo>
                  <a:pt x="96138" y="181006"/>
                </a:moveTo>
                <a:lnTo>
                  <a:pt x="0" y="235235"/>
                </a:lnTo>
                <a:lnTo>
                  <a:pt x="80518" y="377729"/>
                </a:lnTo>
                <a:lnTo>
                  <a:pt x="99313" y="367061"/>
                </a:lnTo>
                <a:lnTo>
                  <a:pt x="62864" y="302418"/>
                </a:lnTo>
                <a:lnTo>
                  <a:pt x="92679" y="285527"/>
                </a:lnTo>
                <a:lnTo>
                  <a:pt x="53339" y="285527"/>
                </a:lnTo>
                <a:lnTo>
                  <a:pt x="28321" y="241458"/>
                </a:lnTo>
                <a:lnTo>
                  <a:pt x="105663" y="197770"/>
                </a:lnTo>
                <a:lnTo>
                  <a:pt x="96138" y="181006"/>
                </a:lnTo>
                <a:close/>
              </a:path>
              <a:path w="580389" h="377825">
                <a:moveTo>
                  <a:pt x="120142" y="247808"/>
                </a:moveTo>
                <a:lnTo>
                  <a:pt x="53339" y="285527"/>
                </a:lnTo>
                <a:lnTo>
                  <a:pt x="92679" y="285527"/>
                </a:lnTo>
                <a:lnTo>
                  <a:pt x="129667" y="264572"/>
                </a:lnTo>
                <a:lnTo>
                  <a:pt x="120142" y="247808"/>
                </a:lnTo>
                <a:close/>
              </a:path>
              <a:path w="580389" h="377825">
                <a:moveTo>
                  <a:pt x="213371" y="173864"/>
                </a:moveTo>
                <a:lnTo>
                  <a:pt x="172450" y="187773"/>
                </a:lnTo>
                <a:lnTo>
                  <a:pt x="154041" y="226385"/>
                </a:lnTo>
                <a:lnTo>
                  <a:pt x="155146" y="238125"/>
                </a:lnTo>
                <a:lnTo>
                  <a:pt x="172418" y="274581"/>
                </a:lnTo>
                <a:lnTo>
                  <a:pt x="210947" y="296824"/>
                </a:lnTo>
                <a:lnTo>
                  <a:pt x="221805" y="296433"/>
                </a:lnTo>
                <a:lnTo>
                  <a:pt x="232854" y="293637"/>
                </a:lnTo>
                <a:lnTo>
                  <a:pt x="244094" y="288448"/>
                </a:lnTo>
                <a:lnTo>
                  <a:pt x="252352" y="283069"/>
                </a:lnTo>
                <a:lnTo>
                  <a:pt x="257514" y="278524"/>
                </a:lnTo>
                <a:lnTo>
                  <a:pt x="216124" y="278524"/>
                </a:lnTo>
                <a:lnTo>
                  <a:pt x="209296" y="277145"/>
                </a:lnTo>
                <a:lnTo>
                  <a:pt x="202630" y="274288"/>
                </a:lnTo>
                <a:lnTo>
                  <a:pt x="196357" y="269906"/>
                </a:lnTo>
                <a:lnTo>
                  <a:pt x="190490" y="264001"/>
                </a:lnTo>
                <a:lnTo>
                  <a:pt x="185038" y="256571"/>
                </a:lnTo>
                <a:lnTo>
                  <a:pt x="211515" y="241585"/>
                </a:lnTo>
                <a:lnTo>
                  <a:pt x="177800" y="241585"/>
                </a:lnTo>
                <a:lnTo>
                  <a:pt x="175109" y="234703"/>
                </a:lnTo>
                <a:lnTo>
                  <a:pt x="173704" y="227964"/>
                </a:lnTo>
                <a:lnTo>
                  <a:pt x="173585" y="221368"/>
                </a:lnTo>
                <a:lnTo>
                  <a:pt x="174751" y="214915"/>
                </a:lnTo>
                <a:lnTo>
                  <a:pt x="203914" y="191087"/>
                </a:lnTo>
                <a:lnTo>
                  <a:pt x="246661" y="191087"/>
                </a:lnTo>
                <a:lnTo>
                  <a:pt x="243347" y="187467"/>
                </a:lnTo>
                <a:lnTo>
                  <a:pt x="234047" y="180576"/>
                </a:lnTo>
                <a:lnTo>
                  <a:pt x="223900" y="176053"/>
                </a:lnTo>
                <a:lnTo>
                  <a:pt x="213371" y="173864"/>
                </a:lnTo>
                <a:close/>
              </a:path>
              <a:path w="580389" h="377825">
                <a:moveTo>
                  <a:pt x="270637" y="229520"/>
                </a:moveTo>
                <a:lnTo>
                  <a:pt x="251206" y="237394"/>
                </a:lnTo>
                <a:lnTo>
                  <a:pt x="252730" y="246284"/>
                </a:lnTo>
                <a:lnTo>
                  <a:pt x="252222" y="253777"/>
                </a:lnTo>
                <a:lnTo>
                  <a:pt x="249555" y="259619"/>
                </a:lnTo>
                <a:lnTo>
                  <a:pt x="246887" y="265588"/>
                </a:lnTo>
                <a:lnTo>
                  <a:pt x="242443" y="270414"/>
                </a:lnTo>
                <a:lnTo>
                  <a:pt x="235965" y="273970"/>
                </a:lnTo>
                <a:lnTo>
                  <a:pt x="229494" y="276949"/>
                </a:lnTo>
                <a:lnTo>
                  <a:pt x="222869" y="278463"/>
                </a:lnTo>
                <a:lnTo>
                  <a:pt x="216124" y="278524"/>
                </a:lnTo>
                <a:lnTo>
                  <a:pt x="257514" y="278524"/>
                </a:lnTo>
                <a:lnTo>
                  <a:pt x="272430" y="246951"/>
                </a:lnTo>
                <a:lnTo>
                  <a:pt x="272305" y="241585"/>
                </a:lnTo>
                <a:lnTo>
                  <a:pt x="272180" y="238125"/>
                </a:lnTo>
                <a:lnTo>
                  <a:pt x="270637" y="229520"/>
                </a:lnTo>
                <a:close/>
              </a:path>
              <a:path w="580389" h="377825">
                <a:moveTo>
                  <a:pt x="246125" y="96297"/>
                </a:moveTo>
                <a:lnTo>
                  <a:pt x="228600" y="106076"/>
                </a:lnTo>
                <a:lnTo>
                  <a:pt x="309118" y="248570"/>
                </a:lnTo>
                <a:lnTo>
                  <a:pt x="326644" y="238664"/>
                </a:lnTo>
                <a:lnTo>
                  <a:pt x="246125" y="96297"/>
                </a:lnTo>
                <a:close/>
              </a:path>
              <a:path w="580389" h="377825">
                <a:moveTo>
                  <a:pt x="246661" y="191087"/>
                </a:moveTo>
                <a:lnTo>
                  <a:pt x="203914" y="191087"/>
                </a:lnTo>
                <a:lnTo>
                  <a:pt x="210806" y="191339"/>
                </a:lnTo>
                <a:lnTo>
                  <a:pt x="217805" y="193198"/>
                </a:lnTo>
                <a:lnTo>
                  <a:pt x="223900" y="195484"/>
                </a:lnTo>
                <a:lnTo>
                  <a:pt x="229743" y="200818"/>
                </a:lnTo>
                <a:lnTo>
                  <a:pt x="235458" y="209073"/>
                </a:lnTo>
                <a:lnTo>
                  <a:pt x="177800" y="241585"/>
                </a:lnTo>
                <a:lnTo>
                  <a:pt x="211515" y="241585"/>
                </a:lnTo>
                <a:lnTo>
                  <a:pt x="262000" y="213010"/>
                </a:lnTo>
                <a:lnTo>
                  <a:pt x="260858" y="210978"/>
                </a:lnTo>
                <a:lnTo>
                  <a:pt x="259842" y="209073"/>
                </a:lnTo>
                <a:lnTo>
                  <a:pt x="259461" y="208311"/>
                </a:lnTo>
                <a:lnTo>
                  <a:pt x="251815" y="196717"/>
                </a:lnTo>
                <a:lnTo>
                  <a:pt x="246661" y="191087"/>
                </a:lnTo>
                <a:close/>
              </a:path>
              <a:path w="580389" h="377825">
                <a:moveTo>
                  <a:pt x="354711" y="86645"/>
                </a:moveTo>
                <a:lnTo>
                  <a:pt x="338709" y="95662"/>
                </a:lnTo>
                <a:lnTo>
                  <a:pt x="419481" y="238410"/>
                </a:lnTo>
                <a:lnTo>
                  <a:pt x="436880" y="228504"/>
                </a:lnTo>
                <a:lnTo>
                  <a:pt x="408559" y="178339"/>
                </a:lnTo>
                <a:lnTo>
                  <a:pt x="438931" y="178339"/>
                </a:lnTo>
                <a:lnTo>
                  <a:pt x="442975" y="176053"/>
                </a:lnTo>
                <a:lnTo>
                  <a:pt x="448667" y="172263"/>
                </a:lnTo>
                <a:lnTo>
                  <a:pt x="453739" y="167735"/>
                </a:lnTo>
                <a:lnTo>
                  <a:pt x="455235" y="165957"/>
                </a:lnTo>
                <a:lnTo>
                  <a:pt x="421735" y="165957"/>
                </a:lnTo>
                <a:lnTo>
                  <a:pt x="415381" y="165623"/>
                </a:lnTo>
                <a:lnTo>
                  <a:pt x="384048" y="138969"/>
                </a:lnTo>
                <a:lnTo>
                  <a:pt x="375079" y="111744"/>
                </a:lnTo>
                <a:lnTo>
                  <a:pt x="375538" y="103663"/>
                </a:lnTo>
                <a:lnTo>
                  <a:pt x="376483" y="100107"/>
                </a:lnTo>
                <a:lnTo>
                  <a:pt x="362331" y="100107"/>
                </a:lnTo>
                <a:lnTo>
                  <a:pt x="354711" y="86645"/>
                </a:lnTo>
                <a:close/>
              </a:path>
              <a:path w="580389" h="377825">
                <a:moveTo>
                  <a:pt x="312547" y="110521"/>
                </a:moveTo>
                <a:lnTo>
                  <a:pt x="295021" y="120427"/>
                </a:lnTo>
                <a:lnTo>
                  <a:pt x="353440" y="223551"/>
                </a:lnTo>
                <a:lnTo>
                  <a:pt x="370839" y="213645"/>
                </a:lnTo>
                <a:lnTo>
                  <a:pt x="312547" y="110521"/>
                </a:lnTo>
                <a:close/>
              </a:path>
              <a:path w="580389" h="377825">
                <a:moveTo>
                  <a:pt x="438931" y="178339"/>
                </a:moveTo>
                <a:lnTo>
                  <a:pt x="408559" y="178339"/>
                </a:lnTo>
                <a:lnTo>
                  <a:pt x="413638" y="180371"/>
                </a:lnTo>
                <a:lnTo>
                  <a:pt x="419226" y="181387"/>
                </a:lnTo>
                <a:lnTo>
                  <a:pt x="425196" y="181133"/>
                </a:lnTo>
                <a:lnTo>
                  <a:pt x="431292" y="181006"/>
                </a:lnTo>
                <a:lnTo>
                  <a:pt x="437134" y="179355"/>
                </a:lnTo>
                <a:lnTo>
                  <a:pt x="438931" y="178339"/>
                </a:lnTo>
                <a:close/>
              </a:path>
              <a:path w="580389" h="377825">
                <a:moveTo>
                  <a:pt x="444194" y="78644"/>
                </a:moveTo>
                <a:lnTo>
                  <a:pt x="401272" y="78644"/>
                </a:lnTo>
                <a:lnTo>
                  <a:pt x="407687" y="79073"/>
                </a:lnTo>
                <a:lnTo>
                  <a:pt x="414400" y="80930"/>
                </a:lnTo>
                <a:lnTo>
                  <a:pt x="444091" y="115822"/>
                </a:lnTo>
                <a:lnTo>
                  <a:pt x="448560" y="133486"/>
                </a:lnTo>
                <a:lnTo>
                  <a:pt x="448056" y="141128"/>
                </a:lnTo>
                <a:lnTo>
                  <a:pt x="421735" y="165957"/>
                </a:lnTo>
                <a:lnTo>
                  <a:pt x="455235" y="165957"/>
                </a:lnTo>
                <a:lnTo>
                  <a:pt x="467705" y="135401"/>
                </a:lnTo>
                <a:lnTo>
                  <a:pt x="467487" y="127666"/>
                </a:lnTo>
                <a:lnTo>
                  <a:pt x="452645" y="88840"/>
                </a:lnTo>
                <a:lnTo>
                  <a:pt x="447754" y="82454"/>
                </a:lnTo>
                <a:lnTo>
                  <a:pt x="444194" y="78644"/>
                </a:lnTo>
                <a:close/>
              </a:path>
              <a:path w="580389" h="377825">
                <a:moveTo>
                  <a:pt x="521219" y="0"/>
                </a:moveTo>
                <a:lnTo>
                  <a:pt x="480298" y="13837"/>
                </a:lnTo>
                <a:lnTo>
                  <a:pt x="461889" y="52466"/>
                </a:lnTo>
                <a:lnTo>
                  <a:pt x="462994" y="64230"/>
                </a:lnTo>
                <a:lnTo>
                  <a:pt x="480266" y="100591"/>
                </a:lnTo>
                <a:lnTo>
                  <a:pt x="518793" y="122852"/>
                </a:lnTo>
                <a:lnTo>
                  <a:pt x="529637" y="122491"/>
                </a:lnTo>
                <a:lnTo>
                  <a:pt x="540678" y="119687"/>
                </a:lnTo>
                <a:lnTo>
                  <a:pt x="551814" y="114458"/>
                </a:lnTo>
                <a:lnTo>
                  <a:pt x="560129" y="109079"/>
                </a:lnTo>
                <a:lnTo>
                  <a:pt x="565294" y="104536"/>
                </a:lnTo>
                <a:lnTo>
                  <a:pt x="523954" y="104536"/>
                </a:lnTo>
                <a:lnTo>
                  <a:pt x="517144" y="103155"/>
                </a:lnTo>
                <a:lnTo>
                  <a:pt x="510476" y="100369"/>
                </a:lnTo>
                <a:lnTo>
                  <a:pt x="504189" y="96011"/>
                </a:lnTo>
                <a:lnTo>
                  <a:pt x="498284" y="90082"/>
                </a:lnTo>
                <a:lnTo>
                  <a:pt x="492760" y="82581"/>
                </a:lnTo>
                <a:lnTo>
                  <a:pt x="519132" y="67722"/>
                </a:lnTo>
                <a:lnTo>
                  <a:pt x="485648" y="67722"/>
                </a:lnTo>
                <a:lnTo>
                  <a:pt x="482957" y="60767"/>
                </a:lnTo>
                <a:lnTo>
                  <a:pt x="481552" y="53990"/>
                </a:lnTo>
                <a:lnTo>
                  <a:pt x="481433" y="47380"/>
                </a:lnTo>
                <a:lnTo>
                  <a:pt x="482600" y="40925"/>
                </a:lnTo>
                <a:lnTo>
                  <a:pt x="511746" y="17176"/>
                </a:lnTo>
                <a:lnTo>
                  <a:pt x="554511" y="17176"/>
                </a:lnTo>
                <a:lnTo>
                  <a:pt x="551195" y="13557"/>
                </a:lnTo>
                <a:lnTo>
                  <a:pt x="541895" y="6695"/>
                </a:lnTo>
                <a:lnTo>
                  <a:pt x="531749" y="2190"/>
                </a:lnTo>
                <a:lnTo>
                  <a:pt x="521219" y="0"/>
                </a:lnTo>
                <a:close/>
              </a:path>
              <a:path w="580389" h="377825">
                <a:moveTo>
                  <a:pt x="578358" y="55530"/>
                </a:moveTo>
                <a:lnTo>
                  <a:pt x="559053" y="63531"/>
                </a:lnTo>
                <a:lnTo>
                  <a:pt x="560447" y="71659"/>
                </a:lnTo>
                <a:lnTo>
                  <a:pt x="560534" y="73056"/>
                </a:lnTo>
                <a:lnTo>
                  <a:pt x="530669" y="104489"/>
                </a:lnTo>
                <a:lnTo>
                  <a:pt x="523954" y="104536"/>
                </a:lnTo>
                <a:lnTo>
                  <a:pt x="565294" y="104536"/>
                </a:lnTo>
                <a:lnTo>
                  <a:pt x="580263" y="73056"/>
                </a:lnTo>
                <a:lnTo>
                  <a:pt x="580106" y="67423"/>
                </a:lnTo>
                <a:lnTo>
                  <a:pt x="579977" y="64230"/>
                </a:lnTo>
                <a:lnTo>
                  <a:pt x="578358" y="55530"/>
                </a:lnTo>
                <a:close/>
              </a:path>
              <a:path w="580389" h="377825">
                <a:moveTo>
                  <a:pt x="290449" y="71278"/>
                </a:moveTo>
                <a:lnTo>
                  <a:pt x="273150" y="80930"/>
                </a:lnTo>
                <a:lnTo>
                  <a:pt x="273029" y="81248"/>
                </a:lnTo>
                <a:lnTo>
                  <a:pt x="284225" y="101250"/>
                </a:lnTo>
                <a:lnTo>
                  <a:pt x="301751" y="91344"/>
                </a:lnTo>
                <a:lnTo>
                  <a:pt x="290449" y="71278"/>
                </a:lnTo>
                <a:close/>
              </a:path>
              <a:path w="580389" h="377825">
                <a:moveTo>
                  <a:pt x="403556" y="61092"/>
                </a:moveTo>
                <a:lnTo>
                  <a:pt x="368186" y="81248"/>
                </a:lnTo>
                <a:lnTo>
                  <a:pt x="362331" y="100107"/>
                </a:lnTo>
                <a:lnTo>
                  <a:pt x="376483" y="100107"/>
                </a:lnTo>
                <a:lnTo>
                  <a:pt x="377416" y="96593"/>
                </a:lnTo>
                <a:lnTo>
                  <a:pt x="380365" y="90630"/>
                </a:lnTo>
                <a:lnTo>
                  <a:pt x="384361" y="85786"/>
                </a:lnTo>
                <a:lnTo>
                  <a:pt x="389382" y="82073"/>
                </a:lnTo>
                <a:lnTo>
                  <a:pt x="395166" y="79644"/>
                </a:lnTo>
                <a:lnTo>
                  <a:pt x="401272" y="78644"/>
                </a:lnTo>
                <a:lnTo>
                  <a:pt x="444194" y="78644"/>
                </a:lnTo>
                <a:lnTo>
                  <a:pt x="442410" y="76735"/>
                </a:lnTo>
                <a:lnTo>
                  <a:pt x="410463" y="61118"/>
                </a:lnTo>
                <a:lnTo>
                  <a:pt x="403556" y="61092"/>
                </a:lnTo>
                <a:close/>
              </a:path>
              <a:path w="580389" h="377825">
                <a:moveTo>
                  <a:pt x="554511" y="17176"/>
                </a:moveTo>
                <a:lnTo>
                  <a:pt x="511746" y="17176"/>
                </a:lnTo>
                <a:lnTo>
                  <a:pt x="518652" y="17458"/>
                </a:lnTo>
                <a:lnTo>
                  <a:pt x="525652" y="19335"/>
                </a:lnTo>
                <a:lnTo>
                  <a:pt x="531749" y="21621"/>
                </a:lnTo>
                <a:lnTo>
                  <a:pt x="537590" y="26828"/>
                </a:lnTo>
                <a:lnTo>
                  <a:pt x="543306" y="35083"/>
                </a:lnTo>
                <a:lnTo>
                  <a:pt x="485648" y="67722"/>
                </a:lnTo>
                <a:lnTo>
                  <a:pt x="519132" y="67722"/>
                </a:lnTo>
                <a:lnTo>
                  <a:pt x="569849" y="39147"/>
                </a:lnTo>
                <a:lnTo>
                  <a:pt x="568706" y="36988"/>
                </a:lnTo>
                <a:lnTo>
                  <a:pt x="567817" y="35464"/>
                </a:lnTo>
                <a:lnTo>
                  <a:pt x="567309" y="34448"/>
                </a:lnTo>
                <a:lnTo>
                  <a:pt x="559663" y="22800"/>
                </a:lnTo>
                <a:lnTo>
                  <a:pt x="554511" y="17176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9396" y="3211829"/>
            <a:ext cx="1510411" cy="91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23" y="2091439"/>
            <a:ext cx="1904365" cy="1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</TotalTime>
  <Words>17846</Words>
  <Application>Microsoft Office PowerPoint</Application>
  <PresentationFormat>Personalizado</PresentationFormat>
  <Paragraphs>1798</Paragraphs>
  <Slides>191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191</vt:i4>
      </vt:variant>
    </vt:vector>
  </HeadingPairs>
  <TitlesOfParts>
    <vt:vector size="192" baseType="lpstr">
      <vt:lpstr>Office Theme</vt:lpstr>
      <vt:lpstr>Curso Arquitecto  de Microservicios</vt:lpstr>
      <vt:lpstr>Itehl Digital Technology Solutions S.A.S.</vt:lpstr>
      <vt:lpstr>Temario</vt:lpstr>
      <vt:lpstr>Patrones Base para el Despliegue</vt:lpstr>
      <vt:lpstr>Introducción</vt:lpstr>
      <vt:lpstr>Presentación de PowerPoint</vt:lpstr>
      <vt:lpstr>Dedicated Microservice Database - Problema</vt:lpstr>
      <vt:lpstr>Dedicated Microservice Database - Problema</vt:lpstr>
      <vt:lpstr>Dedicated Microservice Database - Solución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Container Sidecar - Problema</vt:lpstr>
      <vt:lpstr>Container Sidecar - Problema</vt:lpstr>
      <vt:lpstr>Container Sidecar - Solución</vt:lpstr>
      <vt:lpstr>Container Sidecar - Solución</vt:lpstr>
      <vt:lpstr>Container Sidecar - Solución</vt:lpstr>
      <vt:lpstr>Presentación de PowerPoint</vt:lpstr>
      <vt:lpstr>Microservice Ambassador - Problema</vt:lpstr>
      <vt:lpstr>Presentación de PowerPoint</vt:lpstr>
      <vt:lpstr>Microservice Ambassador - Solución</vt:lpstr>
      <vt:lpstr>Microservice Ambassador - Solución</vt:lpstr>
      <vt:lpstr>Patrones de Definición de Límites</vt:lpstr>
      <vt:lpstr>Introducción</vt:lpstr>
      <vt:lpstr>Presentación de PowerPoint</vt:lpstr>
      <vt:lpstr>Microservice Layers - Problema</vt:lpstr>
      <vt:lpstr>Microservice Layers - Problema</vt:lpstr>
      <vt:lpstr>Microservice Layers - Solución</vt:lpstr>
      <vt:lpstr>Microservice Layers - Solución</vt:lpstr>
      <vt:lpstr>Presentación de PowerPoint</vt:lpstr>
      <vt:lpstr>Microservice Isolation Levels - Problema</vt:lpstr>
      <vt:lpstr>Microservice Isolation Levels - Problema</vt:lpstr>
      <vt:lpstr>Microservice Isolation Levels - Solución</vt:lpstr>
      <vt:lpstr>Microservice Isolation Levels - Solución</vt:lpstr>
      <vt:lpstr>Microservice Isolation Levels - Solución</vt:lpstr>
      <vt:lpstr>Microservice Isolation Levels - Solución</vt:lpstr>
      <vt:lpstr>Microservice Isolation Levels - Solución</vt:lpstr>
      <vt:lpstr>Microservice Isolation Levels - Solución</vt:lpstr>
      <vt:lpstr>Microservice Isolation Levels - Solución</vt:lpstr>
      <vt:lpstr>Presentación de PowerPoint</vt:lpstr>
      <vt:lpstr>Multi-Container Isolation Control - Problema</vt:lpstr>
      <vt:lpstr>Presentación de PowerPoint</vt:lpstr>
      <vt:lpstr>Multi-Container Isolation Control - Solución</vt:lpstr>
      <vt:lpstr>Presentación de PowerPoint</vt:lpstr>
      <vt:lpstr>Presentación de PowerPoint</vt:lpstr>
      <vt:lpstr>Patrones de Intercambio</vt:lpstr>
      <vt:lpstr>Introducción</vt:lpstr>
      <vt:lpstr>Presentación de PowerPoint</vt:lpstr>
      <vt:lpstr>Microservice Compositor - Problema</vt:lpstr>
      <vt:lpstr>Microservice Compositor - Problema</vt:lpstr>
      <vt:lpstr>Microservice Compositor - Solución</vt:lpstr>
      <vt:lpstr>Microservice Compositor - Solución</vt:lpstr>
      <vt:lpstr>Presentación de PowerPoint</vt:lpstr>
      <vt:lpstr>Autonomous Proxy Service - Problema</vt:lpstr>
      <vt:lpstr>Autonomous Proxy Service - Solución</vt:lpstr>
      <vt:lpstr>Autonomous Proxy Service - Solución</vt:lpstr>
      <vt:lpstr>Presentación de PowerPoint</vt:lpstr>
      <vt:lpstr>Microservice Instance Registration - Problema</vt:lpstr>
      <vt:lpstr>Microservice Instance Registration - Solución</vt:lpstr>
      <vt:lpstr>Microservice Instance Registration - Solución</vt:lpstr>
      <vt:lpstr>Patrones de Acceso a Datos y  Estado</vt:lpstr>
      <vt:lpstr>Introducción</vt:lpstr>
      <vt:lpstr>Presentación de PowerPoint</vt:lpstr>
      <vt:lpstr>Shared Isolated Database - Problema</vt:lpstr>
      <vt:lpstr>Shared Isolated Database - Solución</vt:lpstr>
      <vt:lpstr>Shared Isolated Database - Solución</vt:lpstr>
      <vt:lpstr>Presentación de PowerPoint</vt:lpstr>
      <vt:lpstr>Pre-Defined Data View - Problema</vt:lpstr>
      <vt:lpstr>Pre-Defined Data View - Solución</vt:lpstr>
      <vt:lpstr>Pre-Defined Data View - Solución</vt:lpstr>
      <vt:lpstr>Pre-Defined Data View - Solución</vt:lpstr>
      <vt:lpstr>Presentación de PowerPoint</vt:lpstr>
      <vt:lpstr>Synchronized Cross-Instance Events - Problema</vt:lpstr>
      <vt:lpstr>Synchronized Cross-Instance Events - Problema</vt:lpstr>
      <vt:lpstr>Synchronized Cross-Instance Events - Solución</vt:lpstr>
      <vt:lpstr>Presentación de PowerPoint</vt:lpstr>
      <vt:lpstr>Centralized Isolated State Database - Problema</vt:lpstr>
      <vt:lpstr>Centralized Isolated State Database - Problema</vt:lpstr>
      <vt:lpstr>Centralized Isolated State Database - Solución</vt:lpstr>
      <vt:lpstr>Centralized Isolated State Database - Solución</vt:lpstr>
      <vt:lpstr>Centralized Isolated State Database - Solución</vt:lpstr>
      <vt:lpstr>Patrones de Escalamiento</vt:lpstr>
      <vt:lpstr>Introducción</vt:lpstr>
      <vt:lpstr>Presentación de PowerPoint</vt:lpstr>
      <vt:lpstr>Workload Distribution - Problema</vt:lpstr>
      <vt:lpstr>Workload Distribution - Solución</vt:lpstr>
      <vt:lpstr>Workload Distribution - Solución</vt:lpstr>
      <vt:lpstr>Presentación de PowerPoint</vt:lpstr>
      <vt:lpstr>Service Load Balancing - Problema</vt:lpstr>
      <vt:lpstr>Service Load Balancing - Problema</vt:lpstr>
      <vt:lpstr>Service Load Balancing - Solución</vt:lpstr>
      <vt:lpstr>Service Load Balancing - Solución</vt:lpstr>
      <vt:lpstr>Service Load Balancing - Solución</vt:lpstr>
      <vt:lpstr>Presentación de PowerPoint</vt:lpstr>
      <vt:lpstr>Presentación de PowerPoint</vt:lpstr>
      <vt:lpstr>Dynamic Scalability - Problema</vt:lpstr>
      <vt:lpstr>Dynamic Scalability - Problema</vt:lpstr>
      <vt:lpstr>Dynamic Scalability - Problema</vt:lpstr>
      <vt:lpstr>Dynamic Scalability - Solución</vt:lpstr>
      <vt:lpstr>Dynamic Scalability - Solución</vt:lpstr>
      <vt:lpstr>Patrones de Alto Rendimiento y  Fiabilidad</vt:lpstr>
      <vt:lpstr>Introducción</vt:lpstr>
      <vt:lpstr>Presentación de PowerPoint</vt:lpstr>
      <vt:lpstr>Container Chain - Problema</vt:lpstr>
      <vt:lpstr>Container Chain - Problema</vt:lpstr>
      <vt:lpstr>Container Chain - Problema</vt:lpstr>
      <vt:lpstr>Container Chain - Solución</vt:lpstr>
      <vt:lpstr>Container Chain - Solución</vt:lpstr>
      <vt:lpstr>Container Chain - Solución</vt:lpstr>
      <vt:lpstr>Presentación de PowerPoint</vt:lpstr>
      <vt:lpstr>Single Node Multi-Containers - Problema</vt:lpstr>
      <vt:lpstr>Single Node Multi-Containers - Problema</vt:lpstr>
      <vt:lpstr>Single Node Multi-Containers - Solución</vt:lpstr>
      <vt:lpstr>Presentación de PowerPoint</vt:lpstr>
      <vt:lpstr>Volatile Configuration - Problema</vt:lpstr>
      <vt:lpstr>Volatile Configuration - Solución</vt:lpstr>
      <vt:lpstr>Volatile Configuration - Solución</vt:lpstr>
      <vt:lpstr>Presentación de PowerPoint</vt:lpstr>
      <vt:lpstr>Serverless Microservice Deployment - Problema</vt:lpstr>
      <vt:lpstr>Serverless Microservice Deployment - Problema</vt:lpstr>
      <vt:lpstr>Serverless Microservice Deployment - Solución</vt:lpstr>
      <vt:lpstr>Serverless Microservice Deployment - Solución</vt:lpstr>
      <vt:lpstr>Presentación de PowerPoint</vt:lpstr>
      <vt:lpstr>Micro Scatter-Gather - Problema</vt:lpstr>
      <vt:lpstr>Micro Scatter-Gather - Problema</vt:lpstr>
      <vt:lpstr>Micro Scatter-Gather - Solución</vt:lpstr>
      <vt:lpstr>Micro Scatter-Gather - Solución</vt:lpstr>
      <vt:lpstr>Micro Scatter-Gather - Solución</vt:lpstr>
      <vt:lpstr>Micro Scatter-Gather - Solución</vt:lpstr>
      <vt:lpstr>Presentación de PowerPoint</vt:lpstr>
      <vt:lpstr>Leader Node Election - Problema</vt:lpstr>
      <vt:lpstr>Leader Node Election - Problema</vt:lpstr>
      <vt:lpstr>Leader Node Election - Problema</vt:lpstr>
      <vt:lpstr>Leader Node Election - Problema</vt:lpstr>
      <vt:lpstr>Leader Node Election - Solución</vt:lpstr>
      <vt:lpstr>Leader Node Election - Solución</vt:lpstr>
      <vt:lpstr>Leader Node Election - Solución</vt:lpstr>
      <vt:lpstr>Leader Node Election - Solución</vt:lpstr>
      <vt:lpstr>Leader Node Election - Solución</vt:lpstr>
      <vt:lpstr>Leader Node Election - Solución</vt:lpstr>
      <vt:lpstr>Leader Node Election - Solución</vt:lpstr>
      <vt:lpstr>Presentación de PowerPoint</vt:lpstr>
      <vt:lpstr>Redundant Implementation - Problema</vt:lpstr>
      <vt:lpstr>Redundant Implementation - Solución</vt:lpstr>
      <vt:lpstr>Redundant Implementation - Solución</vt:lpstr>
      <vt:lpstr>Redundant Implementation - Solución</vt:lpstr>
      <vt:lpstr>Presentación de PowerPoint</vt:lpstr>
      <vt:lpstr>Composition Autonomy - Problema</vt:lpstr>
      <vt:lpstr>Composition Autonomy - Problema</vt:lpstr>
      <vt:lpstr>Composition Autonomy - Solución</vt:lpstr>
      <vt:lpstr>Patrones de Procesamiento de  Eventos</vt:lpstr>
      <vt:lpstr>Introducción</vt:lpstr>
      <vt:lpstr>Presentación de PowerPoint</vt:lpstr>
      <vt:lpstr>Event-Driven Messaging - Problema</vt:lpstr>
      <vt:lpstr>Event-Driven Messaging - Problema</vt:lpstr>
      <vt:lpstr>Event-Driven Messaging - Solución</vt:lpstr>
      <vt:lpstr>Event-Driven Messaging - Solución</vt:lpstr>
      <vt:lpstr>Presentación de PowerPoint</vt:lpstr>
      <vt:lpstr>Atomic Event Processing - Problema</vt:lpstr>
      <vt:lpstr>Atomic Event Processing - Problema</vt:lpstr>
      <vt:lpstr>Atomic Event Processing - Solución</vt:lpstr>
      <vt:lpstr>Atomic Event Processing - Solución</vt:lpstr>
      <vt:lpstr>Atomic Event Processing - Solución</vt:lpstr>
      <vt:lpstr>Atomic Event Processing - Solución</vt:lpstr>
      <vt:lpstr>Presentación de PowerPoint</vt:lpstr>
      <vt:lpstr>Appended Events - Problema</vt:lpstr>
      <vt:lpstr>Appended Events - Problema</vt:lpstr>
      <vt:lpstr>Appended Events - Solución</vt:lpstr>
      <vt:lpstr>Appended Events - Solución</vt:lpstr>
      <vt:lpstr>Patrones de Utilidad</vt:lpstr>
      <vt:lpstr>Introducción</vt:lpstr>
      <vt:lpstr>Presentación de PowerPoint</vt:lpstr>
      <vt:lpstr>Log Aggregator - Problema</vt:lpstr>
      <vt:lpstr>Log Aggregator - Problema</vt:lpstr>
      <vt:lpstr>Log Aggregator - Solución</vt:lpstr>
      <vt:lpstr>Log Aggregator - Solución</vt:lpstr>
      <vt:lpstr>Presentación de PowerPoint</vt:lpstr>
      <vt:lpstr>Distributed Diagnostics - Problema</vt:lpstr>
      <vt:lpstr>Distributed Diagnostics - Problema</vt:lpstr>
      <vt:lpstr>Distributed Diagnostics - Problema</vt:lpstr>
      <vt:lpstr>Distributed Diagnostics - Solución</vt:lpstr>
      <vt:lpstr>Distributed Diagnostics - Solución</vt:lpstr>
      <vt:lpstr>Distributed Diagnostics - Solución</vt:lpstr>
      <vt:lpstr>Presentación de PowerPoint</vt:lpstr>
      <vt:lpstr>Presentación de PowerPoint</vt:lpstr>
      <vt:lpstr>Ejercicios</vt:lpstr>
      <vt:lpstr>Gracias.</vt:lpstr>
      <vt:lpstr>Consulta la programación de cursos para LATAM o contáctanos para los  entrenamientos en tu empresa.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Felipe Esteban Pabon Cortes</cp:lastModifiedBy>
  <cp:revision>39</cp:revision>
  <dcterms:created xsi:type="dcterms:W3CDTF">2020-06-20T13:14:17Z</dcterms:created>
  <dcterms:modified xsi:type="dcterms:W3CDTF">2020-07-04T16:05:50Z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2020-06-19T00:00:00Z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2020-06-20T00:00:00Z</vt:filetime>
  </property>
</Properties>
</file>